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0" r:id="rId2"/>
    <p:sldId id="272" r:id="rId3"/>
    <p:sldId id="266" r:id="rId4"/>
    <p:sldId id="264" r:id="rId5"/>
    <p:sldId id="270" r:id="rId6"/>
    <p:sldId id="262" r:id="rId7"/>
    <p:sldId id="268" r:id="rId8"/>
    <p:sldId id="269" r:id="rId9"/>
    <p:sldId id="263"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3025"/>
    <a:srgbClr val="FFE2C8"/>
    <a:srgbClr val="FFC392"/>
    <a:srgbClr val="FD8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364"/>
    <p:restoredTop sz="74932"/>
  </p:normalViewPr>
  <p:slideViewPr>
    <p:cSldViewPr snapToGrid="0">
      <p:cViewPr varScale="1">
        <p:scale>
          <a:sx n="58" d="100"/>
          <a:sy n="58" d="100"/>
        </p:scale>
        <p:origin x="232"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365A4-13E3-48C8-B70E-98C5CD869075}"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BD0E82E4-1FEF-44B9-9EB4-9650C9370CAD}">
      <dgm:prSet/>
      <dgm:spPr>
        <a:gradFill rotWithShape="0">
          <a:gsLst>
            <a:gs pos="0">
              <a:schemeClr val="accent3">
                <a:hueOff val="0"/>
                <a:satOff val="0"/>
                <a:satMod val="105000"/>
                <a:tint val="67000"/>
                <a:alpha val="65000"/>
                <a:lumMod val="95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r>
            <a:rPr lang="en-GB" noProof="0" dirty="0"/>
            <a:t>Prototype software:</a:t>
          </a:r>
        </a:p>
      </dgm:t>
    </dgm:pt>
    <dgm:pt modelId="{CA8B8C20-9F2D-4FE6-8BA3-DA0ED0CA895B}" type="parTrans" cxnId="{63EBB360-298E-44DA-A16E-C544024E8DC0}">
      <dgm:prSet/>
      <dgm:spPr/>
      <dgm:t>
        <a:bodyPr/>
        <a:lstStyle/>
        <a:p>
          <a:endParaRPr lang="en-US"/>
        </a:p>
      </dgm:t>
    </dgm:pt>
    <dgm:pt modelId="{A28B3DDD-0CB7-444A-878A-1FEDBDD6CA34}" type="sibTrans" cxnId="{63EBB360-298E-44DA-A16E-C544024E8DC0}">
      <dgm:prSet/>
      <dgm:spPr/>
      <dgm:t>
        <a:bodyPr/>
        <a:lstStyle/>
        <a:p>
          <a:endParaRPr lang="en-US"/>
        </a:p>
      </dgm:t>
    </dgm:pt>
    <dgm:pt modelId="{8223E741-79AE-44AE-A8AE-F9C3374B6B2E}">
      <dgm:prSet/>
      <dgm:spPr>
        <a:solidFill>
          <a:schemeClr val="bg2"/>
        </a:solidFill>
      </dgm:spPr>
      <dgm:t>
        <a:bodyPr/>
        <a:lstStyle/>
        <a:p>
          <a:r>
            <a:rPr lang="en-GB" noProof="0" dirty="0"/>
            <a:t>Preliminary CHERI support in language allocators</a:t>
          </a:r>
        </a:p>
      </dgm:t>
    </dgm:pt>
    <dgm:pt modelId="{3240DAC3-BEEC-4BBE-AB9E-92AFED4A8F99}" type="parTrans" cxnId="{DC41F007-2231-4E3E-B301-19803016657E}">
      <dgm:prSet/>
      <dgm:spPr/>
      <dgm:t>
        <a:bodyPr/>
        <a:lstStyle/>
        <a:p>
          <a:endParaRPr lang="en-US"/>
        </a:p>
      </dgm:t>
    </dgm:pt>
    <dgm:pt modelId="{23402A6B-A00F-4931-B547-7E86E27EE048}" type="sibTrans" cxnId="{DC41F007-2231-4E3E-B301-19803016657E}">
      <dgm:prSet/>
      <dgm:spPr/>
      <dgm:t>
        <a:bodyPr/>
        <a:lstStyle/>
        <a:p>
          <a:endParaRPr lang="en-US"/>
        </a:p>
      </dgm:t>
    </dgm:pt>
    <dgm:pt modelId="{A5FC5E91-CB48-4289-9BA3-B2648617C23E}">
      <dgm:prSet/>
      <dgm:spPr>
        <a:solidFill>
          <a:schemeClr val="bg2"/>
        </a:solidFill>
      </dgm:spPr>
      <dgm:t>
        <a:bodyPr/>
        <a:lstStyle/>
        <a:p>
          <a:r>
            <a:rPr lang="en-GB" noProof="0" dirty="0"/>
            <a:t>Yet to explore integration of language-level GC with capability revocation mechanism</a:t>
          </a:r>
        </a:p>
      </dgm:t>
    </dgm:pt>
    <dgm:pt modelId="{23ADEE70-9675-4948-8E2E-312D30ADBFA2}" type="parTrans" cxnId="{CD402237-9F64-43C0-B3DE-453ACB4C89FD}">
      <dgm:prSet/>
      <dgm:spPr/>
      <dgm:t>
        <a:bodyPr/>
        <a:lstStyle/>
        <a:p>
          <a:endParaRPr lang="en-US"/>
        </a:p>
      </dgm:t>
    </dgm:pt>
    <dgm:pt modelId="{A91BA146-8845-4CB5-9F60-45D924C1619F}" type="sibTrans" cxnId="{CD402237-9F64-43C0-B3DE-453ACB4C89FD}">
      <dgm:prSet/>
      <dgm:spPr/>
      <dgm:t>
        <a:bodyPr/>
        <a:lstStyle/>
        <a:p>
          <a:endParaRPr lang="en-US"/>
        </a:p>
      </dgm:t>
    </dgm:pt>
    <dgm:pt modelId="{E1FBA854-31C3-4EAF-94AA-C7412DD9AAD7}">
      <dgm:prSet/>
      <dgm:spPr>
        <a:gradFill rotWithShape="0">
          <a:gsLst>
            <a:gs pos="0">
              <a:schemeClr val="accent3">
                <a:hueOff val="0"/>
                <a:satOff val="0"/>
                <a:satMod val="105000"/>
                <a:tint val="67000"/>
                <a:alpha val="65000"/>
                <a:lumMod val="95307"/>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dgm:spPr>
      <dgm:t>
        <a:bodyPr/>
        <a:lstStyle/>
        <a:p>
          <a:r>
            <a:rPr lang="en-GB" noProof="0" dirty="0"/>
            <a:t>Prototype hardware:</a:t>
          </a:r>
        </a:p>
      </dgm:t>
    </dgm:pt>
    <dgm:pt modelId="{91F634BC-4C4B-4410-954A-7D7559B3BAD7}" type="parTrans" cxnId="{AA926465-DF0E-43A2-90F8-6BAAE7A49185}">
      <dgm:prSet/>
      <dgm:spPr/>
      <dgm:t>
        <a:bodyPr/>
        <a:lstStyle/>
        <a:p>
          <a:endParaRPr lang="en-US"/>
        </a:p>
      </dgm:t>
    </dgm:pt>
    <dgm:pt modelId="{B1B272B9-8C24-493B-8DD9-87BC61ED31E6}" type="sibTrans" cxnId="{AA926465-DF0E-43A2-90F8-6BAAE7A49185}">
      <dgm:prSet/>
      <dgm:spPr/>
      <dgm:t>
        <a:bodyPr/>
        <a:lstStyle/>
        <a:p>
          <a:endParaRPr lang="en-US"/>
        </a:p>
      </dgm:t>
    </dgm:pt>
    <dgm:pt modelId="{BDA61FBD-38CF-4EF1-9B2C-191E36EE8234}">
      <dgm:prSet/>
      <dgm:spPr>
        <a:solidFill>
          <a:schemeClr val="bg2"/>
        </a:solidFill>
      </dgm:spPr>
      <dgm:t>
        <a:bodyPr/>
        <a:lstStyle/>
        <a:p>
          <a:r>
            <a:rPr lang="en-GB" noProof="0" dirty="0"/>
            <a:t>ARM Morello board has known microarchitectural limitations</a:t>
          </a:r>
        </a:p>
      </dgm:t>
    </dgm:pt>
    <dgm:pt modelId="{5CD8C299-6EE0-4E59-AE34-39F875856D6B}" type="parTrans" cxnId="{981274EE-7C73-45D1-BBAE-B2AD0D105A07}">
      <dgm:prSet/>
      <dgm:spPr/>
      <dgm:t>
        <a:bodyPr/>
        <a:lstStyle/>
        <a:p>
          <a:endParaRPr lang="en-US"/>
        </a:p>
      </dgm:t>
    </dgm:pt>
    <dgm:pt modelId="{7636EB4A-F36A-4B18-9CDC-53D6098FE6AB}" type="sibTrans" cxnId="{981274EE-7C73-45D1-BBAE-B2AD0D105A07}">
      <dgm:prSet/>
      <dgm:spPr/>
      <dgm:t>
        <a:bodyPr/>
        <a:lstStyle/>
        <a:p>
          <a:endParaRPr lang="en-US"/>
        </a:p>
      </dgm:t>
    </dgm:pt>
    <dgm:pt modelId="{261F0BB3-E96C-1542-910D-471A06D8A57E}" type="pres">
      <dgm:prSet presAssocID="{C97365A4-13E3-48C8-B70E-98C5CD869075}" presName="linear" presStyleCnt="0">
        <dgm:presLayoutVars>
          <dgm:animLvl val="lvl"/>
          <dgm:resizeHandles val="exact"/>
        </dgm:presLayoutVars>
      </dgm:prSet>
      <dgm:spPr/>
    </dgm:pt>
    <dgm:pt modelId="{5410ED55-78FB-A34B-AE9E-CB7495DCEA23}" type="pres">
      <dgm:prSet presAssocID="{BD0E82E4-1FEF-44B9-9EB4-9650C9370CAD}" presName="parentText" presStyleLbl="node1" presStyleIdx="0" presStyleCnt="2" custLinFactNeighborX="2439" custLinFactNeighborY="-3592">
        <dgm:presLayoutVars>
          <dgm:chMax val="0"/>
          <dgm:bulletEnabled val="1"/>
        </dgm:presLayoutVars>
      </dgm:prSet>
      <dgm:spPr/>
    </dgm:pt>
    <dgm:pt modelId="{A3932502-9E7A-C142-8701-9FBFF27B43CF}" type="pres">
      <dgm:prSet presAssocID="{BD0E82E4-1FEF-44B9-9EB4-9650C9370CAD}" presName="childText" presStyleLbl="revTx" presStyleIdx="0" presStyleCnt="2" custLinFactNeighborY="-6765">
        <dgm:presLayoutVars>
          <dgm:bulletEnabled val="1"/>
        </dgm:presLayoutVars>
      </dgm:prSet>
      <dgm:spPr/>
    </dgm:pt>
    <dgm:pt modelId="{F61F7F1C-F9C8-A64D-98B6-AA2F97E934D5}" type="pres">
      <dgm:prSet presAssocID="{E1FBA854-31C3-4EAF-94AA-C7412DD9AAD7}" presName="parentText" presStyleLbl="node1" presStyleIdx="1" presStyleCnt="2" custLinFactNeighborY="-3790">
        <dgm:presLayoutVars>
          <dgm:chMax val="0"/>
          <dgm:bulletEnabled val="1"/>
        </dgm:presLayoutVars>
      </dgm:prSet>
      <dgm:spPr/>
    </dgm:pt>
    <dgm:pt modelId="{59E519AE-2607-7042-BD56-EACACD4E7639}" type="pres">
      <dgm:prSet presAssocID="{E1FBA854-31C3-4EAF-94AA-C7412DD9AAD7}" presName="childText" presStyleLbl="revTx" presStyleIdx="1" presStyleCnt="2" custLinFactNeighborY="-3752">
        <dgm:presLayoutVars>
          <dgm:bulletEnabled val="1"/>
        </dgm:presLayoutVars>
      </dgm:prSet>
      <dgm:spPr/>
    </dgm:pt>
  </dgm:ptLst>
  <dgm:cxnLst>
    <dgm:cxn modelId="{DC41F007-2231-4E3E-B301-19803016657E}" srcId="{BD0E82E4-1FEF-44B9-9EB4-9650C9370CAD}" destId="{8223E741-79AE-44AE-A8AE-F9C3374B6B2E}" srcOrd="0" destOrd="0" parTransId="{3240DAC3-BEEC-4BBE-AB9E-92AFED4A8F99}" sibTransId="{23402A6B-A00F-4931-B547-7E86E27EE048}"/>
    <dgm:cxn modelId="{CD402237-9F64-43C0-B3DE-453ACB4C89FD}" srcId="{BD0E82E4-1FEF-44B9-9EB4-9650C9370CAD}" destId="{A5FC5E91-CB48-4289-9BA3-B2648617C23E}" srcOrd="1" destOrd="0" parTransId="{23ADEE70-9675-4948-8E2E-312D30ADBFA2}" sibTransId="{A91BA146-8845-4CB5-9F60-45D924C1619F}"/>
    <dgm:cxn modelId="{9D3F453D-7561-FC45-80C3-6D17C1B1012A}" type="presOf" srcId="{8223E741-79AE-44AE-A8AE-F9C3374B6B2E}" destId="{A3932502-9E7A-C142-8701-9FBFF27B43CF}" srcOrd="0" destOrd="0" presId="urn:microsoft.com/office/officeart/2005/8/layout/vList2"/>
    <dgm:cxn modelId="{4D45BB42-B3B6-CF4C-B633-8F2D598807D9}" type="presOf" srcId="{BD0E82E4-1FEF-44B9-9EB4-9650C9370CAD}" destId="{5410ED55-78FB-A34B-AE9E-CB7495DCEA23}" srcOrd="0" destOrd="0" presId="urn:microsoft.com/office/officeart/2005/8/layout/vList2"/>
    <dgm:cxn modelId="{63EBB360-298E-44DA-A16E-C544024E8DC0}" srcId="{C97365A4-13E3-48C8-B70E-98C5CD869075}" destId="{BD0E82E4-1FEF-44B9-9EB4-9650C9370CAD}" srcOrd="0" destOrd="0" parTransId="{CA8B8C20-9F2D-4FE6-8BA3-DA0ED0CA895B}" sibTransId="{A28B3DDD-0CB7-444A-878A-1FEDBDD6CA34}"/>
    <dgm:cxn modelId="{AA926465-DF0E-43A2-90F8-6BAAE7A49185}" srcId="{C97365A4-13E3-48C8-B70E-98C5CD869075}" destId="{E1FBA854-31C3-4EAF-94AA-C7412DD9AAD7}" srcOrd="1" destOrd="0" parTransId="{91F634BC-4C4B-4410-954A-7D7559B3BAD7}" sibTransId="{B1B272B9-8C24-493B-8DD9-87BC61ED31E6}"/>
    <dgm:cxn modelId="{2601646F-86A0-0B44-B704-E2D4E1A60221}" type="presOf" srcId="{A5FC5E91-CB48-4289-9BA3-B2648617C23E}" destId="{A3932502-9E7A-C142-8701-9FBFF27B43CF}" srcOrd="0" destOrd="1" presId="urn:microsoft.com/office/officeart/2005/8/layout/vList2"/>
    <dgm:cxn modelId="{2382EC8B-24C4-EF48-8C9D-B8DEA3EA969C}" type="presOf" srcId="{C97365A4-13E3-48C8-B70E-98C5CD869075}" destId="{261F0BB3-E96C-1542-910D-471A06D8A57E}" srcOrd="0" destOrd="0" presId="urn:microsoft.com/office/officeart/2005/8/layout/vList2"/>
    <dgm:cxn modelId="{530495B4-9641-1946-8809-33E321867856}" type="presOf" srcId="{E1FBA854-31C3-4EAF-94AA-C7412DD9AAD7}" destId="{F61F7F1C-F9C8-A64D-98B6-AA2F97E934D5}" srcOrd="0" destOrd="0" presId="urn:microsoft.com/office/officeart/2005/8/layout/vList2"/>
    <dgm:cxn modelId="{83FE2CEC-F75B-DF47-8C19-2CFAE6E51D31}" type="presOf" srcId="{BDA61FBD-38CF-4EF1-9B2C-191E36EE8234}" destId="{59E519AE-2607-7042-BD56-EACACD4E7639}" srcOrd="0" destOrd="0" presId="urn:microsoft.com/office/officeart/2005/8/layout/vList2"/>
    <dgm:cxn modelId="{981274EE-7C73-45D1-BBAE-B2AD0D105A07}" srcId="{E1FBA854-31C3-4EAF-94AA-C7412DD9AAD7}" destId="{BDA61FBD-38CF-4EF1-9B2C-191E36EE8234}" srcOrd="0" destOrd="0" parTransId="{5CD8C299-6EE0-4E59-AE34-39F875856D6B}" sibTransId="{7636EB4A-F36A-4B18-9CDC-53D6098FE6AB}"/>
    <dgm:cxn modelId="{7A9CB3E4-EE48-C248-87BA-E0DD80FFA7BB}" type="presParOf" srcId="{261F0BB3-E96C-1542-910D-471A06D8A57E}" destId="{5410ED55-78FB-A34B-AE9E-CB7495DCEA23}" srcOrd="0" destOrd="0" presId="urn:microsoft.com/office/officeart/2005/8/layout/vList2"/>
    <dgm:cxn modelId="{5B62E6F1-5074-1B44-8603-248A8BCB7B09}" type="presParOf" srcId="{261F0BB3-E96C-1542-910D-471A06D8A57E}" destId="{A3932502-9E7A-C142-8701-9FBFF27B43CF}" srcOrd="1" destOrd="0" presId="urn:microsoft.com/office/officeart/2005/8/layout/vList2"/>
    <dgm:cxn modelId="{60614987-E1AD-0E4E-8994-E0B230B8DA4C}" type="presParOf" srcId="{261F0BB3-E96C-1542-910D-471A06D8A57E}" destId="{F61F7F1C-F9C8-A64D-98B6-AA2F97E934D5}" srcOrd="2" destOrd="0" presId="urn:microsoft.com/office/officeart/2005/8/layout/vList2"/>
    <dgm:cxn modelId="{AA8E694B-3668-7648-B65D-0B56C30C9561}" type="presParOf" srcId="{261F0BB3-E96C-1542-910D-471A06D8A57E}" destId="{59E519AE-2607-7042-BD56-EACACD4E7639}"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97365A4-13E3-48C8-B70E-98C5CD869075}" type="doc">
      <dgm:prSet loTypeId="urn:microsoft.com/office/officeart/2005/8/layout/vList2" loCatId="list" qsTypeId="urn:microsoft.com/office/officeart/2005/8/quickstyle/simple3" qsCatId="simple" csTypeId="urn:microsoft.com/office/officeart/2005/8/colors/accent5_2" csCatId="accent5" phldr="1"/>
      <dgm:spPr/>
      <dgm:t>
        <a:bodyPr/>
        <a:lstStyle/>
        <a:p>
          <a:endParaRPr lang="en-US"/>
        </a:p>
      </dgm:t>
    </dgm:pt>
    <dgm:pt modelId="{BD0E82E4-1FEF-44B9-9EB4-9650C9370CAD}">
      <dgm:prSet custT="1"/>
      <dgm:spPr>
        <a:gradFill rotWithShape="0">
          <a:gsLst>
            <a:gs pos="8000">
              <a:srgbClr val="FED4B1"/>
            </a:gs>
            <a:gs pos="0">
              <a:srgbClr val="FFE2C8">
                <a:alpha val="65000"/>
                <a:lumMod val="95000"/>
              </a:srgbClr>
            </a:gs>
            <a:gs pos="50000">
              <a:schemeClr val="accent2">
                <a:lumMod val="40000"/>
                <a:lumOff val="60000"/>
              </a:schemeClr>
            </a:gs>
            <a:gs pos="100000">
              <a:schemeClr val="accent2">
                <a:lumMod val="60000"/>
                <a:lumOff val="40000"/>
              </a:schemeClr>
            </a:gs>
          </a:gsLst>
        </a:gradFill>
      </dgm:spPr>
      <dgm:t>
        <a:bodyPr/>
        <a:lstStyle/>
        <a:p>
          <a:r>
            <a:rPr lang="en-GB" sz="2400" noProof="0" dirty="0"/>
            <a:t>There are intrinsic</a:t>
          </a:r>
          <a:r>
            <a:rPr lang="en-GB" sz="2400" baseline="0" noProof="0" dirty="0"/>
            <a:t> limitations to the CHERI temporal safety mechanism on language runtime allocators:</a:t>
          </a:r>
          <a:endParaRPr lang="en-GB" sz="2400" noProof="0" dirty="0"/>
        </a:p>
      </dgm:t>
    </dgm:pt>
    <dgm:pt modelId="{CA8B8C20-9F2D-4FE6-8BA3-DA0ED0CA895B}" type="parTrans" cxnId="{63EBB360-298E-44DA-A16E-C544024E8DC0}">
      <dgm:prSet/>
      <dgm:spPr/>
      <dgm:t>
        <a:bodyPr/>
        <a:lstStyle/>
        <a:p>
          <a:endParaRPr lang="en-US"/>
        </a:p>
      </dgm:t>
    </dgm:pt>
    <dgm:pt modelId="{A28B3DDD-0CB7-444A-878A-1FEDBDD6CA34}" type="sibTrans" cxnId="{63EBB360-298E-44DA-A16E-C544024E8DC0}">
      <dgm:prSet/>
      <dgm:spPr/>
      <dgm:t>
        <a:bodyPr/>
        <a:lstStyle/>
        <a:p>
          <a:endParaRPr lang="en-US"/>
        </a:p>
      </dgm:t>
    </dgm:pt>
    <dgm:pt modelId="{8223E741-79AE-44AE-A8AE-F9C3374B6B2E}">
      <dgm:prSet custT="1"/>
      <dgm:spPr>
        <a:solidFill>
          <a:schemeClr val="bg2"/>
        </a:solidFill>
      </dgm:spPr>
      <dgm:t>
        <a:bodyPr/>
        <a:lstStyle/>
        <a:p>
          <a:r>
            <a:rPr lang="en-GB" sz="2400" kern="1200" noProof="0" dirty="0"/>
            <a:t>Could we reduce the amount of memory quarantined and thus the total amount of </a:t>
          </a:r>
          <a:r>
            <a:rPr lang="en-GB" sz="2400" kern="1200" noProof="0" dirty="0">
              <a:solidFill>
                <a:prstClr val="black">
                  <a:hueOff val="0"/>
                  <a:satOff val="0"/>
                  <a:lumOff val="0"/>
                  <a:alphaOff val="0"/>
                </a:prstClr>
              </a:solidFill>
              <a:latin typeface="Aptos" panose="02110004020202020204"/>
              <a:ea typeface="+mn-ea"/>
              <a:cs typeface="+mn-cs"/>
            </a:rPr>
            <a:t>memory</a:t>
          </a:r>
          <a:r>
            <a:rPr lang="en-GB" sz="2400" kern="1200" noProof="0" dirty="0"/>
            <a:t> traffic?</a:t>
          </a:r>
        </a:p>
      </dgm:t>
    </dgm:pt>
    <dgm:pt modelId="{3240DAC3-BEEC-4BBE-AB9E-92AFED4A8F99}" type="parTrans" cxnId="{DC41F007-2231-4E3E-B301-19803016657E}">
      <dgm:prSet/>
      <dgm:spPr/>
      <dgm:t>
        <a:bodyPr/>
        <a:lstStyle/>
        <a:p>
          <a:endParaRPr lang="en-US"/>
        </a:p>
      </dgm:t>
    </dgm:pt>
    <dgm:pt modelId="{23402A6B-A00F-4931-B547-7E86E27EE048}" type="sibTrans" cxnId="{DC41F007-2231-4E3E-B301-19803016657E}">
      <dgm:prSet/>
      <dgm:spPr/>
      <dgm:t>
        <a:bodyPr/>
        <a:lstStyle/>
        <a:p>
          <a:endParaRPr lang="en-US"/>
        </a:p>
      </dgm:t>
    </dgm:pt>
    <dgm:pt modelId="{A5FC5E91-CB48-4289-9BA3-B2648617C23E}">
      <dgm:prSet custT="1"/>
      <dgm:spPr>
        <a:solidFill>
          <a:schemeClr val="bg2"/>
        </a:solidFill>
      </dgm:spPr>
      <dgm:t>
        <a:bodyPr/>
        <a:lstStyle/>
        <a:p>
          <a:r>
            <a:rPr lang="en-GB" sz="2400" kern="1200" noProof="0" dirty="0"/>
            <a:t>Could we reduce the number of revocation sweeps required and thus improve the execution time?</a:t>
          </a:r>
        </a:p>
      </dgm:t>
    </dgm:pt>
    <dgm:pt modelId="{23ADEE70-9675-4948-8E2E-312D30ADBFA2}" type="parTrans" cxnId="{CD402237-9F64-43C0-B3DE-453ACB4C89FD}">
      <dgm:prSet/>
      <dgm:spPr/>
      <dgm:t>
        <a:bodyPr/>
        <a:lstStyle/>
        <a:p>
          <a:endParaRPr lang="en-US"/>
        </a:p>
      </dgm:t>
    </dgm:pt>
    <dgm:pt modelId="{A91BA146-8845-4CB5-9F60-45D924C1619F}" type="sibTrans" cxnId="{CD402237-9F64-43C0-B3DE-453ACB4C89FD}">
      <dgm:prSet/>
      <dgm:spPr/>
      <dgm:t>
        <a:bodyPr/>
        <a:lstStyle/>
        <a:p>
          <a:endParaRPr lang="en-US"/>
        </a:p>
      </dgm:t>
    </dgm:pt>
    <dgm:pt modelId="{261F0BB3-E96C-1542-910D-471A06D8A57E}" type="pres">
      <dgm:prSet presAssocID="{C97365A4-13E3-48C8-B70E-98C5CD869075}" presName="linear" presStyleCnt="0">
        <dgm:presLayoutVars>
          <dgm:animLvl val="lvl"/>
          <dgm:resizeHandles val="exact"/>
        </dgm:presLayoutVars>
      </dgm:prSet>
      <dgm:spPr/>
    </dgm:pt>
    <dgm:pt modelId="{5410ED55-78FB-A34B-AE9E-CB7495DCEA23}" type="pres">
      <dgm:prSet presAssocID="{BD0E82E4-1FEF-44B9-9EB4-9650C9370CAD}" presName="parentText" presStyleLbl="node1" presStyleIdx="0" presStyleCnt="1" custScaleY="103450" custLinFactNeighborY="-5759">
        <dgm:presLayoutVars>
          <dgm:chMax val="0"/>
          <dgm:bulletEnabled val="1"/>
        </dgm:presLayoutVars>
      </dgm:prSet>
      <dgm:spPr/>
    </dgm:pt>
    <dgm:pt modelId="{A3932502-9E7A-C142-8701-9FBFF27B43CF}" type="pres">
      <dgm:prSet presAssocID="{BD0E82E4-1FEF-44B9-9EB4-9650C9370CAD}" presName="childText" presStyleLbl="revTx" presStyleIdx="0" presStyleCnt="1" custScaleY="105363" custLinFactNeighborY="-8956">
        <dgm:presLayoutVars>
          <dgm:bulletEnabled val="1"/>
        </dgm:presLayoutVars>
      </dgm:prSet>
      <dgm:spPr/>
    </dgm:pt>
  </dgm:ptLst>
  <dgm:cxnLst>
    <dgm:cxn modelId="{DC41F007-2231-4E3E-B301-19803016657E}" srcId="{BD0E82E4-1FEF-44B9-9EB4-9650C9370CAD}" destId="{8223E741-79AE-44AE-A8AE-F9C3374B6B2E}" srcOrd="0" destOrd="0" parTransId="{3240DAC3-BEEC-4BBE-AB9E-92AFED4A8F99}" sibTransId="{23402A6B-A00F-4931-B547-7E86E27EE048}"/>
    <dgm:cxn modelId="{CD402237-9F64-43C0-B3DE-453ACB4C89FD}" srcId="{BD0E82E4-1FEF-44B9-9EB4-9650C9370CAD}" destId="{A5FC5E91-CB48-4289-9BA3-B2648617C23E}" srcOrd="1" destOrd="0" parTransId="{23ADEE70-9675-4948-8E2E-312D30ADBFA2}" sibTransId="{A91BA146-8845-4CB5-9F60-45D924C1619F}"/>
    <dgm:cxn modelId="{9D3F453D-7561-FC45-80C3-6D17C1B1012A}" type="presOf" srcId="{8223E741-79AE-44AE-A8AE-F9C3374B6B2E}" destId="{A3932502-9E7A-C142-8701-9FBFF27B43CF}" srcOrd="0" destOrd="0" presId="urn:microsoft.com/office/officeart/2005/8/layout/vList2"/>
    <dgm:cxn modelId="{4D45BB42-B3B6-CF4C-B633-8F2D598807D9}" type="presOf" srcId="{BD0E82E4-1FEF-44B9-9EB4-9650C9370CAD}" destId="{5410ED55-78FB-A34B-AE9E-CB7495DCEA23}" srcOrd="0" destOrd="0" presId="urn:microsoft.com/office/officeart/2005/8/layout/vList2"/>
    <dgm:cxn modelId="{63EBB360-298E-44DA-A16E-C544024E8DC0}" srcId="{C97365A4-13E3-48C8-B70E-98C5CD869075}" destId="{BD0E82E4-1FEF-44B9-9EB4-9650C9370CAD}" srcOrd="0" destOrd="0" parTransId="{CA8B8C20-9F2D-4FE6-8BA3-DA0ED0CA895B}" sibTransId="{A28B3DDD-0CB7-444A-878A-1FEDBDD6CA34}"/>
    <dgm:cxn modelId="{2601646F-86A0-0B44-B704-E2D4E1A60221}" type="presOf" srcId="{A5FC5E91-CB48-4289-9BA3-B2648617C23E}" destId="{A3932502-9E7A-C142-8701-9FBFF27B43CF}" srcOrd="0" destOrd="1" presId="urn:microsoft.com/office/officeart/2005/8/layout/vList2"/>
    <dgm:cxn modelId="{2382EC8B-24C4-EF48-8C9D-B8DEA3EA969C}" type="presOf" srcId="{C97365A4-13E3-48C8-B70E-98C5CD869075}" destId="{261F0BB3-E96C-1542-910D-471A06D8A57E}" srcOrd="0" destOrd="0" presId="urn:microsoft.com/office/officeart/2005/8/layout/vList2"/>
    <dgm:cxn modelId="{7A9CB3E4-EE48-C248-87BA-E0DD80FFA7BB}" type="presParOf" srcId="{261F0BB3-E96C-1542-910D-471A06D8A57E}" destId="{5410ED55-78FB-A34B-AE9E-CB7495DCEA23}" srcOrd="0" destOrd="0" presId="urn:microsoft.com/office/officeart/2005/8/layout/vList2"/>
    <dgm:cxn modelId="{5B62E6F1-5074-1B44-8603-248A8BCB7B09}" type="presParOf" srcId="{261F0BB3-E96C-1542-910D-471A06D8A57E}" destId="{A3932502-9E7A-C142-8701-9FBFF27B43CF}"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5982AF9-7458-463F-ACB4-50E6757AB10F}" type="doc">
      <dgm:prSet loTypeId="urn:microsoft.com/office/officeart/2005/8/layout/cycle2" loCatId="process" qsTypeId="urn:microsoft.com/office/officeart/2005/8/quickstyle/3d3" qsCatId="3D" csTypeId="urn:microsoft.com/office/officeart/2005/8/colors/accent1_2" csCatId="accent1" phldr="1"/>
      <dgm:spPr/>
      <dgm:t>
        <a:bodyPr/>
        <a:lstStyle/>
        <a:p>
          <a:endParaRPr lang="en-US"/>
        </a:p>
      </dgm:t>
    </dgm:pt>
    <dgm:pt modelId="{3DD72711-3B73-42D8-AED3-8A48FE28FC21}">
      <dgm:prSet/>
      <dgm:spPr>
        <a:solidFill>
          <a:schemeClr val="accent1">
            <a:lumMod val="40000"/>
            <a:lumOff val="60000"/>
          </a:schemeClr>
        </a:solidFill>
      </dgm:spPr>
      <dgm:t>
        <a:bodyPr/>
        <a:lstStyle/>
        <a:p>
          <a:r>
            <a:rPr lang="en-GB" noProof="0" dirty="0">
              <a:solidFill>
                <a:schemeClr val="tx1"/>
              </a:solidFill>
            </a:rPr>
            <a:t>MTE-related instructions targeting morello ISA</a:t>
          </a:r>
        </a:p>
      </dgm:t>
    </dgm:pt>
    <dgm:pt modelId="{E3480C16-A401-4D4C-B552-10BA236B0BBA}" type="parTrans" cxnId="{837F9D66-1E18-4BE0-A27E-112631F408D7}">
      <dgm:prSet/>
      <dgm:spPr/>
      <dgm:t>
        <a:bodyPr/>
        <a:lstStyle/>
        <a:p>
          <a:endParaRPr lang="en-US"/>
        </a:p>
      </dgm:t>
    </dgm:pt>
    <dgm:pt modelId="{B8AC1F58-7A1A-4056-90D8-71C1D59F268B}" type="sibTrans" cxnId="{837F9D66-1E18-4BE0-A27E-112631F408D7}">
      <dgm:prSet/>
      <dgm:spPr/>
      <dgm:t>
        <a:bodyPr/>
        <a:lstStyle/>
        <a:p>
          <a:endParaRPr lang="en-GB" noProof="0" dirty="0"/>
        </a:p>
      </dgm:t>
    </dgm:pt>
    <dgm:pt modelId="{3FB4BDE3-9BCA-47C0-9469-F46E936D2729}">
      <dgm:prSet/>
      <dgm:spPr>
        <a:solidFill>
          <a:schemeClr val="accent1">
            <a:lumMod val="40000"/>
            <a:lumOff val="60000"/>
          </a:schemeClr>
        </a:solidFill>
      </dgm:spPr>
      <dgm:t>
        <a:bodyPr/>
        <a:lstStyle/>
        <a:p>
          <a:r>
            <a:rPr lang="en-GB" noProof="0" dirty="0">
              <a:solidFill>
                <a:schemeClr val="tx1"/>
              </a:solidFill>
            </a:rPr>
            <a:t>implement a QEMU target emulating both CHERI and MTE features</a:t>
          </a:r>
        </a:p>
      </dgm:t>
    </dgm:pt>
    <dgm:pt modelId="{54107726-DE3D-4C1E-9C58-F1800DC2BF75}" type="parTrans" cxnId="{A8A1E6C4-4819-4DAF-B4CC-508F2A435E00}">
      <dgm:prSet/>
      <dgm:spPr/>
      <dgm:t>
        <a:bodyPr/>
        <a:lstStyle/>
        <a:p>
          <a:endParaRPr lang="en-US"/>
        </a:p>
      </dgm:t>
    </dgm:pt>
    <dgm:pt modelId="{D609F09B-B649-41B4-8734-0E612731B1D9}" type="sibTrans" cxnId="{A8A1E6C4-4819-4DAF-B4CC-508F2A435E00}">
      <dgm:prSet/>
      <dgm:spPr/>
      <dgm:t>
        <a:bodyPr/>
        <a:lstStyle/>
        <a:p>
          <a:endParaRPr lang="en-GB" noProof="0" dirty="0"/>
        </a:p>
      </dgm:t>
    </dgm:pt>
    <dgm:pt modelId="{2476BB52-691A-46ED-9000-6A8814819307}">
      <dgm:prSet/>
      <dgm:spPr>
        <a:solidFill>
          <a:schemeClr val="accent1">
            <a:lumMod val="40000"/>
            <a:lumOff val="60000"/>
          </a:schemeClr>
        </a:solidFill>
      </dgm:spPr>
      <dgm:t>
        <a:bodyPr/>
        <a:lstStyle/>
        <a:p>
          <a:r>
            <a:rPr lang="en-GB" noProof="0" dirty="0">
              <a:solidFill>
                <a:schemeClr val="tx1"/>
              </a:solidFill>
            </a:rPr>
            <a:t>port </a:t>
          </a:r>
          <a:r>
            <a:rPr lang="en-GB" noProof="0" dirty="0" err="1">
              <a:solidFill>
                <a:schemeClr val="tx1"/>
              </a:solidFill>
            </a:rPr>
            <a:t>CheriBSD</a:t>
          </a:r>
          <a:r>
            <a:rPr lang="en-GB" noProof="0" dirty="0">
              <a:solidFill>
                <a:schemeClr val="tx1"/>
              </a:solidFill>
            </a:rPr>
            <a:t> or </a:t>
          </a:r>
          <a:r>
            <a:rPr lang="en-GB" noProof="0" dirty="0" err="1">
              <a:solidFill>
                <a:schemeClr val="tx1"/>
              </a:solidFill>
            </a:rPr>
            <a:t>FreeBSD+MTE</a:t>
          </a:r>
          <a:endParaRPr lang="en-GB" noProof="0" dirty="0">
            <a:solidFill>
              <a:schemeClr val="tx1"/>
            </a:solidFill>
          </a:endParaRPr>
        </a:p>
      </dgm:t>
    </dgm:pt>
    <dgm:pt modelId="{10BC0E2C-9A01-49D1-8899-EECD2ACB77AA}" type="parTrans" cxnId="{4343CF1F-8FDF-4A06-8293-9F38BC9C8BF2}">
      <dgm:prSet/>
      <dgm:spPr/>
      <dgm:t>
        <a:bodyPr/>
        <a:lstStyle/>
        <a:p>
          <a:endParaRPr lang="en-US"/>
        </a:p>
      </dgm:t>
    </dgm:pt>
    <dgm:pt modelId="{E6E52605-FE59-4C67-A361-7BC984AA9066}" type="sibTrans" cxnId="{4343CF1F-8FDF-4A06-8293-9F38BC9C8BF2}">
      <dgm:prSet/>
      <dgm:spPr/>
      <dgm:t>
        <a:bodyPr/>
        <a:lstStyle/>
        <a:p>
          <a:endParaRPr lang="en-GB" noProof="0" dirty="0"/>
        </a:p>
      </dgm:t>
    </dgm:pt>
    <dgm:pt modelId="{0B3AC61B-BC22-4903-AD97-5C41A173BA39}">
      <dgm:prSet/>
      <dgm:spPr>
        <a:solidFill>
          <a:schemeClr val="accent1">
            <a:lumMod val="40000"/>
            <a:lumOff val="60000"/>
          </a:schemeClr>
        </a:solidFill>
      </dgm:spPr>
      <dgm:t>
        <a:bodyPr/>
        <a:lstStyle/>
        <a:p>
          <a:r>
            <a:rPr lang="en-GB" noProof="0" dirty="0">
              <a:solidFill>
                <a:schemeClr val="tx1"/>
              </a:solidFill>
            </a:rPr>
            <a:t>Performance studies on CHERI+MTE-enabled runtimes</a:t>
          </a:r>
        </a:p>
      </dgm:t>
    </dgm:pt>
    <dgm:pt modelId="{D107348B-7A41-4ABB-A372-9ACFFF0A3A37}" type="parTrans" cxnId="{ADA26966-7965-4912-B180-A127A7283AA7}">
      <dgm:prSet/>
      <dgm:spPr/>
      <dgm:t>
        <a:bodyPr/>
        <a:lstStyle/>
        <a:p>
          <a:endParaRPr lang="en-US"/>
        </a:p>
      </dgm:t>
    </dgm:pt>
    <dgm:pt modelId="{1B7DB188-20E1-4719-8ADD-691026D1B699}" type="sibTrans" cxnId="{ADA26966-7965-4912-B180-A127A7283AA7}">
      <dgm:prSet/>
      <dgm:spPr/>
      <dgm:t>
        <a:bodyPr/>
        <a:lstStyle/>
        <a:p>
          <a:endParaRPr lang="en-GB" noProof="0" dirty="0"/>
        </a:p>
      </dgm:t>
    </dgm:pt>
    <dgm:pt modelId="{41D40F51-3D26-7441-AA3B-AD93242C7CDE}" type="pres">
      <dgm:prSet presAssocID="{35982AF9-7458-463F-ACB4-50E6757AB10F}" presName="cycle" presStyleCnt="0">
        <dgm:presLayoutVars>
          <dgm:dir/>
          <dgm:resizeHandles val="exact"/>
        </dgm:presLayoutVars>
      </dgm:prSet>
      <dgm:spPr/>
    </dgm:pt>
    <dgm:pt modelId="{5CDC56AE-BCDB-1C45-BC32-A6CEB0AEFDBE}" type="pres">
      <dgm:prSet presAssocID="{3DD72711-3B73-42D8-AED3-8A48FE28FC21}" presName="node" presStyleLbl="node1" presStyleIdx="0" presStyleCnt="4" custScaleX="127339" custScaleY="117574">
        <dgm:presLayoutVars>
          <dgm:bulletEnabled val="1"/>
        </dgm:presLayoutVars>
      </dgm:prSet>
      <dgm:spPr/>
    </dgm:pt>
    <dgm:pt modelId="{C170A922-15FB-8A47-8098-E10BBF203B25}" type="pres">
      <dgm:prSet presAssocID="{B8AC1F58-7A1A-4056-90D8-71C1D59F268B}" presName="sibTrans" presStyleLbl="sibTrans2D1" presStyleIdx="0" presStyleCnt="4"/>
      <dgm:spPr/>
    </dgm:pt>
    <dgm:pt modelId="{9E769E88-9369-8E43-9F52-BB5581AF2F98}" type="pres">
      <dgm:prSet presAssocID="{B8AC1F58-7A1A-4056-90D8-71C1D59F268B}" presName="connectorText" presStyleLbl="sibTrans2D1" presStyleIdx="0" presStyleCnt="4"/>
      <dgm:spPr/>
    </dgm:pt>
    <dgm:pt modelId="{DE6C2CF6-9901-7949-8968-F0A647F7CAE7}" type="pres">
      <dgm:prSet presAssocID="{3FB4BDE3-9BCA-47C0-9469-F46E936D2729}" presName="node" presStyleLbl="node1" presStyleIdx="1" presStyleCnt="4" custScaleX="127339" custScaleY="117574">
        <dgm:presLayoutVars>
          <dgm:bulletEnabled val="1"/>
        </dgm:presLayoutVars>
      </dgm:prSet>
      <dgm:spPr/>
    </dgm:pt>
    <dgm:pt modelId="{A9109C9A-05A6-A345-8B29-2DE2283C32AA}" type="pres">
      <dgm:prSet presAssocID="{D609F09B-B649-41B4-8734-0E612731B1D9}" presName="sibTrans" presStyleLbl="sibTrans2D1" presStyleIdx="1" presStyleCnt="4"/>
      <dgm:spPr/>
    </dgm:pt>
    <dgm:pt modelId="{B0C3970F-02B7-1C44-8D79-8001325A51C9}" type="pres">
      <dgm:prSet presAssocID="{D609F09B-B649-41B4-8734-0E612731B1D9}" presName="connectorText" presStyleLbl="sibTrans2D1" presStyleIdx="1" presStyleCnt="4"/>
      <dgm:spPr/>
    </dgm:pt>
    <dgm:pt modelId="{C1E64F33-B629-564C-9F35-037B2B0D166A}" type="pres">
      <dgm:prSet presAssocID="{2476BB52-691A-46ED-9000-6A8814819307}" presName="node" presStyleLbl="node1" presStyleIdx="2" presStyleCnt="4" custScaleX="127339" custScaleY="117574">
        <dgm:presLayoutVars>
          <dgm:bulletEnabled val="1"/>
        </dgm:presLayoutVars>
      </dgm:prSet>
      <dgm:spPr/>
    </dgm:pt>
    <dgm:pt modelId="{91A734D7-9BCC-D246-A6F6-E1D48735890F}" type="pres">
      <dgm:prSet presAssocID="{E6E52605-FE59-4C67-A361-7BC984AA9066}" presName="sibTrans" presStyleLbl="sibTrans2D1" presStyleIdx="2" presStyleCnt="4"/>
      <dgm:spPr/>
    </dgm:pt>
    <dgm:pt modelId="{39780FF0-9158-0D4F-BB16-3E3880BFB7E1}" type="pres">
      <dgm:prSet presAssocID="{E6E52605-FE59-4C67-A361-7BC984AA9066}" presName="connectorText" presStyleLbl="sibTrans2D1" presStyleIdx="2" presStyleCnt="4"/>
      <dgm:spPr/>
    </dgm:pt>
    <dgm:pt modelId="{4395EECB-6668-0645-9AD4-12453FEB8350}" type="pres">
      <dgm:prSet presAssocID="{0B3AC61B-BC22-4903-AD97-5C41A173BA39}" presName="node" presStyleLbl="node1" presStyleIdx="3" presStyleCnt="4" custScaleX="127339" custScaleY="117574">
        <dgm:presLayoutVars>
          <dgm:bulletEnabled val="1"/>
        </dgm:presLayoutVars>
      </dgm:prSet>
      <dgm:spPr/>
    </dgm:pt>
    <dgm:pt modelId="{74DE02D9-0568-384D-BB15-BAE6709553A2}" type="pres">
      <dgm:prSet presAssocID="{1B7DB188-20E1-4719-8ADD-691026D1B699}" presName="sibTrans" presStyleLbl="sibTrans2D1" presStyleIdx="3" presStyleCnt="4"/>
      <dgm:spPr/>
    </dgm:pt>
    <dgm:pt modelId="{26D8C8D4-1D19-A34C-B5BF-CD26F09CC659}" type="pres">
      <dgm:prSet presAssocID="{1B7DB188-20E1-4719-8ADD-691026D1B699}" presName="connectorText" presStyleLbl="sibTrans2D1" presStyleIdx="3" presStyleCnt="4"/>
      <dgm:spPr/>
    </dgm:pt>
  </dgm:ptLst>
  <dgm:cxnLst>
    <dgm:cxn modelId="{7131201E-B173-2349-BFB7-7D5F12E7C113}" type="presOf" srcId="{3DD72711-3B73-42D8-AED3-8A48FE28FC21}" destId="{5CDC56AE-BCDB-1C45-BC32-A6CEB0AEFDBE}" srcOrd="0" destOrd="0" presId="urn:microsoft.com/office/officeart/2005/8/layout/cycle2"/>
    <dgm:cxn modelId="{5465CB1E-D055-6747-971B-C6B2592F5EB2}" type="presOf" srcId="{0B3AC61B-BC22-4903-AD97-5C41A173BA39}" destId="{4395EECB-6668-0645-9AD4-12453FEB8350}" srcOrd="0" destOrd="0" presId="urn:microsoft.com/office/officeart/2005/8/layout/cycle2"/>
    <dgm:cxn modelId="{4343CF1F-8FDF-4A06-8293-9F38BC9C8BF2}" srcId="{35982AF9-7458-463F-ACB4-50E6757AB10F}" destId="{2476BB52-691A-46ED-9000-6A8814819307}" srcOrd="2" destOrd="0" parTransId="{10BC0E2C-9A01-49D1-8899-EECD2ACB77AA}" sibTransId="{E6E52605-FE59-4C67-A361-7BC984AA9066}"/>
    <dgm:cxn modelId="{13132643-B9FF-B44B-BD05-1C68FA56964C}" type="presOf" srcId="{B8AC1F58-7A1A-4056-90D8-71C1D59F268B}" destId="{C170A922-15FB-8A47-8098-E10BBF203B25}" srcOrd="0" destOrd="0" presId="urn:microsoft.com/office/officeart/2005/8/layout/cycle2"/>
    <dgm:cxn modelId="{9FB68053-9C2C-4B4A-9E66-2AD3B15CE672}" type="presOf" srcId="{D609F09B-B649-41B4-8734-0E612731B1D9}" destId="{A9109C9A-05A6-A345-8B29-2DE2283C32AA}" srcOrd="0" destOrd="0" presId="urn:microsoft.com/office/officeart/2005/8/layout/cycle2"/>
    <dgm:cxn modelId="{FB669858-3A4D-2E46-A602-904CF1AA5A73}" type="presOf" srcId="{3FB4BDE3-9BCA-47C0-9469-F46E936D2729}" destId="{DE6C2CF6-9901-7949-8968-F0A647F7CAE7}" srcOrd="0" destOrd="0" presId="urn:microsoft.com/office/officeart/2005/8/layout/cycle2"/>
    <dgm:cxn modelId="{0416AA62-3EFB-6445-A409-7BDF73836439}" type="presOf" srcId="{E6E52605-FE59-4C67-A361-7BC984AA9066}" destId="{39780FF0-9158-0D4F-BB16-3E3880BFB7E1}" srcOrd="1" destOrd="0" presId="urn:microsoft.com/office/officeart/2005/8/layout/cycle2"/>
    <dgm:cxn modelId="{ADA26966-7965-4912-B180-A127A7283AA7}" srcId="{35982AF9-7458-463F-ACB4-50E6757AB10F}" destId="{0B3AC61B-BC22-4903-AD97-5C41A173BA39}" srcOrd="3" destOrd="0" parTransId="{D107348B-7A41-4ABB-A372-9ACFFF0A3A37}" sibTransId="{1B7DB188-20E1-4719-8ADD-691026D1B699}"/>
    <dgm:cxn modelId="{837F9D66-1E18-4BE0-A27E-112631F408D7}" srcId="{35982AF9-7458-463F-ACB4-50E6757AB10F}" destId="{3DD72711-3B73-42D8-AED3-8A48FE28FC21}" srcOrd="0" destOrd="0" parTransId="{E3480C16-A401-4D4C-B552-10BA236B0BBA}" sibTransId="{B8AC1F58-7A1A-4056-90D8-71C1D59F268B}"/>
    <dgm:cxn modelId="{9BC1D066-750F-B947-8842-C160D19386C8}" type="presOf" srcId="{D609F09B-B649-41B4-8734-0E612731B1D9}" destId="{B0C3970F-02B7-1C44-8D79-8001325A51C9}" srcOrd="1" destOrd="0" presId="urn:microsoft.com/office/officeart/2005/8/layout/cycle2"/>
    <dgm:cxn modelId="{428BF981-01A6-504E-8C88-2521B84A9CD0}" type="presOf" srcId="{B8AC1F58-7A1A-4056-90D8-71C1D59F268B}" destId="{9E769E88-9369-8E43-9F52-BB5581AF2F98}" srcOrd="1" destOrd="0" presId="urn:microsoft.com/office/officeart/2005/8/layout/cycle2"/>
    <dgm:cxn modelId="{8949799E-FF1C-0943-BFB9-7B5F8EEC1DCB}" type="presOf" srcId="{2476BB52-691A-46ED-9000-6A8814819307}" destId="{C1E64F33-B629-564C-9F35-037B2B0D166A}" srcOrd="0" destOrd="0" presId="urn:microsoft.com/office/officeart/2005/8/layout/cycle2"/>
    <dgm:cxn modelId="{D9AAFAA3-CACD-AE47-8654-12865343C1BC}" type="presOf" srcId="{1B7DB188-20E1-4719-8ADD-691026D1B699}" destId="{26D8C8D4-1D19-A34C-B5BF-CD26F09CC659}" srcOrd="1" destOrd="0" presId="urn:microsoft.com/office/officeart/2005/8/layout/cycle2"/>
    <dgm:cxn modelId="{8A0CBDB1-9B63-1B41-90C6-039078B9105D}" type="presOf" srcId="{35982AF9-7458-463F-ACB4-50E6757AB10F}" destId="{41D40F51-3D26-7441-AA3B-AD93242C7CDE}" srcOrd="0" destOrd="0" presId="urn:microsoft.com/office/officeart/2005/8/layout/cycle2"/>
    <dgm:cxn modelId="{B67F6CBD-49EF-7245-B851-F33616BDB427}" type="presOf" srcId="{1B7DB188-20E1-4719-8ADD-691026D1B699}" destId="{74DE02D9-0568-384D-BB15-BAE6709553A2}" srcOrd="0" destOrd="0" presId="urn:microsoft.com/office/officeart/2005/8/layout/cycle2"/>
    <dgm:cxn modelId="{A8A1E6C4-4819-4DAF-B4CC-508F2A435E00}" srcId="{35982AF9-7458-463F-ACB4-50E6757AB10F}" destId="{3FB4BDE3-9BCA-47C0-9469-F46E936D2729}" srcOrd="1" destOrd="0" parTransId="{54107726-DE3D-4C1E-9C58-F1800DC2BF75}" sibTransId="{D609F09B-B649-41B4-8734-0E612731B1D9}"/>
    <dgm:cxn modelId="{3F90ACFB-EA2B-224B-8D87-82B812E356AC}" type="presOf" srcId="{E6E52605-FE59-4C67-A361-7BC984AA9066}" destId="{91A734D7-9BCC-D246-A6F6-E1D48735890F}" srcOrd="0" destOrd="0" presId="urn:microsoft.com/office/officeart/2005/8/layout/cycle2"/>
    <dgm:cxn modelId="{B4E9A544-BC3C-394D-A7D7-A0872BD8DB50}" type="presParOf" srcId="{41D40F51-3D26-7441-AA3B-AD93242C7CDE}" destId="{5CDC56AE-BCDB-1C45-BC32-A6CEB0AEFDBE}" srcOrd="0" destOrd="0" presId="urn:microsoft.com/office/officeart/2005/8/layout/cycle2"/>
    <dgm:cxn modelId="{B0EBA4B9-5824-EC4A-9022-D1A7B8C41788}" type="presParOf" srcId="{41D40F51-3D26-7441-AA3B-AD93242C7CDE}" destId="{C170A922-15FB-8A47-8098-E10BBF203B25}" srcOrd="1" destOrd="0" presId="urn:microsoft.com/office/officeart/2005/8/layout/cycle2"/>
    <dgm:cxn modelId="{549EE137-289D-6443-9345-CB27E1EF20E6}" type="presParOf" srcId="{C170A922-15FB-8A47-8098-E10BBF203B25}" destId="{9E769E88-9369-8E43-9F52-BB5581AF2F98}" srcOrd="0" destOrd="0" presId="urn:microsoft.com/office/officeart/2005/8/layout/cycle2"/>
    <dgm:cxn modelId="{680D88C1-1D47-9448-980A-85C7D166B62A}" type="presParOf" srcId="{41D40F51-3D26-7441-AA3B-AD93242C7CDE}" destId="{DE6C2CF6-9901-7949-8968-F0A647F7CAE7}" srcOrd="2" destOrd="0" presId="urn:microsoft.com/office/officeart/2005/8/layout/cycle2"/>
    <dgm:cxn modelId="{25522B79-FAB1-9E49-8A05-37EBDD484128}" type="presParOf" srcId="{41D40F51-3D26-7441-AA3B-AD93242C7CDE}" destId="{A9109C9A-05A6-A345-8B29-2DE2283C32AA}" srcOrd="3" destOrd="0" presId="urn:microsoft.com/office/officeart/2005/8/layout/cycle2"/>
    <dgm:cxn modelId="{E8E617B2-3E5A-2A4D-948A-141B57740485}" type="presParOf" srcId="{A9109C9A-05A6-A345-8B29-2DE2283C32AA}" destId="{B0C3970F-02B7-1C44-8D79-8001325A51C9}" srcOrd="0" destOrd="0" presId="urn:microsoft.com/office/officeart/2005/8/layout/cycle2"/>
    <dgm:cxn modelId="{A5A1007F-47D6-0A49-91B2-DDB66F73900E}" type="presParOf" srcId="{41D40F51-3D26-7441-AA3B-AD93242C7CDE}" destId="{C1E64F33-B629-564C-9F35-037B2B0D166A}" srcOrd="4" destOrd="0" presId="urn:microsoft.com/office/officeart/2005/8/layout/cycle2"/>
    <dgm:cxn modelId="{7AC4946A-C857-0046-B7E0-D647601DEFB8}" type="presParOf" srcId="{41D40F51-3D26-7441-AA3B-AD93242C7CDE}" destId="{91A734D7-9BCC-D246-A6F6-E1D48735890F}" srcOrd="5" destOrd="0" presId="urn:microsoft.com/office/officeart/2005/8/layout/cycle2"/>
    <dgm:cxn modelId="{8349EFD9-16C4-FF40-A87A-5E809253E681}" type="presParOf" srcId="{91A734D7-9BCC-D246-A6F6-E1D48735890F}" destId="{39780FF0-9158-0D4F-BB16-3E3880BFB7E1}" srcOrd="0" destOrd="0" presId="urn:microsoft.com/office/officeart/2005/8/layout/cycle2"/>
    <dgm:cxn modelId="{FE794BAB-A98E-E24C-B138-B6A29BB85C2F}" type="presParOf" srcId="{41D40F51-3D26-7441-AA3B-AD93242C7CDE}" destId="{4395EECB-6668-0645-9AD4-12453FEB8350}" srcOrd="6" destOrd="0" presId="urn:microsoft.com/office/officeart/2005/8/layout/cycle2"/>
    <dgm:cxn modelId="{120C4473-091C-0943-AAD9-F699D465B3FE}" type="presParOf" srcId="{41D40F51-3D26-7441-AA3B-AD93242C7CDE}" destId="{74DE02D9-0568-384D-BB15-BAE6709553A2}" srcOrd="7" destOrd="0" presId="urn:microsoft.com/office/officeart/2005/8/layout/cycle2"/>
    <dgm:cxn modelId="{03545EA7-077C-F646-B631-F49A68B22AC7}" type="presParOf" srcId="{74DE02D9-0568-384D-BB15-BAE6709553A2}" destId="{26D8C8D4-1D19-A34C-B5BF-CD26F09CC65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ED55-78FB-A34B-AE9E-CB7495DCEA23}">
      <dsp:nvSpPr>
        <dsp:cNvPr id="0" name=""/>
        <dsp:cNvSpPr/>
      </dsp:nvSpPr>
      <dsp:spPr>
        <a:xfrm>
          <a:off x="0" y="2"/>
          <a:ext cx="5076825" cy="761670"/>
        </a:xfrm>
        <a:prstGeom prst="roundRect">
          <a:avLst/>
        </a:prstGeom>
        <a:gradFill rotWithShape="0">
          <a:gsLst>
            <a:gs pos="0">
              <a:schemeClr val="accent3">
                <a:hueOff val="0"/>
                <a:satOff val="0"/>
                <a:satMod val="105000"/>
                <a:tint val="67000"/>
                <a:alpha val="65000"/>
                <a:lumMod val="95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noProof="0" dirty="0"/>
            <a:t>Prototype software:</a:t>
          </a:r>
        </a:p>
      </dsp:txBody>
      <dsp:txXfrm>
        <a:off x="37182" y="37184"/>
        <a:ext cx="5002461" cy="687306"/>
      </dsp:txXfrm>
    </dsp:sp>
    <dsp:sp modelId="{A3932502-9E7A-C142-8701-9FBFF27B43CF}">
      <dsp:nvSpPr>
        <dsp:cNvPr id="0" name=""/>
        <dsp:cNvSpPr/>
      </dsp:nvSpPr>
      <dsp:spPr>
        <a:xfrm>
          <a:off x="0" y="776990"/>
          <a:ext cx="5076825" cy="1860930"/>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61189"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noProof="0" dirty="0"/>
            <a:t>Preliminary CHERI support in language allocators</a:t>
          </a:r>
        </a:p>
        <a:p>
          <a:pPr marL="228600" lvl="1" indent="-228600" algn="l" defTabSz="1066800">
            <a:lnSpc>
              <a:spcPct val="90000"/>
            </a:lnSpc>
            <a:spcBef>
              <a:spcPct val="0"/>
            </a:spcBef>
            <a:spcAft>
              <a:spcPct val="20000"/>
            </a:spcAft>
            <a:buChar char="•"/>
          </a:pPr>
          <a:r>
            <a:rPr lang="en-GB" sz="2400" kern="1200" noProof="0" dirty="0"/>
            <a:t>Yet to explore integration of language-level GC with capability revocation mechanism</a:t>
          </a:r>
        </a:p>
      </dsp:txBody>
      <dsp:txXfrm>
        <a:off x="0" y="776990"/>
        <a:ext cx="5076825" cy="1860930"/>
      </dsp:txXfrm>
    </dsp:sp>
    <dsp:sp modelId="{F61F7F1C-F9C8-A64D-98B6-AA2F97E934D5}">
      <dsp:nvSpPr>
        <dsp:cNvPr id="0" name=""/>
        <dsp:cNvSpPr/>
      </dsp:nvSpPr>
      <dsp:spPr>
        <a:xfrm>
          <a:off x="0" y="2660870"/>
          <a:ext cx="5076825" cy="761670"/>
        </a:xfrm>
        <a:prstGeom prst="roundRect">
          <a:avLst/>
        </a:prstGeom>
        <a:gradFill rotWithShape="0">
          <a:gsLst>
            <a:gs pos="0">
              <a:schemeClr val="accent3">
                <a:hueOff val="0"/>
                <a:satOff val="0"/>
                <a:satMod val="105000"/>
                <a:tint val="67000"/>
                <a:alpha val="65000"/>
                <a:lumMod val="95307"/>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noProof="0" dirty="0"/>
            <a:t>Prototype hardware:</a:t>
          </a:r>
        </a:p>
      </dsp:txBody>
      <dsp:txXfrm>
        <a:off x="37182" y="2698052"/>
        <a:ext cx="5002461" cy="687306"/>
      </dsp:txXfrm>
    </dsp:sp>
    <dsp:sp modelId="{59E519AE-2607-7042-BD56-EACACD4E7639}">
      <dsp:nvSpPr>
        <dsp:cNvPr id="0" name=""/>
        <dsp:cNvSpPr/>
      </dsp:nvSpPr>
      <dsp:spPr>
        <a:xfrm>
          <a:off x="0" y="3422539"/>
          <a:ext cx="5076825" cy="753997"/>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61189"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noProof="0" dirty="0"/>
            <a:t>ARM Morello board has known microarchitectural limitations</a:t>
          </a:r>
        </a:p>
      </dsp:txBody>
      <dsp:txXfrm>
        <a:off x="0" y="3422539"/>
        <a:ext cx="5076825" cy="753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ED55-78FB-A34B-AE9E-CB7495DCEA23}">
      <dsp:nvSpPr>
        <dsp:cNvPr id="0" name=""/>
        <dsp:cNvSpPr/>
      </dsp:nvSpPr>
      <dsp:spPr>
        <a:xfrm>
          <a:off x="0" y="189478"/>
          <a:ext cx="5076825" cy="1376790"/>
        </a:xfrm>
        <a:prstGeom prst="roundRect">
          <a:avLst/>
        </a:prstGeom>
        <a:gradFill rotWithShape="0">
          <a:gsLst>
            <a:gs pos="8000">
              <a:srgbClr val="FED4B1"/>
            </a:gs>
            <a:gs pos="0">
              <a:srgbClr val="FFE2C8">
                <a:alpha val="65000"/>
                <a:lumMod val="95000"/>
              </a:srgbClr>
            </a:gs>
            <a:gs pos="50000">
              <a:schemeClr val="accent2">
                <a:lumMod val="40000"/>
                <a:lumOff val="60000"/>
              </a:schemeClr>
            </a:gs>
            <a:gs pos="100000">
              <a:schemeClr val="accent2">
                <a:lumMod val="60000"/>
                <a:lumOff val="4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There are intrinsic</a:t>
          </a:r>
          <a:r>
            <a:rPr lang="en-GB" sz="2400" kern="1200" baseline="0" noProof="0" dirty="0"/>
            <a:t> limitations to the CHERI temporal safety mechanism on language runtime allocators:</a:t>
          </a:r>
          <a:endParaRPr lang="en-GB" sz="2400" kern="1200" noProof="0" dirty="0"/>
        </a:p>
      </dsp:txBody>
      <dsp:txXfrm>
        <a:off x="67209" y="256687"/>
        <a:ext cx="4942407" cy="1242372"/>
      </dsp:txXfrm>
    </dsp:sp>
    <dsp:sp modelId="{A3932502-9E7A-C142-8701-9FBFF27B43CF}">
      <dsp:nvSpPr>
        <dsp:cNvPr id="0" name=""/>
        <dsp:cNvSpPr/>
      </dsp:nvSpPr>
      <dsp:spPr>
        <a:xfrm>
          <a:off x="0" y="1571055"/>
          <a:ext cx="5076825" cy="2268254"/>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6118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noProof="0" dirty="0"/>
            <a:t>Could we reduce the amount of memory quarantined and thus the total amount of </a:t>
          </a:r>
          <a:r>
            <a:rPr lang="en-GB" sz="2400" kern="1200" noProof="0" dirty="0">
              <a:solidFill>
                <a:prstClr val="black">
                  <a:hueOff val="0"/>
                  <a:satOff val="0"/>
                  <a:lumOff val="0"/>
                  <a:alphaOff val="0"/>
                </a:prstClr>
              </a:solidFill>
              <a:latin typeface="Aptos" panose="02110004020202020204"/>
              <a:ea typeface="+mn-ea"/>
              <a:cs typeface="+mn-cs"/>
            </a:rPr>
            <a:t>memory</a:t>
          </a:r>
          <a:r>
            <a:rPr lang="en-GB" sz="2400" kern="1200" noProof="0" dirty="0"/>
            <a:t> traffic?</a:t>
          </a:r>
        </a:p>
        <a:p>
          <a:pPr marL="228600" lvl="1" indent="-228600" algn="l" defTabSz="1066800">
            <a:lnSpc>
              <a:spcPct val="90000"/>
            </a:lnSpc>
            <a:spcBef>
              <a:spcPct val="0"/>
            </a:spcBef>
            <a:spcAft>
              <a:spcPct val="20000"/>
            </a:spcAft>
            <a:buChar char="•"/>
          </a:pPr>
          <a:r>
            <a:rPr lang="en-GB" sz="2400" kern="1200" noProof="0" dirty="0"/>
            <a:t>Could we reduce the number of revocation sweeps required and thus improve the execution time?</a:t>
          </a:r>
        </a:p>
      </dsp:txBody>
      <dsp:txXfrm>
        <a:off x="0" y="1571055"/>
        <a:ext cx="5076825" cy="2268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C56AE-BCDB-1C45-BC32-A6CEB0AEFDBE}">
      <dsp:nvSpPr>
        <dsp:cNvPr id="0" name=""/>
        <dsp:cNvSpPr/>
      </dsp:nvSpPr>
      <dsp:spPr>
        <a:xfrm>
          <a:off x="1819743" y="-129757"/>
          <a:ext cx="1881003" cy="173675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solidFill>
                <a:schemeClr val="tx1"/>
              </a:solidFill>
            </a:rPr>
            <a:t>MTE-related instructions targeting morello ISA</a:t>
          </a:r>
        </a:p>
      </dsp:txBody>
      <dsp:txXfrm>
        <a:off x="2095210" y="124585"/>
        <a:ext cx="1330069" cy="1228074"/>
      </dsp:txXfrm>
    </dsp:sp>
    <dsp:sp modelId="{C170A922-15FB-8A47-8098-E10BBF203B25}">
      <dsp:nvSpPr>
        <dsp:cNvPr id="0" name=""/>
        <dsp:cNvSpPr/>
      </dsp:nvSpPr>
      <dsp:spPr>
        <a:xfrm rot="2700000">
          <a:off x="3430406" y="1268810"/>
          <a:ext cx="218596" cy="4985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noProof="0" dirty="0"/>
        </a:p>
      </dsp:txBody>
      <dsp:txXfrm>
        <a:off x="3440010" y="1345332"/>
        <a:ext cx="153017" cy="299126"/>
      </dsp:txXfrm>
    </dsp:sp>
    <dsp:sp modelId="{DE6C2CF6-9901-7949-8968-F0A647F7CAE7}">
      <dsp:nvSpPr>
        <dsp:cNvPr id="0" name=""/>
        <dsp:cNvSpPr/>
      </dsp:nvSpPr>
      <dsp:spPr>
        <a:xfrm>
          <a:off x="3387411" y="1437910"/>
          <a:ext cx="1881003" cy="173675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solidFill>
                <a:schemeClr val="tx1"/>
              </a:solidFill>
            </a:rPr>
            <a:t>implement a QEMU target emulating both CHERI and MTE features</a:t>
          </a:r>
        </a:p>
      </dsp:txBody>
      <dsp:txXfrm>
        <a:off x="3662878" y="1692252"/>
        <a:ext cx="1330069" cy="1228074"/>
      </dsp:txXfrm>
    </dsp:sp>
    <dsp:sp modelId="{A9109C9A-05A6-A345-8B29-2DE2283C32AA}">
      <dsp:nvSpPr>
        <dsp:cNvPr id="0" name=""/>
        <dsp:cNvSpPr/>
      </dsp:nvSpPr>
      <dsp:spPr>
        <a:xfrm rot="8100000">
          <a:off x="3439155" y="2836478"/>
          <a:ext cx="218596" cy="4985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noProof="0" dirty="0"/>
        </a:p>
      </dsp:txBody>
      <dsp:txXfrm rot="10800000">
        <a:off x="3495130" y="2913000"/>
        <a:ext cx="153017" cy="299126"/>
      </dsp:txXfrm>
    </dsp:sp>
    <dsp:sp modelId="{C1E64F33-B629-564C-9F35-037B2B0D166A}">
      <dsp:nvSpPr>
        <dsp:cNvPr id="0" name=""/>
        <dsp:cNvSpPr/>
      </dsp:nvSpPr>
      <dsp:spPr>
        <a:xfrm>
          <a:off x="1819743" y="3005578"/>
          <a:ext cx="1881003" cy="173675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solidFill>
                <a:schemeClr val="tx1"/>
              </a:solidFill>
            </a:rPr>
            <a:t>port </a:t>
          </a:r>
          <a:r>
            <a:rPr lang="en-GB" sz="1500" kern="1200" noProof="0" dirty="0" err="1">
              <a:solidFill>
                <a:schemeClr val="tx1"/>
              </a:solidFill>
            </a:rPr>
            <a:t>CheriBSD</a:t>
          </a:r>
          <a:r>
            <a:rPr lang="en-GB" sz="1500" kern="1200" noProof="0" dirty="0">
              <a:solidFill>
                <a:schemeClr val="tx1"/>
              </a:solidFill>
            </a:rPr>
            <a:t> or </a:t>
          </a:r>
          <a:r>
            <a:rPr lang="en-GB" sz="1500" kern="1200" noProof="0" dirty="0" err="1">
              <a:solidFill>
                <a:schemeClr val="tx1"/>
              </a:solidFill>
            </a:rPr>
            <a:t>FreeBSD+MTE</a:t>
          </a:r>
          <a:endParaRPr lang="en-GB" sz="1500" kern="1200" noProof="0" dirty="0">
            <a:solidFill>
              <a:schemeClr val="tx1"/>
            </a:solidFill>
          </a:endParaRPr>
        </a:p>
      </dsp:txBody>
      <dsp:txXfrm>
        <a:off x="2095210" y="3259920"/>
        <a:ext cx="1330069" cy="1228074"/>
      </dsp:txXfrm>
    </dsp:sp>
    <dsp:sp modelId="{91A734D7-9BCC-D246-A6F6-E1D48735890F}">
      <dsp:nvSpPr>
        <dsp:cNvPr id="0" name=""/>
        <dsp:cNvSpPr/>
      </dsp:nvSpPr>
      <dsp:spPr>
        <a:xfrm rot="13500000">
          <a:off x="1871487" y="2845227"/>
          <a:ext cx="218596" cy="4985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noProof="0" dirty="0"/>
        </a:p>
      </dsp:txBody>
      <dsp:txXfrm rot="10800000">
        <a:off x="1927462" y="2968121"/>
        <a:ext cx="153017" cy="299126"/>
      </dsp:txXfrm>
    </dsp:sp>
    <dsp:sp modelId="{4395EECB-6668-0645-9AD4-12453FEB8350}">
      <dsp:nvSpPr>
        <dsp:cNvPr id="0" name=""/>
        <dsp:cNvSpPr/>
      </dsp:nvSpPr>
      <dsp:spPr>
        <a:xfrm>
          <a:off x="252075" y="1437910"/>
          <a:ext cx="1881003" cy="173675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noProof="0" dirty="0">
              <a:solidFill>
                <a:schemeClr val="tx1"/>
              </a:solidFill>
            </a:rPr>
            <a:t>Performance studies on CHERI+MTE-enabled runtimes</a:t>
          </a:r>
        </a:p>
      </dsp:txBody>
      <dsp:txXfrm>
        <a:off x="527542" y="1692252"/>
        <a:ext cx="1330069" cy="1228074"/>
      </dsp:txXfrm>
    </dsp:sp>
    <dsp:sp modelId="{74DE02D9-0568-384D-BB15-BAE6709553A2}">
      <dsp:nvSpPr>
        <dsp:cNvPr id="0" name=""/>
        <dsp:cNvSpPr/>
      </dsp:nvSpPr>
      <dsp:spPr>
        <a:xfrm rot="18900000">
          <a:off x="1862738" y="1277559"/>
          <a:ext cx="218596" cy="49854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noProof="0" dirty="0"/>
        </a:p>
      </dsp:txBody>
      <dsp:txXfrm>
        <a:off x="1872342" y="1400453"/>
        <a:ext cx="153017" cy="2991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25A96-B197-314F-82BD-082313ED88DD}" type="datetimeFigureOut">
              <a:rPr lang="en-GB" smtClean="0"/>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BA2DE-8665-BD4B-BF58-CE14F1A0CDC6}" type="slidenum">
              <a:rPr lang="en-GB" smtClean="0"/>
              <a:t>‹#›</a:t>
            </a:fld>
            <a:endParaRPr lang="en-GB"/>
          </a:p>
        </p:txBody>
      </p:sp>
    </p:spTree>
    <p:extLst>
      <p:ext uri="{BB962C8B-B14F-4D97-AF65-F5344CB8AC3E}">
        <p14:creationId xmlns:p14="http://schemas.microsoft.com/office/powerpoint/2010/main" val="300538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BA2DE-8665-BD4B-BF58-CE14F1A0CDC6}" type="slidenum">
              <a:rPr lang="en-GB" smtClean="0"/>
              <a:t>1</a:t>
            </a:fld>
            <a:endParaRPr lang="en-GB" dirty="0"/>
          </a:p>
        </p:txBody>
      </p:sp>
    </p:spTree>
    <p:extLst>
      <p:ext uri="{BB962C8B-B14F-4D97-AF65-F5344CB8AC3E}">
        <p14:creationId xmlns:p14="http://schemas.microsoft.com/office/powerpoint/2010/main" val="141205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0BA2DE-8665-BD4B-BF58-CE14F1A0CDC6}" type="slidenum">
              <a:rPr lang="en-GB" smtClean="0"/>
              <a:t>10</a:t>
            </a:fld>
            <a:endParaRPr lang="en-GB"/>
          </a:p>
        </p:txBody>
      </p:sp>
    </p:spTree>
    <p:extLst>
      <p:ext uri="{BB962C8B-B14F-4D97-AF65-F5344CB8AC3E}">
        <p14:creationId xmlns:p14="http://schemas.microsoft.com/office/powerpoint/2010/main" val="161616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CHERI is a capability-based protection model that targets software C/C++ memory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Architecturally, capability is a distinct data type from integer memory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extends the conventional 64-bit pointer with security metadata such as bounds, permissions and object types and restricts privileges granted to pointers from escalating or being forged.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protections are enforced strictly through hardware checking on each memory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means CHERI’s spatial safety is fast and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other hand, CHERI achieves a relaxed notion of C/C++ temporal safety “use-after-reallocation”, through software-assisted memory quarantines and capability revocation mechanism. This means whenever we have a freed allocation, we want to push it into a quarantine buffer, wait until the buffer reaches a certain threshold and do batch revocation of the capabilities pointing to those freed regions. This ensures that the stale capabilities pointing to those memory regions are fully revoked before the same memory can be reused. However, we will see later that this becomes the performance bottleneck in language runtimes which we would like to overcome and is the core of this research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on free, paint kernel bitmap + push to quarantine buffer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revocation finishes, batch clean bitmap + release memory to allocator</a:t>
            </a:r>
          </a:p>
          <a:p>
            <a:endParaRPr lang="en-US" dirty="0"/>
          </a:p>
        </p:txBody>
      </p:sp>
      <p:sp>
        <p:nvSpPr>
          <p:cNvPr id="4" name="Slide Number Placeholder 3"/>
          <p:cNvSpPr>
            <a:spLocks noGrp="1"/>
          </p:cNvSpPr>
          <p:nvPr>
            <p:ph type="sldNum" sz="quarter" idx="5"/>
          </p:nvPr>
        </p:nvSpPr>
        <p:spPr/>
        <p:txBody>
          <a:bodyPr/>
          <a:lstStyle/>
          <a:p>
            <a:fld id="{B60BA2DE-8665-BD4B-BF58-CE14F1A0CDC6}" type="slidenum">
              <a:rPr lang="en-GB" smtClean="0"/>
              <a:t>2</a:t>
            </a:fld>
            <a:endParaRPr lang="en-GB"/>
          </a:p>
        </p:txBody>
      </p:sp>
    </p:spTree>
    <p:extLst>
      <p:ext uri="{BB962C8B-B14F-4D97-AF65-F5344CB8AC3E}">
        <p14:creationId xmlns:p14="http://schemas.microsoft.com/office/powerpoint/2010/main" val="343523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While CHERI primarily targets software vulnerabilities in C/C++, as these languages have no guarantees that pointers are used correctly. CHERI is also useful for higher-level languages such as Python, Java, JavaScript which have a runtime that manage the pointers and do the GC and bounds checking on behalf of developers.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This is because underneath those languages, there are millions of lines of vulnerable C/C++. One critical vulnerability in those runtimes could impact the whole ecosystem reliant on that interpreter.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This highlights the place where CHERI could give better protection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0000"/>
                </a:solidFill>
              </a:rPr>
              <a:t>Furthermore, those languages themselves have a number of internal allocators that are often in charge of small object allocations. These are not protected by CHERI kernel or </a:t>
            </a:r>
            <a:r>
              <a:rPr lang="en-GB" noProof="0" dirty="0" err="1">
                <a:solidFill>
                  <a:srgbClr val="000000"/>
                </a:solidFill>
              </a:rPr>
              <a:t>libc</a:t>
            </a:r>
            <a:r>
              <a:rPr lang="en-GB" noProof="0" dirty="0">
                <a:solidFill>
                  <a:srgbClr val="000000"/>
                </a:solidFill>
              </a:rPr>
              <a:t> allocators. But there is a need to protect those memory as they could easily be passed to vulnerable code via foreign function interface at run time.</a:t>
            </a:r>
          </a:p>
        </p:txBody>
      </p:sp>
      <p:sp>
        <p:nvSpPr>
          <p:cNvPr id="4" name="Slide Number Placeholder 3"/>
          <p:cNvSpPr>
            <a:spLocks noGrp="1"/>
          </p:cNvSpPr>
          <p:nvPr>
            <p:ph type="sldNum" sz="quarter" idx="5"/>
          </p:nvPr>
        </p:nvSpPr>
        <p:spPr/>
        <p:txBody>
          <a:bodyPr/>
          <a:lstStyle/>
          <a:p>
            <a:fld id="{B60BA2DE-8665-BD4B-BF58-CE14F1A0CDC6}" type="slidenum">
              <a:rPr lang="en-GB" smtClean="0"/>
              <a:t>3</a:t>
            </a:fld>
            <a:endParaRPr lang="en-GB"/>
          </a:p>
        </p:txBody>
      </p:sp>
    </p:spTree>
    <p:extLst>
      <p:ext uri="{BB962C8B-B14F-4D97-AF65-F5344CB8AC3E}">
        <p14:creationId xmlns:p14="http://schemas.microsoft.com/office/powerpoint/2010/main" val="32960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buFont typeface="Courier New" panose="020B0604020202020204" pitchFamily="34" charset="0"/>
              <a:buNone/>
            </a:pPr>
            <a:r>
              <a:rPr lang="en-GB" sz="2800" dirty="0"/>
              <a:t>What we did last year was we added CHERI support to the </a:t>
            </a:r>
            <a:r>
              <a:rPr lang="en-GB" sz="2800" dirty="0" err="1"/>
              <a:t>CPython’s</a:t>
            </a:r>
            <a:r>
              <a:rPr lang="en-GB" sz="2800" dirty="0"/>
              <a:t> internal allocators.</a:t>
            </a:r>
          </a:p>
          <a:p>
            <a:pPr lvl="0">
              <a:buFont typeface="Courier New" panose="020B0604020202020204" pitchFamily="34" charset="0"/>
              <a:buNone/>
            </a:pPr>
            <a:r>
              <a:rPr lang="en-GB" sz="2800" dirty="0"/>
              <a:t>We chose </a:t>
            </a:r>
            <a:r>
              <a:rPr lang="en-GB" sz="2800" dirty="0" err="1"/>
              <a:t>Cpython</a:t>
            </a:r>
            <a:r>
              <a:rPr lang="en-GB" sz="2800" dirty="0"/>
              <a:t> as a case study because it has much simpler runtime. It does not have JIT compilers, so we can much quickly obtain a prototype than directly jump to work with V8. </a:t>
            </a:r>
          </a:p>
          <a:p>
            <a:pPr lvl="0">
              <a:buFont typeface="Courier New" panose="020B0604020202020204" pitchFamily="34" charset="0"/>
              <a:buNone/>
            </a:pPr>
            <a:endParaRPr lang="en-GB" sz="2800" dirty="0"/>
          </a:p>
          <a:p>
            <a:pPr lvl="0">
              <a:buFont typeface="Courier New" panose="020B0604020202020204" pitchFamily="34" charset="0"/>
              <a:buNone/>
            </a:pPr>
            <a:r>
              <a:rPr lang="en-GB" sz="2800" dirty="0"/>
              <a:t>We did a performance study on both spatial and temporal safety cost. </a:t>
            </a:r>
          </a:p>
          <a:p>
            <a:pPr lvl="0">
              <a:buFont typeface="Courier New" panose="020B0604020202020204" pitchFamily="34" charset="0"/>
              <a:buNone/>
            </a:pPr>
            <a:endParaRPr lang="en-GB" sz="2800" dirty="0"/>
          </a:p>
          <a:p>
            <a:pPr lvl="0">
              <a:buFont typeface="Courier New" panose="020B0604020202020204" pitchFamily="34" charset="0"/>
              <a:buNone/>
            </a:pPr>
            <a:r>
              <a:rPr lang="en-GB" sz="2800" dirty="0"/>
              <a:t>As with expected, temporal safety overhead is main cause of concern.</a:t>
            </a:r>
          </a:p>
          <a:p>
            <a:pPr lvl="0">
              <a:buFont typeface="Courier New" panose="020B0604020202020204" pitchFamily="34" charset="0"/>
              <a:buNone/>
            </a:pPr>
            <a:r>
              <a:rPr lang="en-GB" sz="2800" dirty="0"/>
              <a:t>Quarantined memory causes 90% geometric mean increase in memory traffic, and in terms of exec time, it is 30% overhead plus another 30 due to unfriendly interaction with the language’s type-based </a:t>
            </a:r>
            <a:r>
              <a:rPr lang="en-GB" sz="2800" dirty="0" err="1"/>
              <a:t>freelist</a:t>
            </a:r>
            <a:r>
              <a:rPr lang="en-GB" sz="2800" dirty="0"/>
              <a:t> mechanism.</a:t>
            </a:r>
          </a:p>
          <a:p>
            <a:pPr lvl="0">
              <a:buFont typeface="Courier New" panose="020B0604020202020204" pitchFamily="34" charset="0"/>
              <a:buNone/>
            </a:pPr>
            <a:endParaRPr lang="en-GB" sz="2800" dirty="0"/>
          </a:p>
          <a:p>
            <a:pPr lvl="0">
              <a:buFont typeface="Courier New" panose="020B0604020202020204" pitchFamily="34" charset="0"/>
              <a:buNone/>
            </a:pPr>
            <a:endParaRPr lang="en-GB" sz="2800" dirty="0"/>
          </a:p>
          <a:p>
            <a:pPr lvl="0">
              <a:buFont typeface="Courier New" panose="020B0604020202020204" pitchFamily="34" charset="0"/>
              <a:buChar char="o"/>
            </a:pPr>
            <a:r>
              <a:rPr lang="en-GB" sz="2800" dirty="0"/>
              <a:t>Spatial-safety : </a:t>
            </a:r>
          </a:p>
          <a:p>
            <a:pPr lvl="1">
              <a:buFont typeface="Wingdings" panose="020B0604020202020204" pitchFamily="34" charset="0"/>
              <a:buChar char="§"/>
            </a:pPr>
            <a:r>
              <a:rPr lang="en-GB" sz="2400" dirty="0"/>
              <a:t>40% base overhead due to pointer width and alignment expansion; 2% overhead due to allocator adaptation</a:t>
            </a:r>
            <a:endParaRPr lang="en-GB" dirty="0"/>
          </a:p>
          <a:p>
            <a:pPr lvl="0">
              <a:buFont typeface="Courier New" panose="020B0604020202020204" pitchFamily="34" charset="0"/>
              <a:buChar char="o"/>
            </a:pPr>
            <a:r>
              <a:rPr lang="en-GB" sz="2800" dirty="0"/>
              <a:t>Temporal-safety : </a:t>
            </a:r>
          </a:p>
          <a:p>
            <a:pPr lvl="1">
              <a:buFont typeface="Wingdings" panose="020B0604020202020204" pitchFamily="34" charset="0"/>
              <a:buChar char="§"/>
            </a:pPr>
            <a:r>
              <a:rPr lang="en-GB" sz="2400" dirty="0"/>
              <a:t>30% execution-time overhead &amp; 90% max RSS overhead due to quarantining</a:t>
            </a:r>
          </a:p>
          <a:p>
            <a:pPr lvl="1">
              <a:buFont typeface="Wingdings" panose="020B0604020202020204" pitchFamily="34" charset="0"/>
              <a:buChar char="§"/>
            </a:pPr>
            <a:r>
              <a:rPr lang="en-GB" sz="2400" dirty="0"/>
              <a:t>Additional 30% and 12% overhead due to disabling </a:t>
            </a:r>
            <a:r>
              <a:rPr lang="en-GB" sz="2400" dirty="0" err="1"/>
              <a:t>freelists</a:t>
            </a:r>
            <a:endParaRPr lang="en-GB" sz="2400" dirty="0"/>
          </a:p>
          <a:p>
            <a:endParaRPr lang="en-US" dirty="0"/>
          </a:p>
        </p:txBody>
      </p:sp>
      <p:sp>
        <p:nvSpPr>
          <p:cNvPr id="4" name="Slide Number Placeholder 3"/>
          <p:cNvSpPr>
            <a:spLocks noGrp="1"/>
          </p:cNvSpPr>
          <p:nvPr>
            <p:ph type="sldNum" sz="quarter" idx="5"/>
          </p:nvPr>
        </p:nvSpPr>
        <p:spPr/>
        <p:txBody>
          <a:bodyPr/>
          <a:lstStyle/>
          <a:p>
            <a:fld id="{B60BA2DE-8665-BD4B-BF58-CE14F1A0CDC6}" type="slidenum">
              <a:rPr lang="en-GB" smtClean="0"/>
              <a:t>4</a:t>
            </a:fld>
            <a:endParaRPr lang="en-GB"/>
          </a:p>
        </p:txBody>
      </p:sp>
    </p:spTree>
    <p:extLst>
      <p:ext uri="{BB962C8B-B14F-4D97-AF65-F5344CB8AC3E}">
        <p14:creationId xmlns:p14="http://schemas.microsoft.com/office/powerpoint/2010/main" val="203841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key message here is that there are two classes of overheads: prototyping costs which are specific to the implementation, and essential overheads to the temporal safety mechanism which are more interesting research-worthy problem.</a:t>
            </a:r>
          </a:p>
          <a:p>
            <a:endParaRPr lang="en-US" dirty="0"/>
          </a:p>
          <a:p>
            <a:r>
              <a:rPr lang="en-US" dirty="0"/>
              <a:t>For that study on CPython, we </a:t>
            </a:r>
            <a:r>
              <a:rPr lang="en-US" dirty="0" err="1"/>
              <a:t>recognise</a:t>
            </a:r>
            <a:r>
              <a:rPr lang="en-US" dirty="0"/>
              <a:t> our prototypes are not optimized and not profiled thoroughly. For example, we only achieves a functional software model for the language allocators and not yet </a:t>
            </a:r>
            <a:r>
              <a:rPr lang="en-US" dirty="0" err="1"/>
              <a:t>optimise</a:t>
            </a:r>
            <a:r>
              <a:rPr lang="en-US" dirty="0"/>
              <a:t> the design.</a:t>
            </a:r>
          </a:p>
          <a:p>
            <a:r>
              <a:rPr lang="en-US" dirty="0"/>
              <a:t>We have not seriously investigated the possibility of integrating language-level GC with cap </a:t>
            </a:r>
            <a:r>
              <a:rPr lang="en-US" dirty="0" err="1"/>
              <a:t>revoker</a:t>
            </a:r>
            <a:r>
              <a:rPr lang="en-US" dirty="0"/>
              <a:t>. That could reduce time taken for the sweep as GC can inform the </a:t>
            </a:r>
            <a:r>
              <a:rPr lang="en-US" dirty="0" err="1"/>
              <a:t>revoker</a:t>
            </a:r>
            <a:r>
              <a:rPr lang="en-US" dirty="0"/>
              <a:t> where stale caps are, speed up revocation by having that in young generation/compaction phase, pace sweeps at program “safe points”(io or thread barrier) to hide heavy-lifting from time-critical tasks.</a:t>
            </a:r>
          </a:p>
          <a:p>
            <a:endParaRPr lang="en-US" dirty="0"/>
          </a:p>
          <a:p>
            <a:r>
              <a:rPr lang="en-US" dirty="0"/>
              <a:t>Our results are also collected on an experimental platform, ARM Morello prototype that has known performance limitations.</a:t>
            </a:r>
          </a:p>
          <a:p>
            <a:endParaRPr lang="en-US" dirty="0"/>
          </a:p>
          <a:p>
            <a:r>
              <a:rPr lang="en-US" dirty="0"/>
              <a:t>What we want to really know is if we could improve the temporal safety mechanism on language runtimes:</a:t>
            </a:r>
          </a:p>
          <a:p>
            <a:r>
              <a:rPr lang="en-US" dirty="0"/>
              <a:t>Specifically:</a:t>
            </a:r>
          </a:p>
          <a:p>
            <a:pPr marL="171450" indent="-171450">
              <a:buFontTx/>
              <a:buChar char="-"/>
            </a:pPr>
            <a:r>
              <a:rPr lang="en-US" dirty="0"/>
              <a:t>if we can reduce the </a:t>
            </a:r>
            <a:r>
              <a:rPr lang="en-GB" dirty="0"/>
              <a:t>amount of memory quarantined and thus the total amount of memory traffic?</a:t>
            </a:r>
          </a:p>
          <a:p>
            <a:pPr marL="171450" indent="-171450">
              <a:buFontTx/>
              <a:buChar char="-"/>
            </a:pPr>
            <a:r>
              <a:rPr lang="en-US" dirty="0"/>
              <a:t>if we could reduce the # of revocation sweeps needed and thus the execution time?</a:t>
            </a:r>
          </a:p>
          <a:p>
            <a:endParaRPr lang="en-US" dirty="0"/>
          </a:p>
          <a:p>
            <a:endParaRPr lang="en-US" dirty="0"/>
          </a:p>
        </p:txBody>
      </p:sp>
      <p:sp>
        <p:nvSpPr>
          <p:cNvPr id="4" name="Slide Number Placeholder 3"/>
          <p:cNvSpPr>
            <a:spLocks noGrp="1"/>
          </p:cNvSpPr>
          <p:nvPr>
            <p:ph type="sldNum" sz="quarter" idx="5"/>
          </p:nvPr>
        </p:nvSpPr>
        <p:spPr/>
        <p:txBody>
          <a:bodyPr/>
          <a:lstStyle/>
          <a:p>
            <a:fld id="{B60BA2DE-8665-BD4B-BF58-CE14F1A0CDC6}" type="slidenum">
              <a:rPr lang="en-GB" smtClean="0"/>
              <a:t>5</a:t>
            </a:fld>
            <a:endParaRPr lang="en-GB"/>
          </a:p>
        </p:txBody>
      </p:sp>
    </p:spTree>
    <p:extLst>
      <p:ext uri="{BB962C8B-B14F-4D97-AF65-F5344CB8AC3E}">
        <p14:creationId xmlns:p14="http://schemas.microsoft.com/office/powerpoint/2010/main" val="419634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What we turn to is ARM memory tagging extension: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t>this is a hardware feature that provides protection against runtime memory safety errors, by using the idea of pointer colouring.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t>Each pointer now has 4-bit colour tag, and its associated memory region will be assigned the same colour.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t>The colours of the memory and the pointer will be checked for mismatch on each memory access, such as read/write.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t>If colours do not match, hardware forbids that access and raises exception to the kernel.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t>Software has the flexibility to choose a relaxed/strict faulting mode in respect to higher performance or security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best part of this approach, if you note, is that on each memory free, we have another 14[if you reserve tag 0 for the untagged memory]/15 colours to play with for immediate reallocation. And we think this could </a:t>
            </a:r>
            <a:r>
              <a:rPr lang="en-US" sz="1200"/>
              <a:t>reduce the quarantine needs for each memory free in the current CHERI temporal safety mechanism</a:t>
            </a:r>
            <a:r>
              <a:rPr lang="en-GB" sz="1200"/>
              <a:t> and also closing the gap in the threat model from UAR to UAF.</a:t>
            </a:r>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Under the hoods, the MTE extension introduces two types of tags:</a:t>
            </a:r>
          </a:p>
          <a:p>
            <a:r>
              <a:rPr lang="en-GB" sz="1200" b="0" i="0" kern="1200">
                <a:solidFill>
                  <a:schemeClr val="tx1"/>
                </a:solidFill>
                <a:effectLst/>
                <a:latin typeface="+mn-lt"/>
                <a:ea typeface="+mn-ea"/>
                <a:cs typeface="+mn-cs"/>
              </a:rPr>
              <a:t>  - Address Tags, and,</a:t>
            </a:r>
          </a:p>
          <a:p>
            <a:r>
              <a:rPr lang="en-GB" sz="1200" b="0" i="0" kern="1200">
                <a:solidFill>
                  <a:schemeClr val="tx1"/>
                </a:solidFill>
                <a:effectLst/>
                <a:latin typeface="+mn-lt"/>
                <a:ea typeface="+mn-ea"/>
                <a:cs typeface="+mn-cs"/>
              </a:rPr>
              <a:t>  - Allocation Tags (a.k.a., Memory Tags)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Address Tag: which acts as the key.  This adds four bits to the top of a virtual address. It is built on AArch64 'top-byte-ignore'(TBI) feature.</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Allocation Tag: which acts as the lock.  Allocation tags also consist of four bits, linked with every aligned 16-byte region in the physical memory space. Arm refers to these 16-byte regions as tag granules.  The way Allocation tags are stored is a hardware implementation detail.</a:t>
            </a:r>
          </a:p>
          <a:p>
            <a:endParaRPr lang="en-US"/>
          </a:p>
        </p:txBody>
      </p:sp>
      <p:sp>
        <p:nvSpPr>
          <p:cNvPr id="4" name="Slide Number Placeholder 3"/>
          <p:cNvSpPr>
            <a:spLocks noGrp="1"/>
          </p:cNvSpPr>
          <p:nvPr>
            <p:ph type="sldNum" sz="quarter" idx="5"/>
          </p:nvPr>
        </p:nvSpPr>
        <p:spPr/>
        <p:txBody>
          <a:bodyPr/>
          <a:lstStyle/>
          <a:p>
            <a:fld id="{B60BA2DE-8665-BD4B-BF58-CE14F1A0CDC6}" type="slidenum">
              <a:rPr lang="en-GB" smtClean="0"/>
              <a:t>6</a:t>
            </a:fld>
            <a:endParaRPr lang="en-GB"/>
          </a:p>
        </p:txBody>
      </p:sp>
    </p:spTree>
    <p:extLst>
      <p:ext uri="{BB962C8B-B14F-4D97-AF65-F5344CB8AC3E}">
        <p14:creationId xmlns:p14="http://schemas.microsoft.com/office/powerpoint/2010/main" val="305353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 how could CHERI work with MTE?</a:t>
            </a:r>
          </a:p>
          <a:p>
            <a:endParaRPr lang="en-US" dirty="0"/>
          </a:p>
          <a:p>
            <a:r>
              <a:rPr lang="en-US" dirty="0"/>
              <a:t>Our primary goals would be to retain the security guarantees of CHERI, its deterministic mitigation against multiple categories of attacks/vulnerabilities.</a:t>
            </a:r>
          </a:p>
          <a:p>
            <a:endParaRPr lang="en-US" dirty="0"/>
          </a:p>
          <a:p>
            <a:r>
              <a:rPr lang="en-US" dirty="0"/>
              <a:t>On the other hand, we want to achieve that ideally with only the performance overheads of MTE.</a:t>
            </a:r>
          </a:p>
          <a:p>
            <a:r>
              <a:rPr lang="en-US" dirty="0"/>
              <a:t>best geomean 2-17% overheads depending on the microarchitecture and software faulting mode chosen. [very recent performance study done by Google and US academics]</a:t>
            </a:r>
          </a:p>
          <a:p>
            <a:endParaRPr lang="en-US" dirty="0"/>
          </a:p>
          <a:p>
            <a:r>
              <a:rPr lang="en-US" dirty="0"/>
              <a:t>Our initial focus would be exploring using </a:t>
            </a:r>
            <a:r>
              <a:rPr lang="en-US" dirty="0" err="1"/>
              <a:t>colours</a:t>
            </a:r>
            <a:r>
              <a:rPr lang="en-US" dirty="0"/>
              <a:t> for immediate reallocation – since we already have results on the unoptimised allocators. There are many other use cases such as </a:t>
            </a:r>
            <a:r>
              <a:rPr lang="en-US" dirty="0" err="1"/>
              <a:t>colouring</a:t>
            </a:r>
            <a:r>
              <a:rPr lang="en-US" dirty="0"/>
              <a:t> memory passed across compartments.</a:t>
            </a:r>
          </a:p>
          <a:p>
            <a:endParaRPr lang="en-US" dirty="0"/>
          </a:p>
          <a:p>
            <a:r>
              <a:rPr lang="en-US" dirty="0"/>
              <a:t>Ideally, this would result in a 15 times reduction in exec time. There will be a practical limit to it, and that will be the focus of later stage PhD study.</a:t>
            </a:r>
          </a:p>
          <a:p>
            <a:endParaRPr lang="en-US" dirty="0"/>
          </a:p>
          <a:p>
            <a:r>
              <a:rPr lang="en-US" dirty="0"/>
              <a:t>Architecturally, we would investigate where to add the MTE pointer tags and how to fit the MTE physical memory tags into the CHERI cache hierarchy.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0BA2DE-8665-BD4B-BF58-CE14F1A0CDC6}" type="slidenum">
              <a:rPr lang="en-GB" smtClean="0"/>
              <a:t>7</a:t>
            </a:fld>
            <a:endParaRPr lang="en-GB"/>
          </a:p>
        </p:txBody>
      </p:sp>
    </p:spTree>
    <p:extLst>
      <p:ext uri="{BB962C8B-B14F-4D97-AF65-F5344CB8AC3E}">
        <p14:creationId xmlns:p14="http://schemas.microsoft.com/office/powerpoint/2010/main" val="48519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threat model study of CHERI against various practical MTE implementations, e.g., Apple’s EMTE on m5, Linux and FreeBSD with MTE support on QEMU’s MTEv3</a:t>
            </a:r>
          </a:p>
          <a:p>
            <a:endParaRPr lang="en-US" dirty="0"/>
          </a:p>
          <a:p>
            <a:r>
              <a:rPr lang="en-US" dirty="0"/>
              <a:t>There are some slowdowns due to having to patch very immature software stack supports. </a:t>
            </a:r>
          </a:p>
          <a:p>
            <a:endParaRPr lang="en-US" dirty="0"/>
          </a:p>
          <a:p>
            <a:r>
              <a:rPr lang="en-US" dirty="0"/>
              <a:t>A first glance of this table reveals the mutual compatibility in terms of the classes of vulnerabilities they protect against.</a:t>
            </a:r>
          </a:p>
          <a:p>
            <a:endParaRPr lang="en-US" dirty="0"/>
          </a:p>
          <a:p>
            <a:r>
              <a:rPr lang="en-US" dirty="0"/>
              <a:t>This is a convincing first result that motivates our attempt to combine the two security technologies together.</a:t>
            </a:r>
          </a:p>
        </p:txBody>
      </p:sp>
      <p:sp>
        <p:nvSpPr>
          <p:cNvPr id="4" name="Slide Number Placeholder 3"/>
          <p:cNvSpPr>
            <a:spLocks noGrp="1"/>
          </p:cNvSpPr>
          <p:nvPr>
            <p:ph type="sldNum" sz="quarter" idx="5"/>
          </p:nvPr>
        </p:nvSpPr>
        <p:spPr/>
        <p:txBody>
          <a:bodyPr/>
          <a:lstStyle/>
          <a:p>
            <a:fld id="{B60BA2DE-8665-BD4B-BF58-CE14F1A0CDC6}" type="slidenum">
              <a:rPr lang="en-GB" smtClean="0"/>
              <a:t>8</a:t>
            </a:fld>
            <a:endParaRPr lang="en-GB"/>
          </a:p>
        </p:txBody>
      </p:sp>
    </p:spTree>
    <p:extLst>
      <p:ext uri="{BB962C8B-B14F-4D97-AF65-F5344CB8AC3E}">
        <p14:creationId xmlns:p14="http://schemas.microsoft.com/office/powerpoint/2010/main" val="424102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For the bigger picture, our methodology is hardware-software codesign.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we will be using models initially to rapidly validate our hypothesis – we are interested in knowing whether CHERI+MTE could reduce memory traffic on language runtimes -- QEMU could report accurate results on that.</a:t>
            </a:r>
          </a:p>
          <a:p>
            <a:endParaRPr lang="en-US"/>
          </a:p>
          <a:p>
            <a:r>
              <a:rPr lang="en-US"/>
              <a:t>So for the initial stage of the research, we will produce a QEMU target that emulates both CHERI and MTE features, port OS, compiler toolchains, language runtimes and do more perf studies.</a:t>
            </a:r>
          </a:p>
          <a:p>
            <a:endParaRPr lang="en-US"/>
          </a:p>
          <a:p>
            <a:r>
              <a:rPr lang="en-US"/>
              <a:t>For later-stage interest in accurate microarchitectural memory footprints, we could feed QEMU-generated traces into Gem5 cache model. </a:t>
            </a:r>
          </a:p>
          <a:p>
            <a:r>
              <a:rPr lang="en-US"/>
              <a:t>but we haven’t thought about this in depth.</a:t>
            </a:r>
          </a:p>
          <a:p>
            <a:endParaRPr lang="en-US"/>
          </a:p>
        </p:txBody>
      </p:sp>
      <p:sp>
        <p:nvSpPr>
          <p:cNvPr id="4" name="Slide Number Placeholder 3"/>
          <p:cNvSpPr>
            <a:spLocks noGrp="1"/>
          </p:cNvSpPr>
          <p:nvPr>
            <p:ph type="sldNum" sz="quarter" idx="5"/>
          </p:nvPr>
        </p:nvSpPr>
        <p:spPr/>
        <p:txBody>
          <a:bodyPr/>
          <a:lstStyle/>
          <a:p>
            <a:fld id="{B60BA2DE-8665-BD4B-BF58-CE14F1A0CDC6}" type="slidenum">
              <a:rPr lang="en-GB" smtClean="0"/>
              <a:t>9</a:t>
            </a:fld>
            <a:endParaRPr lang="en-GB"/>
          </a:p>
        </p:txBody>
      </p:sp>
    </p:spTree>
    <p:extLst>
      <p:ext uri="{BB962C8B-B14F-4D97-AF65-F5344CB8AC3E}">
        <p14:creationId xmlns:p14="http://schemas.microsoft.com/office/powerpoint/2010/main" val="153132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0D787B-C828-B71F-58EE-BAB4FC25CA7C}"/>
              </a:ext>
            </a:extLst>
          </p:cNvPr>
          <p:cNvSpPr/>
          <p:nvPr userDrawn="1"/>
        </p:nvSpPr>
        <p:spPr>
          <a:xfrm>
            <a:off x="2400" y="1454244"/>
            <a:ext cx="12189600" cy="3949512"/>
          </a:xfrm>
          <a:prstGeom prst="rect">
            <a:avLst/>
          </a:prstGeom>
          <a:solidFill>
            <a:srgbClr val="FF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218C85-A698-91F5-7F42-63BDA20E598D}"/>
              </a:ext>
            </a:extLst>
          </p:cNvPr>
          <p:cNvSpPr>
            <a:spLocks noGrp="1"/>
          </p:cNvSpPr>
          <p:nvPr>
            <p:ph type="ctrTitle"/>
          </p:nvPr>
        </p:nvSpPr>
        <p:spPr>
          <a:xfrm>
            <a:off x="1522800" y="1454401"/>
            <a:ext cx="9144000" cy="17280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62DCE26C-F4FB-53AD-0D04-AAA6940F67F0}"/>
              </a:ext>
            </a:extLst>
          </p:cNvPr>
          <p:cNvSpPr>
            <a:spLocks noGrp="1"/>
          </p:cNvSpPr>
          <p:nvPr>
            <p:ph type="subTitle" idx="1"/>
          </p:nvPr>
        </p:nvSpPr>
        <p:spPr>
          <a:xfrm>
            <a:off x="1524000" y="3218400"/>
            <a:ext cx="9144000" cy="1440000"/>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8" name="Rectangle 7">
            <a:extLst>
              <a:ext uri="{FF2B5EF4-FFF2-40B4-BE49-F238E27FC236}">
                <a16:creationId xmlns:a16="http://schemas.microsoft.com/office/drawing/2014/main" id="{B11D469F-3BAF-0F7B-9BBB-89ABCD1BDA23}"/>
              </a:ext>
            </a:extLst>
          </p:cNvPr>
          <p:cNvSpPr/>
          <p:nvPr userDrawn="1"/>
        </p:nvSpPr>
        <p:spPr>
          <a:xfrm>
            <a:off x="0" y="6118412"/>
            <a:ext cx="12192000" cy="739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D45DF6A-343D-703E-61DD-68AD66CC986A}"/>
              </a:ext>
            </a:extLst>
          </p:cNvPr>
          <p:cNvSpPr/>
          <p:nvPr userDrawn="1"/>
        </p:nvSpPr>
        <p:spPr>
          <a:xfrm>
            <a:off x="0" y="5403756"/>
            <a:ext cx="12192000" cy="1454244"/>
          </a:xfrm>
          <a:prstGeom prst="rect">
            <a:avLst/>
          </a:prstGeom>
          <a:solidFill>
            <a:srgbClr val="DD30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and red logo with white text&#10;&#10;AI-generated content may be incorrect.">
            <a:extLst>
              <a:ext uri="{FF2B5EF4-FFF2-40B4-BE49-F238E27FC236}">
                <a16:creationId xmlns:a16="http://schemas.microsoft.com/office/drawing/2014/main" id="{FA6AB17D-645B-6770-51ED-0084B5EB57B1}"/>
              </a:ext>
            </a:extLst>
          </p:cNvPr>
          <p:cNvPicPr>
            <a:picLocks noChangeAspect="1"/>
          </p:cNvPicPr>
          <p:nvPr userDrawn="1"/>
        </p:nvPicPr>
        <p:blipFill>
          <a:blip r:embed="rId2"/>
          <a:stretch>
            <a:fillRect/>
          </a:stretch>
        </p:blipFill>
        <p:spPr>
          <a:xfrm>
            <a:off x="4641756" y="5349875"/>
            <a:ext cx="2908488" cy="1454244"/>
          </a:xfrm>
          <a:prstGeom prst="rect">
            <a:avLst/>
          </a:prstGeom>
          <a:noFill/>
        </p:spPr>
      </p:pic>
      <p:sp>
        <p:nvSpPr>
          <p:cNvPr id="4" name="Rectangle 3">
            <a:extLst>
              <a:ext uri="{FF2B5EF4-FFF2-40B4-BE49-F238E27FC236}">
                <a16:creationId xmlns:a16="http://schemas.microsoft.com/office/drawing/2014/main" id="{521C6949-7B5D-C25E-646A-A1EFC5E7341D}"/>
              </a:ext>
            </a:extLst>
          </p:cNvPr>
          <p:cNvSpPr/>
          <p:nvPr userDrawn="1"/>
        </p:nvSpPr>
        <p:spPr>
          <a:xfrm>
            <a:off x="0" y="0"/>
            <a:ext cx="12192000" cy="1454244"/>
          </a:xfrm>
          <a:prstGeom prst="rect">
            <a:avLst/>
          </a:prstGeom>
          <a:solidFill>
            <a:srgbClr val="DD30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text&#10;&#10;AI-generated content may be incorrect.">
            <a:extLst>
              <a:ext uri="{FF2B5EF4-FFF2-40B4-BE49-F238E27FC236}">
                <a16:creationId xmlns:a16="http://schemas.microsoft.com/office/drawing/2014/main" id="{1122B37C-771C-FC45-8D48-A8E371CFEFF7}"/>
              </a:ext>
            </a:extLst>
          </p:cNvPr>
          <p:cNvPicPr>
            <a:picLocks noChangeAspect="1"/>
          </p:cNvPicPr>
          <p:nvPr userDrawn="1"/>
        </p:nvPicPr>
        <p:blipFill>
          <a:blip r:embed="rId3"/>
          <a:stretch>
            <a:fillRect/>
          </a:stretch>
        </p:blipFill>
        <p:spPr>
          <a:xfrm>
            <a:off x="651600" y="471600"/>
            <a:ext cx="2595600" cy="540178"/>
          </a:xfrm>
          <a:prstGeom prst="rect">
            <a:avLst/>
          </a:prstGeom>
        </p:spPr>
      </p:pic>
      <p:sp>
        <p:nvSpPr>
          <p:cNvPr id="5" name="Rectangle 4">
            <a:extLst>
              <a:ext uri="{FF2B5EF4-FFF2-40B4-BE49-F238E27FC236}">
                <a16:creationId xmlns:a16="http://schemas.microsoft.com/office/drawing/2014/main" id="{F9C2EA4F-3F61-E494-69C5-F6FCF4068F76}"/>
              </a:ext>
            </a:extLst>
          </p:cNvPr>
          <p:cNvSpPr/>
          <p:nvPr userDrawn="1"/>
        </p:nvSpPr>
        <p:spPr>
          <a:xfrm>
            <a:off x="0" y="4707419"/>
            <a:ext cx="12192000" cy="728516"/>
          </a:xfrm>
          <a:prstGeom prst="rect">
            <a:avLst/>
          </a:prstGeom>
          <a:solidFill>
            <a:srgbClr val="FFC3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10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726E-F914-221A-BBD6-07390B3F4D7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13AD2E9-296C-D8A4-A49D-E514B21539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7FDF0C89-DFC4-7EC8-6C65-B66F3A2691D2}"/>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862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294E6-8397-99BB-6B0E-14ED9619A7A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B774338-B940-388C-D02E-996B3FA969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A6673794-9505-F025-1C1F-8F19346EB048}"/>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5553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DE725-125F-D12D-1BDB-E595759EE7FA}"/>
              </a:ext>
            </a:extLst>
          </p:cNvPr>
          <p:cNvSpPr/>
          <p:nvPr userDrawn="1"/>
        </p:nvSpPr>
        <p:spPr>
          <a:xfrm>
            <a:off x="0" y="6118412"/>
            <a:ext cx="12192000" cy="739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70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7F60-99F7-45B8-447F-5E81CF6D153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3BF8047-005D-F670-06B0-F44285D66D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4B555F0E-FC0B-0B71-81F8-70E96AC37A19}"/>
              </a:ext>
            </a:extLst>
          </p:cNvPr>
          <p:cNvSpPr>
            <a:spLocks noGrp="1"/>
          </p:cNvSpPr>
          <p:nvPr>
            <p:ph type="ftr" sz="quarter" idx="11"/>
          </p:nvPr>
        </p:nvSpPr>
        <p:spPr/>
        <p:txBody>
          <a:bodyPr/>
          <a:lstStyle/>
          <a:p>
            <a:endParaRPr lang="en-GB"/>
          </a:p>
        </p:txBody>
      </p:sp>
      <p:cxnSp>
        <p:nvCxnSpPr>
          <p:cNvPr id="7" name="Straight Connector 6">
            <a:extLst>
              <a:ext uri="{FF2B5EF4-FFF2-40B4-BE49-F238E27FC236}">
                <a16:creationId xmlns:a16="http://schemas.microsoft.com/office/drawing/2014/main" id="{53F6E639-F79E-832B-7108-10F16747A987}"/>
              </a:ext>
            </a:extLst>
          </p:cNvPr>
          <p:cNvCxnSpPr/>
          <p:nvPr userDrawn="1"/>
        </p:nvCxnSpPr>
        <p:spPr>
          <a:xfrm>
            <a:off x="838200" y="1178724"/>
            <a:ext cx="10515600" cy="0"/>
          </a:xfrm>
          <a:prstGeom prst="line">
            <a:avLst/>
          </a:prstGeom>
          <a:ln>
            <a:solidFill>
              <a:srgbClr val="DD302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29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027B-846F-BFB1-2EAE-5363BAD1527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545C281-D802-A902-2024-D4C2212A71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A2387855-C69F-B94A-16FA-337D947C481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5865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5329-2705-BB7A-AC63-4EEDA7A1D3A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5E9B32-FB91-AE2C-6BAC-802179AB6AE5}"/>
              </a:ext>
            </a:extLst>
          </p:cNvPr>
          <p:cNvSpPr>
            <a:spLocks noGrp="1"/>
          </p:cNvSpPr>
          <p:nvPr>
            <p:ph sz="half" idx="1"/>
          </p:nvPr>
        </p:nvSpPr>
        <p:spPr>
          <a:xfrm>
            <a:off x="838200" y="1422000"/>
            <a:ext cx="5181600" cy="4755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D267753-694A-CFCC-ABE4-772C5496AABD}"/>
              </a:ext>
            </a:extLst>
          </p:cNvPr>
          <p:cNvSpPr>
            <a:spLocks noGrp="1"/>
          </p:cNvSpPr>
          <p:nvPr>
            <p:ph sz="half" idx="2"/>
          </p:nvPr>
        </p:nvSpPr>
        <p:spPr>
          <a:xfrm>
            <a:off x="6172200" y="1422000"/>
            <a:ext cx="5181600" cy="4755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EF757A44-E852-9AB3-8477-B76E983C207F}"/>
              </a:ext>
            </a:extLst>
          </p:cNvPr>
          <p:cNvSpPr>
            <a:spLocks noGrp="1"/>
          </p:cNvSpPr>
          <p:nvPr>
            <p:ph type="ftr" sz="quarter" idx="11"/>
          </p:nvPr>
        </p:nvSpPr>
        <p:spPr/>
        <p:txBody>
          <a:bodyPr/>
          <a:lstStyle/>
          <a:p>
            <a:endParaRPr lang="en-GB"/>
          </a:p>
        </p:txBody>
      </p:sp>
      <p:cxnSp>
        <p:nvCxnSpPr>
          <p:cNvPr id="8" name="Straight Connector 7">
            <a:extLst>
              <a:ext uri="{FF2B5EF4-FFF2-40B4-BE49-F238E27FC236}">
                <a16:creationId xmlns:a16="http://schemas.microsoft.com/office/drawing/2014/main" id="{9B24F6FF-8537-7BE9-24B4-85FB480740AA}"/>
              </a:ext>
            </a:extLst>
          </p:cNvPr>
          <p:cNvCxnSpPr/>
          <p:nvPr userDrawn="1"/>
        </p:nvCxnSpPr>
        <p:spPr>
          <a:xfrm>
            <a:off x="838200" y="1178724"/>
            <a:ext cx="10515600" cy="0"/>
          </a:xfrm>
          <a:prstGeom prst="line">
            <a:avLst/>
          </a:prstGeom>
          <a:ln>
            <a:solidFill>
              <a:srgbClr val="DD302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984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5186-75E8-A4D4-1314-ED4F0DBEC7E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29BC81-D851-EA5D-E855-8B0B2BDC0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ACF1BA-81C2-9D75-36F6-1595AAFD40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50FB972-D282-4268-8187-7B59F70BB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5F1C7C-6065-B18C-F1C4-ABEFF52356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a:extLst>
              <a:ext uri="{FF2B5EF4-FFF2-40B4-BE49-F238E27FC236}">
                <a16:creationId xmlns:a16="http://schemas.microsoft.com/office/drawing/2014/main" id="{765274E0-A1E7-D0E8-7DB8-AD900DDF126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4403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6A06-7073-32A3-3A42-3F3935148557}"/>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6C9ED724-77BB-2566-19A5-5B78BD41BEAE}"/>
              </a:ext>
            </a:extLst>
          </p:cNvPr>
          <p:cNvSpPr>
            <a:spLocks noGrp="1"/>
          </p:cNvSpPr>
          <p:nvPr>
            <p:ph type="ftr" sz="quarter" idx="11"/>
          </p:nvPr>
        </p:nvSpPr>
        <p:spPr/>
        <p:txBody>
          <a:bodyPr/>
          <a:lstStyle/>
          <a:p>
            <a:endParaRPr lang="en-GB"/>
          </a:p>
        </p:txBody>
      </p:sp>
      <p:cxnSp>
        <p:nvCxnSpPr>
          <p:cNvPr id="6" name="Straight Connector 5">
            <a:extLst>
              <a:ext uri="{FF2B5EF4-FFF2-40B4-BE49-F238E27FC236}">
                <a16:creationId xmlns:a16="http://schemas.microsoft.com/office/drawing/2014/main" id="{B181E34E-C6A7-C1A8-B334-7D7A4CDCC718}"/>
              </a:ext>
            </a:extLst>
          </p:cNvPr>
          <p:cNvCxnSpPr/>
          <p:nvPr userDrawn="1"/>
        </p:nvCxnSpPr>
        <p:spPr>
          <a:xfrm>
            <a:off x="838200" y="1178724"/>
            <a:ext cx="10515600" cy="0"/>
          </a:xfrm>
          <a:prstGeom prst="line">
            <a:avLst/>
          </a:prstGeom>
          <a:ln>
            <a:solidFill>
              <a:srgbClr val="DD302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97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BBFDF2-072F-4759-041B-1FC6DB929F9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4970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4D25-B111-D0BC-9BCA-34862E49A9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1C503CB-D0EA-68E9-14C1-0887227F0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999CCFB-A363-B96C-D09E-DCDD85723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6971F2D9-9D2E-538C-BA95-FA10B334B754}"/>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580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B316-7555-3100-DCAB-22FFB46D92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8414AE6-DC81-3094-957F-0059D615F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9115B1-3FF7-8E38-6360-DFC5CCD6A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4DD2BC43-06D8-E708-D04A-123452753B02}"/>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5283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6D6A3F-4884-BF64-BB04-273A439AEA2C}"/>
              </a:ext>
            </a:extLst>
          </p:cNvPr>
          <p:cNvSpPr>
            <a:spLocks noGrp="1"/>
          </p:cNvSpPr>
          <p:nvPr>
            <p:ph type="title"/>
          </p:nvPr>
        </p:nvSpPr>
        <p:spPr>
          <a:xfrm>
            <a:off x="838200" y="365125"/>
            <a:ext cx="10515600" cy="813599"/>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FEF7E60-4F96-52C3-D84A-F8567067DD1E}"/>
              </a:ext>
            </a:extLst>
          </p:cNvPr>
          <p:cNvSpPr>
            <a:spLocks noGrp="1"/>
          </p:cNvSpPr>
          <p:nvPr>
            <p:ph type="body" idx="1"/>
          </p:nvPr>
        </p:nvSpPr>
        <p:spPr>
          <a:xfrm>
            <a:off x="838200" y="1422000"/>
            <a:ext cx="10515600" cy="4755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BD935A87-C61F-6D7A-CA04-8A25CFA31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13" name="Rectangle 12">
            <a:extLst>
              <a:ext uri="{FF2B5EF4-FFF2-40B4-BE49-F238E27FC236}">
                <a16:creationId xmlns:a16="http://schemas.microsoft.com/office/drawing/2014/main" id="{97D6D7E9-8DF1-4AC7-80AF-6B24DD11F843}"/>
              </a:ext>
            </a:extLst>
          </p:cNvPr>
          <p:cNvSpPr/>
          <p:nvPr userDrawn="1"/>
        </p:nvSpPr>
        <p:spPr>
          <a:xfrm>
            <a:off x="0" y="6175375"/>
            <a:ext cx="12192000" cy="682625"/>
          </a:xfrm>
          <a:prstGeom prst="rect">
            <a:avLst/>
          </a:prstGeom>
          <a:solidFill>
            <a:srgbClr val="DD30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white and red logo with white text&#10;&#10;AI-generated content may be incorrect.">
            <a:extLst>
              <a:ext uri="{FF2B5EF4-FFF2-40B4-BE49-F238E27FC236}">
                <a16:creationId xmlns:a16="http://schemas.microsoft.com/office/drawing/2014/main" id="{C2503D14-59F6-7DB5-AAEA-A6FFC705E04C}"/>
              </a:ext>
            </a:extLst>
          </p:cNvPr>
          <p:cNvPicPr>
            <a:picLocks noChangeAspect="1"/>
          </p:cNvPicPr>
          <p:nvPr userDrawn="1"/>
        </p:nvPicPr>
        <p:blipFill>
          <a:blip r:embed="rId14"/>
          <a:stretch>
            <a:fillRect/>
          </a:stretch>
        </p:blipFill>
        <p:spPr>
          <a:xfrm>
            <a:off x="9988550" y="6131670"/>
            <a:ext cx="1365250" cy="682625"/>
          </a:xfrm>
          <a:prstGeom prst="rect">
            <a:avLst/>
          </a:prstGeom>
        </p:spPr>
      </p:pic>
      <p:pic>
        <p:nvPicPr>
          <p:cNvPr id="15" name="Picture 14" descr="A black and white text&#10;&#10;AI-generated content may be incorrect.">
            <a:extLst>
              <a:ext uri="{FF2B5EF4-FFF2-40B4-BE49-F238E27FC236}">
                <a16:creationId xmlns:a16="http://schemas.microsoft.com/office/drawing/2014/main" id="{984F9FCC-1806-3C61-7AB4-FFAF11975A36}"/>
              </a:ext>
            </a:extLst>
          </p:cNvPr>
          <p:cNvPicPr>
            <a:picLocks noChangeAspect="1"/>
          </p:cNvPicPr>
          <p:nvPr userDrawn="1"/>
        </p:nvPicPr>
        <p:blipFill>
          <a:blip r:embed="rId15"/>
          <a:stretch>
            <a:fillRect/>
          </a:stretch>
        </p:blipFill>
        <p:spPr>
          <a:xfrm>
            <a:off x="813300" y="6391195"/>
            <a:ext cx="1206000" cy="250984"/>
          </a:xfrm>
          <a:prstGeom prst="rect">
            <a:avLst/>
          </a:prstGeom>
        </p:spPr>
      </p:pic>
    </p:spTree>
    <p:extLst>
      <p:ext uri="{BB962C8B-B14F-4D97-AF65-F5344CB8AC3E}">
        <p14:creationId xmlns:p14="http://schemas.microsoft.com/office/powerpoint/2010/main" val="329421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Rubik"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DBAF-146C-A59B-D307-1015B55ABA42}"/>
              </a:ext>
            </a:extLst>
          </p:cNvPr>
          <p:cNvSpPr>
            <a:spLocks noGrp="1"/>
          </p:cNvSpPr>
          <p:nvPr>
            <p:ph type="ctrTitle"/>
          </p:nvPr>
        </p:nvSpPr>
        <p:spPr>
          <a:xfrm>
            <a:off x="1522800" y="2046454"/>
            <a:ext cx="9144000" cy="1728000"/>
          </a:xfrm>
        </p:spPr>
        <p:txBody>
          <a:bodyPr>
            <a:noAutofit/>
          </a:bodyPr>
          <a:lstStyle/>
          <a:p>
            <a:r>
              <a:rPr lang="en-GB" sz="4800" noProof="0" dirty="0"/>
              <a:t>Enhancing temporal safety of CHERI-enabled language runtimes with ARM Memory Tagging Extension</a:t>
            </a:r>
          </a:p>
        </p:txBody>
      </p:sp>
      <p:sp>
        <p:nvSpPr>
          <p:cNvPr id="3" name="Subtitle 2">
            <a:extLst>
              <a:ext uri="{FF2B5EF4-FFF2-40B4-BE49-F238E27FC236}">
                <a16:creationId xmlns:a16="http://schemas.microsoft.com/office/drawing/2014/main" id="{D6F52C22-6891-1EBF-D300-F4A4E187FBAD}"/>
              </a:ext>
            </a:extLst>
          </p:cNvPr>
          <p:cNvSpPr>
            <a:spLocks noGrp="1"/>
          </p:cNvSpPr>
          <p:nvPr>
            <p:ph type="subTitle" idx="1"/>
          </p:nvPr>
        </p:nvSpPr>
        <p:spPr>
          <a:xfrm>
            <a:off x="1522800" y="3774454"/>
            <a:ext cx="9144000" cy="1440000"/>
          </a:xfrm>
        </p:spPr>
        <p:txBody>
          <a:bodyPr>
            <a:normAutofit lnSpcReduction="10000"/>
          </a:bodyPr>
          <a:lstStyle/>
          <a:p>
            <a:r>
              <a:rPr lang="en-GB" sz="3600" noProof="0" dirty="0"/>
              <a:t>Qianhui Wang</a:t>
            </a:r>
          </a:p>
          <a:p>
            <a:r>
              <a:rPr lang="en-GB" sz="2400" noProof="0" dirty="0"/>
              <a:t>Supervisor: Robert N.M. Watson</a:t>
            </a:r>
          </a:p>
          <a:p>
            <a:r>
              <a:rPr lang="en-GB" sz="2400" noProof="0" dirty="0"/>
              <a:t>10 Mar 2026</a:t>
            </a:r>
          </a:p>
        </p:txBody>
      </p:sp>
    </p:spTree>
    <p:extLst>
      <p:ext uri="{BB962C8B-B14F-4D97-AF65-F5344CB8AC3E}">
        <p14:creationId xmlns:p14="http://schemas.microsoft.com/office/powerpoint/2010/main" val="4240429743"/>
      </p:ext>
    </p:extLst>
  </p:cSld>
  <p:clrMapOvr>
    <a:masterClrMapping/>
  </p:clrMapOvr>
  <mc:AlternateContent xmlns:mc="http://schemas.openxmlformats.org/markup-compatibility/2006" xmlns:p14="http://schemas.microsoft.com/office/powerpoint/2010/main">
    <mc:Choice Requires="p14">
      <p:transition spd="slow" p14:dur="2000" advTm="15105"/>
    </mc:Choice>
    <mc:Fallback xmlns="">
      <p:transition spd="slow" advTm="151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F9A24-A385-F9F5-86A5-74BD1710D2D9}"/>
              </a:ext>
            </a:extLst>
          </p:cNvPr>
          <p:cNvSpPr>
            <a:spLocks noGrp="1"/>
          </p:cNvSpPr>
          <p:nvPr>
            <p:ph type="ctrTitle"/>
          </p:nvPr>
        </p:nvSpPr>
        <p:spPr/>
        <p:txBody>
          <a:bodyPr/>
          <a:lstStyle/>
          <a:p>
            <a:r>
              <a:rPr lang="en-GB" noProof="0" dirty="0"/>
              <a:t>Qianhui Wang</a:t>
            </a:r>
          </a:p>
        </p:txBody>
      </p:sp>
      <p:sp>
        <p:nvSpPr>
          <p:cNvPr id="5" name="Subtitle 4">
            <a:extLst>
              <a:ext uri="{FF2B5EF4-FFF2-40B4-BE49-F238E27FC236}">
                <a16:creationId xmlns:a16="http://schemas.microsoft.com/office/drawing/2014/main" id="{8F94C072-8CEC-7305-2488-C1DD7763CF7C}"/>
              </a:ext>
            </a:extLst>
          </p:cNvPr>
          <p:cNvSpPr>
            <a:spLocks noGrp="1"/>
          </p:cNvSpPr>
          <p:nvPr>
            <p:ph type="subTitle" idx="1"/>
          </p:nvPr>
        </p:nvSpPr>
        <p:spPr/>
        <p:txBody>
          <a:bodyPr/>
          <a:lstStyle/>
          <a:p>
            <a:r>
              <a:rPr lang="en-GB" noProof="0" dirty="0"/>
              <a:t>qw304@cam.ac.uk</a:t>
            </a:r>
          </a:p>
        </p:txBody>
      </p:sp>
      <p:pic>
        <p:nvPicPr>
          <p:cNvPr id="6" name="Picture 5" descr="A qr code on a white background&#10;&#10;AI-generated content may be incorrect.">
            <a:extLst>
              <a:ext uri="{FF2B5EF4-FFF2-40B4-BE49-F238E27FC236}">
                <a16:creationId xmlns:a16="http://schemas.microsoft.com/office/drawing/2014/main" id="{A10CDB44-74B9-27AC-4CBE-9EE3BDF7DB5B}"/>
              </a:ext>
            </a:extLst>
          </p:cNvPr>
          <p:cNvPicPr>
            <a:picLocks noChangeAspect="1"/>
          </p:cNvPicPr>
          <p:nvPr/>
        </p:nvPicPr>
        <p:blipFill>
          <a:blip r:embed="rId3"/>
          <a:stretch>
            <a:fillRect/>
          </a:stretch>
        </p:blipFill>
        <p:spPr>
          <a:xfrm>
            <a:off x="8896028" y="1942536"/>
            <a:ext cx="2479730" cy="2479730"/>
          </a:xfrm>
          <a:prstGeom prst="rect">
            <a:avLst/>
          </a:prstGeom>
        </p:spPr>
      </p:pic>
    </p:spTree>
    <p:extLst>
      <p:ext uri="{BB962C8B-B14F-4D97-AF65-F5344CB8AC3E}">
        <p14:creationId xmlns:p14="http://schemas.microsoft.com/office/powerpoint/2010/main" val="4198015639"/>
      </p:ext>
    </p:extLst>
  </p:cSld>
  <p:clrMapOvr>
    <a:masterClrMapping/>
  </p:clrMapOvr>
  <mc:AlternateContent xmlns:mc="http://schemas.openxmlformats.org/markup-compatibility/2006" xmlns:p14="http://schemas.microsoft.com/office/powerpoint/2010/main">
    <mc:Choice Requires="p14">
      <p:transition spd="slow" p14:dur="2000" advTm="5670"/>
    </mc:Choice>
    <mc:Fallback xmlns="">
      <p:transition spd="slow" advTm="56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C85E-684A-7434-E4DA-7AE7CEC15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EAC8A-7341-82FA-64B1-0EF0AB1BE5C6}"/>
              </a:ext>
            </a:extLst>
          </p:cNvPr>
          <p:cNvSpPr>
            <a:spLocks noGrp="1"/>
          </p:cNvSpPr>
          <p:nvPr>
            <p:ph type="title"/>
          </p:nvPr>
        </p:nvSpPr>
        <p:spPr/>
        <p:txBody>
          <a:bodyPr/>
          <a:lstStyle/>
          <a:p>
            <a:r>
              <a:rPr lang="en-GB" noProof="0" dirty="0"/>
              <a:t>Background: CHERI C/C++ memory safety</a:t>
            </a:r>
          </a:p>
        </p:txBody>
      </p:sp>
      <p:grpSp>
        <p:nvGrpSpPr>
          <p:cNvPr id="107" name="Group 106">
            <a:extLst>
              <a:ext uri="{FF2B5EF4-FFF2-40B4-BE49-F238E27FC236}">
                <a16:creationId xmlns:a16="http://schemas.microsoft.com/office/drawing/2014/main" id="{EEB18563-19C5-B778-312D-8AC5C73C6773}"/>
              </a:ext>
            </a:extLst>
          </p:cNvPr>
          <p:cNvGrpSpPr/>
          <p:nvPr/>
        </p:nvGrpSpPr>
        <p:grpSpPr>
          <a:xfrm>
            <a:off x="904457" y="2814944"/>
            <a:ext cx="3357002" cy="2307827"/>
            <a:chOff x="477673" y="1624083"/>
            <a:chExt cx="4245363" cy="2195956"/>
          </a:xfrm>
        </p:grpSpPr>
        <p:sp>
          <p:nvSpPr>
            <p:cNvPr id="55" name="Right Brace 54">
              <a:extLst>
                <a:ext uri="{FF2B5EF4-FFF2-40B4-BE49-F238E27FC236}">
                  <a16:creationId xmlns:a16="http://schemas.microsoft.com/office/drawing/2014/main" id="{9C2EBFB2-ADD2-DE08-C542-0409037D58BB}"/>
                </a:ext>
              </a:extLst>
            </p:cNvPr>
            <p:cNvSpPr/>
            <p:nvPr/>
          </p:nvSpPr>
          <p:spPr>
            <a:xfrm flipH="1">
              <a:off x="987638" y="2586661"/>
              <a:ext cx="236038" cy="9155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56" name="TextBox 55">
              <a:extLst>
                <a:ext uri="{FF2B5EF4-FFF2-40B4-BE49-F238E27FC236}">
                  <a16:creationId xmlns:a16="http://schemas.microsoft.com/office/drawing/2014/main" id="{2690D509-8250-EBAE-5743-6E7DD71BA8EE}"/>
                </a:ext>
              </a:extLst>
            </p:cNvPr>
            <p:cNvSpPr txBox="1"/>
            <p:nvPr/>
          </p:nvSpPr>
          <p:spPr>
            <a:xfrm rot="16200000">
              <a:off x="-21258" y="2787049"/>
              <a:ext cx="1532614" cy="533366"/>
            </a:xfrm>
            <a:prstGeom prst="rect">
              <a:avLst/>
            </a:prstGeom>
            <a:noFill/>
          </p:spPr>
          <p:txBody>
            <a:bodyPr wrap="square" rtlCol="0">
              <a:spAutoFit/>
            </a:bodyPr>
            <a:lstStyle/>
            <a:p>
              <a:pPr algn="ctr"/>
              <a:r>
                <a:rPr lang="en-GB" sz="1400" noProof="0" dirty="0"/>
                <a:t>128-bit</a:t>
              </a:r>
            </a:p>
            <a:p>
              <a:pPr algn="ctr"/>
              <a:r>
                <a:rPr lang="en-GB" sz="1400" noProof="0" dirty="0"/>
                <a:t>capability</a:t>
              </a:r>
            </a:p>
          </p:txBody>
        </p:sp>
        <p:sp>
          <p:nvSpPr>
            <p:cNvPr id="57" name="Rectangle 56">
              <a:extLst>
                <a:ext uri="{FF2B5EF4-FFF2-40B4-BE49-F238E27FC236}">
                  <a16:creationId xmlns:a16="http://schemas.microsoft.com/office/drawing/2014/main" id="{9DE76E3B-CA75-336E-906E-DC069106295D}"/>
                </a:ext>
              </a:extLst>
            </p:cNvPr>
            <p:cNvSpPr/>
            <p:nvPr/>
          </p:nvSpPr>
          <p:spPr>
            <a:xfrm>
              <a:off x="1341335" y="1990402"/>
              <a:ext cx="270092" cy="454256"/>
            </a:xfrm>
            <a:prstGeom prst="rect">
              <a:avLst/>
            </a:prstGeom>
            <a:solidFill>
              <a:schemeClr val="accent2">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noProof="0" dirty="0">
                  <a:solidFill>
                    <a:schemeClr val="tx1"/>
                  </a:solidFill>
                </a:rPr>
                <a:t>v</a:t>
              </a:r>
            </a:p>
          </p:txBody>
        </p:sp>
        <p:sp>
          <p:nvSpPr>
            <p:cNvPr id="58" name="Right Brace 57">
              <a:extLst>
                <a:ext uri="{FF2B5EF4-FFF2-40B4-BE49-F238E27FC236}">
                  <a16:creationId xmlns:a16="http://schemas.microsoft.com/office/drawing/2014/main" id="{EBAD3725-359B-E963-357D-38FA4151DC72}"/>
                </a:ext>
              </a:extLst>
            </p:cNvPr>
            <p:cNvSpPr/>
            <p:nvPr/>
          </p:nvSpPr>
          <p:spPr>
            <a:xfrm flipH="1">
              <a:off x="1013035" y="1990402"/>
              <a:ext cx="225081" cy="4542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59" name="TextBox 58">
              <a:extLst>
                <a:ext uri="{FF2B5EF4-FFF2-40B4-BE49-F238E27FC236}">
                  <a16:creationId xmlns:a16="http://schemas.microsoft.com/office/drawing/2014/main" id="{28F013CC-DB44-09D8-8A99-C70E90437906}"/>
                </a:ext>
              </a:extLst>
            </p:cNvPr>
            <p:cNvSpPr txBox="1"/>
            <p:nvPr/>
          </p:nvSpPr>
          <p:spPr>
            <a:xfrm rot="16200000">
              <a:off x="127361" y="1974395"/>
              <a:ext cx="1233990" cy="533366"/>
            </a:xfrm>
            <a:prstGeom prst="rect">
              <a:avLst/>
            </a:prstGeom>
            <a:noFill/>
          </p:spPr>
          <p:txBody>
            <a:bodyPr wrap="square" rtlCol="0">
              <a:spAutoFit/>
            </a:bodyPr>
            <a:lstStyle/>
            <a:p>
              <a:pPr algn="ctr"/>
              <a:r>
                <a:rPr lang="en-GB" sz="1400" noProof="0" dirty="0"/>
                <a:t>1-bit</a:t>
              </a:r>
            </a:p>
            <a:p>
              <a:pPr algn="ctr"/>
              <a:r>
                <a:rPr lang="en-GB" sz="1400" noProof="0" dirty="0"/>
                <a:t>tag</a:t>
              </a:r>
            </a:p>
          </p:txBody>
        </p:sp>
        <p:sp>
          <p:nvSpPr>
            <p:cNvPr id="60" name="Rectangle 59">
              <a:extLst>
                <a:ext uri="{FF2B5EF4-FFF2-40B4-BE49-F238E27FC236}">
                  <a16:creationId xmlns:a16="http://schemas.microsoft.com/office/drawing/2014/main" id="{0CB1A6D8-69D3-FDE7-AF44-9B1BB4B57D39}"/>
                </a:ext>
              </a:extLst>
            </p:cNvPr>
            <p:cNvSpPr/>
            <p:nvPr/>
          </p:nvSpPr>
          <p:spPr>
            <a:xfrm>
              <a:off x="2060359" y="2593703"/>
              <a:ext cx="207876" cy="4542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600" noProof="0" dirty="0">
                <a:solidFill>
                  <a:schemeClr val="tx1"/>
                </a:solidFill>
              </a:endParaRPr>
            </a:p>
          </p:txBody>
        </p:sp>
        <p:sp>
          <p:nvSpPr>
            <p:cNvPr id="61" name="Rectangle 60">
              <a:extLst>
                <a:ext uri="{FF2B5EF4-FFF2-40B4-BE49-F238E27FC236}">
                  <a16:creationId xmlns:a16="http://schemas.microsoft.com/office/drawing/2014/main" id="{112F947D-0FEC-9EF6-446A-B88B0BB0D474}"/>
                </a:ext>
              </a:extLst>
            </p:cNvPr>
            <p:cNvSpPr/>
            <p:nvPr/>
          </p:nvSpPr>
          <p:spPr>
            <a:xfrm>
              <a:off x="1330798" y="2593705"/>
              <a:ext cx="774640" cy="454256"/>
            </a:xfrm>
            <a:prstGeom prst="rect">
              <a:avLst/>
            </a:prstGeom>
            <a:solidFill>
              <a:schemeClr val="accent2">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noProof="0" dirty="0">
                  <a:solidFill>
                    <a:schemeClr val="tx1"/>
                  </a:solidFill>
                </a:rPr>
                <a:t>perms</a:t>
              </a:r>
            </a:p>
          </p:txBody>
        </p:sp>
        <p:sp>
          <p:nvSpPr>
            <p:cNvPr id="62" name="Rectangle 61">
              <a:extLst>
                <a:ext uri="{FF2B5EF4-FFF2-40B4-BE49-F238E27FC236}">
                  <a16:creationId xmlns:a16="http://schemas.microsoft.com/office/drawing/2014/main" id="{9658D51A-AA1C-443B-74E8-E0CACED6B993}"/>
                </a:ext>
              </a:extLst>
            </p:cNvPr>
            <p:cNvSpPr/>
            <p:nvPr/>
          </p:nvSpPr>
          <p:spPr>
            <a:xfrm>
              <a:off x="2961468" y="2593703"/>
              <a:ext cx="1761568" cy="454257"/>
            </a:xfrm>
            <a:prstGeom prst="rect">
              <a:avLst/>
            </a:prstGeom>
            <a:solidFill>
              <a:schemeClr val="accent2">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noProof="0" dirty="0">
                  <a:solidFill>
                    <a:schemeClr val="tx1"/>
                  </a:solidFill>
                </a:rPr>
                <a:t>relative bounds</a:t>
              </a:r>
            </a:p>
          </p:txBody>
        </p:sp>
        <p:sp>
          <p:nvSpPr>
            <p:cNvPr id="63" name="Rectangle 62">
              <a:extLst>
                <a:ext uri="{FF2B5EF4-FFF2-40B4-BE49-F238E27FC236}">
                  <a16:creationId xmlns:a16="http://schemas.microsoft.com/office/drawing/2014/main" id="{C61A6BA0-E0B8-9010-D4A5-C3DF11D8D904}"/>
                </a:ext>
              </a:extLst>
            </p:cNvPr>
            <p:cNvSpPr/>
            <p:nvPr/>
          </p:nvSpPr>
          <p:spPr>
            <a:xfrm>
              <a:off x="2186827" y="2593705"/>
              <a:ext cx="774640" cy="454256"/>
            </a:xfrm>
            <a:prstGeom prst="rect">
              <a:avLst/>
            </a:prstGeom>
            <a:solidFill>
              <a:schemeClr val="accent2">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noProof="0" dirty="0" err="1">
                  <a:solidFill>
                    <a:schemeClr val="tx1"/>
                  </a:solidFill>
                </a:rPr>
                <a:t>otype</a:t>
              </a:r>
              <a:endParaRPr lang="en-GB" sz="1200" noProof="0" dirty="0">
                <a:solidFill>
                  <a:schemeClr val="tx1"/>
                </a:solidFill>
              </a:endParaRPr>
            </a:p>
          </p:txBody>
        </p:sp>
        <p:sp>
          <p:nvSpPr>
            <p:cNvPr id="64" name="Rectangle 63">
              <a:extLst>
                <a:ext uri="{FF2B5EF4-FFF2-40B4-BE49-F238E27FC236}">
                  <a16:creationId xmlns:a16="http://schemas.microsoft.com/office/drawing/2014/main" id="{E6E50E0C-2BDB-53C3-B505-8DCA45A6C85E}"/>
                </a:ext>
              </a:extLst>
            </p:cNvPr>
            <p:cNvSpPr/>
            <p:nvPr/>
          </p:nvSpPr>
          <p:spPr>
            <a:xfrm>
              <a:off x="1330798" y="3047961"/>
              <a:ext cx="3392238" cy="454256"/>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noProof="0" dirty="0">
                  <a:solidFill>
                    <a:schemeClr val="tx1"/>
                  </a:solidFill>
                </a:rPr>
                <a:t>64-bit virtual address</a:t>
              </a:r>
            </a:p>
          </p:txBody>
        </p:sp>
      </p:grpSp>
      <p:grpSp>
        <p:nvGrpSpPr>
          <p:cNvPr id="17" name="Group 16">
            <a:extLst>
              <a:ext uri="{FF2B5EF4-FFF2-40B4-BE49-F238E27FC236}">
                <a16:creationId xmlns:a16="http://schemas.microsoft.com/office/drawing/2014/main" id="{0EC06511-DABC-E2CB-845C-C86437F74198}"/>
              </a:ext>
            </a:extLst>
          </p:cNvPr>
          <p:cNvGrpSpPr/>
          <p:nvPr/>
        </p:nvGrpSpPr>
        <p:grpSpPr>
          <a:xfrm>
            <a:off x="3916727" y="2814944"/>
            <a:ext cx="3015998" cy="3413340"/>
            <a:chOff x="3507955" y="3329460"/>
            <a:chExt cx="3120437" cy="3102475"/>
          </a:xfrm>
        </p:grpSpPr>
        <p:grpSp>
          <p:nvGrpSpPr>
            <p:cNvPr id="78" name="Group 77">
              <a:extLst>
                <a:ext uri="{FF2B5EF4-FFF2-40B4-BE49-F238E27FC236}">
                  <a16:creationId xmlns:a16="http://schemas.microsoft.com/office/drawing/2014/main" id="{E25DB77C-02AE-0E68-D51E-351E4D74E730}"/>
                </a:ext>
              </a:extLst>
            </p:cNvPr>
            <p:cNvGrpSpPr/>
            <p:nvPr/>
          </p:nvGrpSpPr>
          <p:grpSpPr>
            <a:xfrm>
              <a:off x="3939652" y="3329460"/>
              <a:ext cx="2688740" cy="3102475"/>
              <a:chOff x="8470126" y="1239976"/>
              <a:chExt cx="2937376" cy="3247879"/>
            </a:xfrm>
          </p:grpSpPr>
          <p:sp>
            <p:nvSpPr>
              <p:cNvPr id="52" name="TextBox 51">
                <a:extLst>
                  <a:ext uri="{FF2B5EF4-FFF2-40B4-BE49-F238E27FC236}">
                    <a16:creationId xmlns:a16="http://schemas.microsoft.com/office/drawing/2014/main" id="{A0EB7725-ACC1-AEC0-C866-A94A9223AAEB}"/>
                  </a:ext>
                </a:extLst>
              </p:cNvPr>
              <p:cNvSpPr txBox="1"/>
              <p:nvPr/>
            </p:nvSpPr>
            <p:spPr>
              <a:xfrm>
                <a:off x="8470126" y="3872855"/>
                <a:ext cx="2347888" cy="615000"/>
              </a:xfrm>
              <a:prstGeom prst="rect">
                <a:avLst/>
              </a:prstGeom>
              <a:noFill/>
            </p:spPr>
            <p:txBody>
              <a:bodyPr wrap="square" rtlCol="0">
                <a:spAutoFit/>
              </a:bodyPr>
              <a:lstStyle/>
              <a:p>
                <a:pPr algn="ctr"/>
                <a:r>
                  <a:rPr lang="en-GB" b="1" noProof="0" dirty="0"/>
                  <a:t>Virtual address space</a:t>
                </a:r>
              </a:p>
            </p:txBody>
          </p:sp>
          <p:grpSp>
            <p:nvGrpSpPr>
              <p:cNvPr id="76" name="Group 75">
                <a:extLst>
                  <a:ext uri="{FF2B5EF4-FFF2-40B4-BE49-F238E27FC236}">
                    <a16:creationId xmlns:a16="http://schemas.microsoft.com/office/drawing/2014/main" id="{9177E99D-9843-3424-289C-8301127315FC}"/>
                  </a:ext>
                </a:extLst>
              </p:cNvPr>
              <p:cNvGrpSpPr/>
              <p:nvPr/>
            </p:nvGrpSpPr>
            <p:grpSpPr>
              <a:xfrm>
                <a:off x="9045208" y="1239976"/>
                <a:ext cx="1380043" cy="2605904"/>
                <a:chOff x="7702845" y="1821372"/>
                <a:chExt cx="1139974" cy="2073401"/>
              </a:xfrm>
            </p:grpSpPr>
            <p:sp>
              <p:nvSpPr>
                <p:cNvPr id="46" name="Rectangle 45">
                  <a:extLst>
                    <a:ext uri="{FF2B5EF4-FFF2-40B4-BE49-F238E27FC236}">
                      <a16:creationId xmlns:a16="http://schemas.microsoft.com/office/drawing/2014/main" id="{DA9F4012-087E-58D6-88B1-E1D18D193DEB}"/>
                    </a:ext>
                  </a:extLst>
                </p:cNvPr>
                <p:cNvSpPr/>
                <p:nvPr/>
              </p:nvSpPr>
              <p:spPr>
                <a:xfrm>
                  <a:off x="7716418" y="1821372"/>
                  <a:ext cx="964736" cy="2073401"/>
                </a:xfrm>
                <a:prstGeom prst="rect">
                  <a:avLst/>
                </a:prstGeom>
                <a:solidFill>
                  <a:schemeClr val="bg1">
                    <a:lumMod val="85000"/>
                  </a:schemeClr>
                </a:solidFill>
                <a:ln w="3175"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solidFill>
                      <a:schemeClr val="tx1"/>
                    </a:solidFill>
                  </a:endParaRPr>
                </a:p>
              </p:txBody>
            </p:sp>
            <p:sp>
              <p:nvSpPr>
                <p:cNvPr id="50" name="Rectangle 49">
                  <a:extLst>
                    <a:ext uri="{FF2B5EF4-FFF2-40B4-BE49-F238E27FC236}">
                      <a16:creationId xmlns:a16="http://schemas.microsoft.com/office/drawing/2014/main" id="{05B56AFC-AD12-D21D-C6D0-F8F4B1A63AD9}"/>
                    </a:ext>
                  </a:extLst>
                </p:cNvPr>
                <p:cNvSpPr/>
                <p:nvPr/>
              </p:nvSpPr>
              <p:spPr>
                <a:xfrm>
                  <a:off x="7716419" y="2600237"/>
                  <a:ext cx="964735" cy="845682"/>
                </a:xfrm>
                <a:prstGeom prst="rect">
                  <a:avLst/>
                </a:prstGeom>
                <a:solidFill>
                  <a:schemeClr val="accent2">
                    <a:alpha val="40000"/>
                  </a:schemeClr>
                </a:solidFill>
                <a:ln w="0" cmpd="sng">
                  <a:solidFill>
                    <a:srgbClr val="93CDDD">
                      <a:alpha val="0"/>
                    </a:srgbClr>
                  </a:solidFill>
                  <a:prstDash val="sysDash"/>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GB" sz="1000" noProof="0" dirty="0">
                    <a:solidFill>
                      <a:schemeClr val="tx1"/>
                    </a:solidFill>
                  </a:endParaRPr>
                </a:p>
              </p:txBody>
            </p:sp>
            <p:cxnSp>
              <p:nvCxnSpPr>
                <p:cNvPr id="51" name="Straight Connector 50">
                  <a:extLst>
                    <a:ext uri="{FF2B5EF4-FFF2-40B4-BE49-F238E27FC236}">
                      <a16:creationId xmlns:a16="http://schemas.microsoft.com/office/drawing/2014/main" id="{A03E7F23-B704-B541-52DB-0E9F7B4306EE}"/>
                    </a:ext>
                  </a:extLst>
                </p:cNvPr>
                <p:cNvCxnSpPr>
                  <a:cxnSpLocks/>
                </p:cNvCxnSpPr>
                <p:nvPr/>
              </p:nvCxnSpPr>
              <p:spPr>
                <a:xfrm>
                  <a:off x="7716419" y="2951501"/>
                  <a:ext cx="964735"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097ADC6-1B0A-C5D4-3ED0-1EE185F22F07}"/>
                    </a:ext>
                  </a:extLst>
                </p:cNvPr>
                <p:cNvCxnSpPr>
                  <a:cxnSpLocks/>
                </p:cNvCxnSpPr>
                <p:nvPr/>
              </p:nvCxnSpPr>
              <p:spPr>
                <a:xfrm>
                  <a:off x="7715583" y="2597664"/>
                  <a:ext cx="964735" cy="1"/>
                </a:xfrm>
                <a:prstGeom prst="line">
                  <a:avLst/>
                </a:prstGeom>
                <a:solidFill>
                  <a:schemeClr val="accent2">
                    <a:lumMod val="75000"/>
                    <a:alpha val="40000"/>
                  </a:schemeClr>
                </a:solidFill>
                <a:ln w="28575"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1C777F8-E0E3-4902-DC55-47FAD22CEC36}"/>
                    </a:ext>
                  </a:extLst>
                </p:cNvPr>
                <p:cNvCxnSpPr>
                  <a:cxnSpLocks/>
                </p:cNvCxnSpPr>
                <p:nvPr/>
              </p:nvCxnSpPr>
              <p:spPr>
                <a:xfrm>
                  <a:off x="7715582" y="3451074"/>
                  <a:ext cx="964735" cy="0"/>
                </a:xfrm>
                <a:prstGeom prst="line">
                  <a:avLst/>
                </a:prstGeom>
                <a:ln w="28575"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7E08F834-89C3-46DA-F564-FAD172098F0F}"/>
                    </a:ext>
                  </a:extLst>
                </p:cNvPr>
                <p:cNvSpPr txBox="1"/>
                <p:nvPr/>
              </p:nvSpPr>
              <p:spPr>
                <a:xfrm>
                  <a:off x="7702845" y="2242360"/>
                  <a:ext cx="965572" cy="220396"/>
                </a:xfrm>
                <a:prstGeom prst="rect">
                  <a:avLst/>
                </a:prstGeom>
                <a:noFill/>
              </p:spPr>
              <p:txBody>
                <a:bodyPr wrap="square" rtlCol="0">
                  <a:spAutoFit/>
                </a:bodyPr>
                <a:lstStyle/>
                <a:p>
                  <a:pPr algn="ctr"/>
                  <a:r>
                    <a:rPr lang="en-GB" sz="1200" noProof="0" dirty="0"/>
                    <a:t>Upper bound</a:t>
                  </a:r>
                </a:p>
              </p:txBody>
            </p:sp>
            <p:sp>
              <p:nvSpPr>
                <p:cNvPr id="66" name="TextBox 65">
                  <a:extLst>
                    <a:ext uri="{FF2B5EF4-FFF2-40B4-BE49-F238E27FC236}">
                      <a16:creationId xmlns:a16="http://schemas.microsoft.com/office/drawing/2014/main" id="{79D941EA-29DB-BB22-B2AE-4EF20774AB6E}"/>
                    </a:ext>
                  </a:extLst>
                </p:cNvPr>
                <p:cNvSpPr txBox="1"/>
                <p:nvPr/>
              </p:nvSpPr>
              <p:spPr>
                <a:xfrm>
                  <a:off x="7714745" y="3435291"/>
                  <a:ext cx="965572" cy="220396"/>
                </a:xfrm>
                <a:prstGeom prst="rect">
                  <a:avLst/>
                </a:prstGeom>
                <a:noFill/>
              </p:spPr>
              <p:txBody>
                <a:bodyPr wrap="square" rtlCol="0">
                  <a:spAutoFit/>
                </a:bodyPr>
                <a:lstStyle/>
                <a:p>
                  <a:pPr algn="ctr"/>
                  <a:r>
                    <a:rPr lang="en-GB" sz="1200" noProof="0" dirty="0"/>
                    <a:t>Lower bound</a:t>
                  </a:r>
                </a:p>
              </p:txBody>
            </p:sp>
            <p:sp>
              <p:nvSpPr>
                <p:cNvPr id="67" name="TextBox 66">
                  <a:extLst>
                    <a:ext uri="{FF2B5EF4-FFF2-40B4-BE49-F238E27FC236}">
                      <a16:creationId xmlns:a16="http://schemas.microsoft.com/office/drawing/2014/main" id="{1211AC91-9178-A91A-5BE1-5783AC04A549}"/>
                    </a:ext>
                  </a:extLst>
                </p:cNvPr>
                <p:cNvSpPr txBox="1"/>
                <p:nvPr/>
              </p:nvSpPr>
              <p:spPr>
                <a:xfrm>
                  <a:off x="7714745" y="2770427"/>
                  <a:ext cx="965572" cy="367326"/>
                </a:xfrm>
                <a:prstGeom prst="rect">
                  <a:avLst/>
                </a:prstGeom>
                <a:noFill/>
              </p:spPr>
              <p:txBody>
                <a:bodyPr wrap="square" rtlCol="0">
                  <a:spAutoFit/>
                </a:bodyPr>
                <a:lstStyle/>
                <a:p>
                  <a:pPr algn="ctr"/>
                  <a:r>
                    <a:rPr lang="en-GB" sz="1200" b="1" noProof="0" dirty="0"/>
                    <a:t>Pointer address</a:t>
                  </a:r>
                </a:p>
              </p:txBody>
            </p:sp>
            <p:sp>
              <p:nvSpPr>
                <p:cNvPr id="68" name="Right Brace 67">
                  <a:extLst>
                    <a:ext uri="{FF2B5EF4-FFF2-40B4-BE49-F238E27FC236}">
                      <a16:creationId xmlns:a16="http://schemas.microsoft.com/office/drawing/2014/main" id="{F2178DE1-0A81-B613-2041-89F29CE05820}"/>
                    </a:ext>
                  </a:extLst>
                </p:cNvPr>
                <p:cNvSpPr/>
                <p:nvPr/>
              </p:nvSpPr>
              <p:spPr>
                <a:xfrm>
                  <a:off x="8766398" y="2597664"/>
                  <a:ext cx="76421" cy="86506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sp>
            <p:nvSpPr>
              <p:cNvPr id="69" name="TextBox 68">
                <a:extLst>
                  <a:ext uri="{FF2B5EF4-FFF2-40B4-BE49-F238E27FC236}">
                    <a16:creationId xmlns:a16="http://schemas.microsoft.com/office/drawing/2014/main" id="{A7B51189-2A3A-4624-8444-6B1A5DFADA78}"/>
                  </a:ext>
                </a:extLst>
              </p:cNvPr>
              <p:cNvSpPr txBox="1"/>
              <p:nvPr/>
            </p:nvSpPr>
            <p:spPr>
              <a:xfrm>
                <a:off x="10378992" y="2495697"/>
                <a:ext cx="1028510" cy="461665"/>
              </a:xfrm>
              <a:prstGeom prst="rect">
                <a:avLst/>
              </a:prstGeom>
              <a:noFill/>
            </p:spPr>
            <p:txBody>
              <a:bodyPr wrap="square" rtlCol="0">
                <a:spAutoFit/>
              </a:bodyPr>
              <a:lstStyle/>
              <a:p>
                <a:r>
                  <a:rPr lang="en-GB" sz="1200" noProof="0" dirty="0"/>
                  <a:t>Memory allocation</a:t>
                </a:r>
              </a:p>
            </p:txBody>
          </p:sp>
        </p:grpSp>
        <p:cxnSp>
          <p:nvCxnSpPr>
            <p:cNvPr id="49" name="Straight Arrow Connector 48">
              <a:extLst>
                <a:ext uri="{FF2B5EF4-FFF2-40B4-BE49-F238E27FC236}">
                  <a16:creationId xmlns:a16="http://schemas.microsoft.com/office/drawing/2014/main" id="{9EFD3013-C348-9DE4-9650-47CEB6081ED4}"/>
                </a:ext>
              </a:extLst>
            </p:cNvPr>
            <p:cNvCxnSpPr>
              <a:cxnSpLocks/>
            </p:cNvCxnSpPr>
            <p:nvPr/>
          </p:nvCxnSpPr>
          <p:spPr>
            <a:xfrm flipV="1">
              <a:off x="3507955" y="4707834"/>
              <a:ext cx="971305" cy="135372"/>
            </a:xfrm>
            <a:prstGeom prst="straightConnector1">
              <a:avLst/>
            </a:prstGeom>
            <a:ln w="50800" cmpd="sng">
              <a:solidFill>
                <a:schemeClr val="accent2"/>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994687C-F016-82A8-9FF9-64DCC8E9D2FA}"/>
                </a:ext>
              </a:extLst>
            </p:cNvPr>
            <p:cNvCxnSpPr>
              <a:cxnSpLocks/>
            </p:cNvCxnSpPr>
            <p:nvPr/>
          </p:nvCxnSpPr>
          <p:spPr>
            <a:xfrm flipV="1">
              <a:off x="3713525" y="4245430"/>
              <a:ext cx="793663" cy="157546"/>
            </a:xfrm>
            <a:prstGeom prst="straightConnector1">
              <a:avLst/>
            </a:prstGeom>
            <a:ln w="53975" cmpd="sng">
              <a:solidFill>
                <a:schemeClr val="accent2"/>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7B669AC-5718-D204-B325-5E876B163BC3}"/>
                </a:ext>
              </a:extLst>
            </p:cNvPr>
            <p:cNvCxnSpPr>
              <a:cxnSpLocks/>
            </p:cNvCxnSpPr>
            <p:nvPr/>
          </p:nvCxnSpPr>
          <p:spPr>
            <a:xfrm>
              <a:off x="3684198" y="4549727"/>
              <a:ext cx="768818" cy="709896"/>
            </a:xfrm>
            <a:prstGeom prst="straightConnector1">
              <a:avLst/>
            </a:prstGeom>
            <a:ln w="50800" cmpd="sng">
              <a:solidFill>
                <a:schemeClr val="accent2"/>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112" name="Content Placeholder 2">
            <a:extLst>
              <a:ext uri="{FF2B5EF4-FFF2-40B4-BE49-F238E27FC236}">
                <a16:creationId xmlns:a16="http://schemas.microsoft.com/office/drawing/2014/main" id="{1B07FB9A-8A2C-DDF1-6FAE-BCDB6A8E2EF0}"/>
              </a:ext>
            </a:extLst>
          </p:cNvPr>
          <p:cNvSpPr>
            <a:spLocks noGrp="1"/>
          </p:cNvSpPr>
          <p:nvPr>
            <p:ph sz="half" idx="1"/>
          </p:nvPr>
        </p:nvSpPr>
        <p:spPr>
          <a:xfrm>
            <a:off x="841183" y="2097231"/>
            <a:ext cx="5181600" cy="1179083"/>
          </a:xfrm>
        </p:spPr>
        <p:txBody>
          <a:bodyPr>
            <a:normAutofit/>
          </a:bodyPr>
          <a:lstStyle/>
          <a:p>
            <a:r>
              <a:rPr lang="en-GB" sz="2400" noProof="0" dirty="0"/>
              <a:t>Spatial safety through hardware enforcement</a:t>
            </a:r>
            <a:endParaRPr lang="en-GB" sz="2400" b="1" noProof="0" dirty="0"/>
          </a:p>
        </p:txBody>
      </p:sp>
      <p:sp>
        <p:nvSpPr>
          <p:cNvPr id="113" name="Content Placeholder 2">
            <a:extLst>
              <a:ext uri="{FF2B5EF4-FFF2-40B4-BE49-F238E27FC236}">
                <a16:creationId xmlns:a16="http://schemas.microsoft.com/office/drawing/2014/main" id="{0DB0068E-1FE4-7AC3-F435-9501F7EA8DCA}"/>
              </a:ext>
            </a:extLst>
          </p:cNvPr>
          <p:cNvSpPr txBox="1">
            <a:spLocks/>
          </p:cNvSpPr>
          <p:nvPr/>
        </p:nvSpPr>
        <p:spPr>
          <a:xfrm>
            <a:off x="6422698" y="2167510"/>
            <a:ext cx="4978799" cy="1293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noProof="0" dirty="0"/>
              <a:t>Temporal safety through software-assisted memory quarantines and capability revocation </a:t>
            </a:r>
          </a:p>
        </p:txBody>
      </p:sp>
      <p:sp>
        <p:nvSpPr>
          <p:cNvPr id="3" name="Content Placeholder 2">
            <a:extLst>
              <a:ext uri="{FF2B5EF4-FFF2-40B4-BE49-F238E27FC236}">
                <a16:creationId xmlns:a16="http://schemas.microsoft.com/office/drawing/2014/main" id="{2DFCDE5D-0047-0392-1B6F-301212531C8B}"/>
              </a:ext>
            </a:extLst>
          </p:cNvPr>
          <p:cNvSpPr txBox="1">
            <a:spLocks/>
          </p:cNvSpPr>
          <p:nvPr/>
        </p:nvSpPr>
        <p:spPr>
          <a:xfrm>
            <a:off x="838199" y="1322594"/>
            <a:ext cx="10548761" cy="109760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CHERI mitigates memory safety vulnerabilities in C/C++ through </a:t>
            </a:r>
            <a:r>
              <a:rPr lang="en-GB" b="1" noProof="0" dirty="0"/>
              <a:t>capabilities</a:t>
            </a:r>
          </a:p>
          <a:p>
            <a:r>
              <a:rPr lang="en-GB" noProof="0" dirty="0"/>
              <a:t>Architecturally, capabilities distinguish pointers from memory addresses</a:t>
            </a:r>
            <a:endParaRPr lang="en-GB" b="1" noProof="0" dirty="0"/>
          </a:p>
        </p:txBody>
      </p:sp>
      <p:sp>
        <p:nvSpPr>
          <p:cNvPr id="5" name="Rectangle 4">
            <a:extLst>
              <a:ext uri="{FF2B5EF4-FFF2-40B4-BE49-F238E27FC236}">
                <a16:creationId xmlns:a16="http://schemas.microsoft.com/office/drawing/2014/main" id="{3257309B-3AD4-9714-AF28-D360CC60A7A3}"/>
              </a:ext>
            </a:extLst>
          </p:cNvPr>
          <p:cNvSpPr/>
          <p:nvPr/>
        </p:nvSpPr>
        <p:spPr>
          <a:xfrm>
            <a:off x="9878806" y="4392444"/>
            <a:ext cx="1330619" cy="7565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noProof="0" dirty="0"/>
              <a:t>Quarantine</a:t>
            </a:r>
          </a:p>
          <a:p>
            <a:pPr algn="ctr"/>
            <a:r>
              <a:rPr lang="en-GB" noProof="0" dirty="0"/>
              <a:t>buffer</a:t>
            </a:r>
          </a:p>
        </p:txBody>
      </p:sp>
      <p:grpSp>
        <p:nvGrpSpPr>
          <p:cNvPr id="15" name="Group 14">
            <a:extLst>
              <a:ext uri="{FF2B5EF4-FFF2-40B4-BE49-F238E27FC236}">
                <a16:creationId xmlns:a16="http://schemas.microsoft.com/office/drawing/2014/main" id="{E8F30EA7-7363-0086-40E2-C9D96676EA32}"/>
              </a:ext>
            </a:extLst>
          </p:cNvPr>
          <p:cNvGrpSpPr/>
          <p:nvPr/>
        </p:nvGrpSpPr>
        <p:grpSpPr>
          <a:xfrm>
            <a:off x="3916727" y="4317188"/>
            <a:ext cx="3923599" cy="600141"/>
            <a:chOff x="3916727" y="4317188"/>
            <a:chExt cx="3923599" cy="600141"/>
          </a:xfrm>
        </p:grpSpPr>
        <p:cxnSp>
          <p:nvCxnSpPr>
            <p:cNvPr id="44" name="Straight Arrow Connector 43">
              <a:extLst>
                <a:ext uri="{FF2B5EF4-FFF2-40B4-BE49-F238E27FC236}">
                  <a16:creationId xmlns:a16="http://schemas.microsoft.com/office/drawing/2014/main" id="{432A7150-32C9-F1E5-73C4-626E5038BF5C}"/>
                </a:ext>
              </a:extLst>
            </p:cNvPr>
            <p:cNvCxnSpPr>
              <a:cxnSpLocks/>
              <a:endCxn id="23" idx="1"/>
            </p:cNvCxnSpPr>
            <p:nvPr/>
          </p:nvCxnSpPr>
          <p:spPr>
            <a:xfrm flipV="1">
              <a:off x="3916727" y="4521616"/>
              <a:ext cx="3923599" cy="132699"/>
            </a:xfrm>
            <a:prstGeom prst="straightConnector1">
              <a:avLst/>
            </a:prstGeom>
            <a:ln w="50800" cmpd="sng">
              <a:solidFill>
                <a:schemeClr val="accent2"/>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sp>
          <p:nvSpPr>
            <p:cNvPr id="84" name="Multiply 83">
              <a:extLst>
                <a:ext uri="{FF2B5EF4-FFF2-40B4-BE49-F238E27FC236}">
                  <a16:creationId xmlns:a16="http://schemas.microsoft.com/office/drawing/2014/main" id="{808856C4-E3C9-6E06-EDAD-21A835B10C44}"/>
                </a:ext>
              </a:extLst>
            </p:cNvPr>
            <p:cNvSpPr/>
            <p:nvPr/>
          </p:nvSpPr>
          <p:spPr>
            <a:xfrm>
              <a:off x="6881081" y="4317188"/>
              <a:ext cx="569051" cy="600141"/>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8" name="Group 7">
            <a:extLst>
              <a:ext uri="{FF2B5EF4-FFF2-40B4-BE49-F238E27FC236}">
                <a16:creationId xmlns:a16="http://schemas.microsoft.com/office/drawing/2014/main" id="{5EC66F97-1BE4-C1C9-678D-BF3B1E7459B5}"/>
              </a:ext>
            </a:extLst>
          </p:cNvPr>
          <p:cNvGrpSpPr/>
          <p:nvPr/>
        </p:nvGrpSpPr>
        <p:grpSpPr>
          <a:xfrm>
            <a:off x="7485982" y="3408989"/>
            <a:ext cx="1771287" cy="2855812"/>
            <a:chOff x="7485982" y="3408989"/>
            <a:chExt cx="1771287" cy="2855812"/>
          </a:xfrm>
        </p:grpSpPr>
        <p:grpSp>
          <p:nvGrpSpPr>
            <p:cNvPr id="109" name="Group 108">
              <a:extLst>
                <a:ext uri="{FF2B5EF4-FFF2-40B4-BE49-F238E27FC236}">
                  <a16:creationId xmlns:a16="http://schemas.microsoft.com/office/drawing/2014/main" id="{8BEAE689-95A7-B5EE-13D1-457B8B82DFDD}"/>
                </a:ext>
              </a:extLst>
            </p:cNvPr>
            <p:cNvGrpSpPr/>
            <p:nvPr/>
          </p:nvGrpSpPr>
          <p:grpSpPr>
            <a:xfrm>
              <a:off x="7485982" y="3688597"/>
              <a:ext cx="1771287" cy="2576204"/>
              <a:chOff x="7485982" y="3688597"/>
              <a:chExt cx="1771287" cy="2576204"/>
            </a:xfrm>
          </p:grpSpPr>
          <p:sp>
            <p:nvSpPr>
              <p:cNvPr id="6" name="TextBox 5">
                <a:extLst>
                  <a:ext uri="{FF2B5EF4-FFF2-40B4-BE49-F238E27FC236}">
                    <a16:creationId xmlns:a16="http://schemas.microsoft.com/office/drawing/2014/main" id="{9F63F943-B2BA-1030-F4F0-F5EAD84A4CCE}"/>
                  </a:ext>
                </a:extLst>
              </p:cNvPr>
              <p:cNvSpPr txBox="1"/>
              <p:nvPr/>
            </p:nvSpPr>
            <p:spPr>
              <a:xfrm>
                <a:off x="7485982" y="5618470"/>
                <a:ext cx="17712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noProof="0" dirty="0"/>
                  <a:t>Allocator</a:t>
                </a:r>
              </a:p>
              <a:p>
                <a:pPr algn="ctr"/>
                <a:r>
                  <a:rPr lang="en-GB" b="1" noProof="0" dirty="0" err="1"/>
                  <a:t>freelist</a:t>
                </a:r>
                <a:endParaRPr lang="en-GB" b="1" noProof="0" dirty="0"/>
              </a:p>
            </p:txBody>
          </p:sp>
          <p:grpSp>
            <p:nvGrpSpPr>
              <p:cNvPr id="82" name="Group 81">
                <a:extLst>
                  <a:ext uri="{FF2B5EF4-FFF2-40B4-BE49-F238E27FC236}">
                    <a16:creationId xmlns:a16="http://schemas.microsoft.com/office/drawing/2014/main" id="{F26FDE87-4948-F26D-D19F-E8F3C62CD1F7}"/>
                  </a:ext>
                </a:extLst>
              </p:cNvPr>
              <p:cNvGrpSpPr/>
              <p:nvPr/>
            </p:nvGrpSpPr>
            <p:grpSpPr>
              <a:xfrm>
                <a:off x="7840326" y="3688597"/>
                <a:ext cx="1025807" cy="1743965"/>
                <a:chOff x="7653640" y="3557175"/>
                <a:chExt cx="1025807" cy="1743965"/>
              </a:xfrm>
            </p:grpSpPr>
            <p:sp>
              <p:nvSpPr>
                <p:cNvPr id="22" name="Rectangle 21">
                  <a:extLst>
                    <a:ext uri="{FF2B5EF4-FFF2-40B4-BE49-F238E27FC236}">
                      <a16:creationId xmlns:a16="http://schemas.microsoft.com/office/drawing/2014/main" id="{CADAB6D6-BA20-A028-59F3-798D59A5018A}"/>
                    </a:ext>
                  </a:extLst>
                </p:cNvPr>
                <p:cNvSpPr/>
                <p:nvPr/>
              </p:nvSpPr>
              <p:spPr>
                <a:xfrm>
                  <a:off x="7654948" y="3557175"/>
                  <a:ext cx="1024499" cy="358568"/>
                </a:xfrm>
                <a:prstGeom prst="rect">
                  <a:avLst/>
                </a:prstGeom>
                <a:solidFill>
                  <a:schemeClr val="bg1">
                    <a:lumMod val="85000"/>
                  </a:schemeClr>
                </a:solidFill>
                <a:ln w="3175"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solidFill>
                      <a:schemeClr val="tx1"/>
                    </a:solidFill>
                  </a:endParaRPr>
                </a:p>
              </p:txBody>
            </p:sp>
            <p:sp>
              <p:nvSpPr>
                <p:cNvPr id="23" name="Rectangle 22">
                  <a:extLst>
                    <a:ext uri="{FF2B5EF4-FFF2-40B4-BE49-F238E27FC236}">
                      <a16:creationId xmlns:a16="http://schemas.microsoft.com/office/drawing/2014/main" id="{F0B4E1C0-A8E3-DA62-6FA8-AD0989F9A722}"/>
                    </a:ext>
                  </a:extLst>
                </p:cNvPr>
                <p:cNvSpPr/>
                <p:nvPr/>
              </p:nvSpPr>
              <p:spPr>
                <a:xfrm>
                  <a:off x="7653640" y="4210910"/>
                  <a:ext cx="1024499" cy="358568"/>
                </a:xfrm>
                <a:prstGeom prst="rect">
                  <a:avLst/>
                </a:prstGeom>
                <a:solidFill>
                  <a:schemeClr val="accent2">
                    <a:lumMod val="40000"/>
                    <a:lumOff val="60000"/>
                  </a:schemeClr>
                </a:solidFill>
                <a:ln w="25400" cmpd="sng">
                  <a:solidFill>
                    <a:schemeClr val="accent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solidFill>
                        <a:schemeClr val="tx1"/>
                      </a:solidFill>
                    </a:rPr>
                    <a:t>freed</a:t>
                  </a:r>
                </a:p>
              </p:txBody>
            </p:sp>
            <p:cxnSp>
              <p:nvCxnSpPr>
                <p:cNvPr id="25" name="Elbow Connector 24">
                  <a:extLst>
                    <a:ext uri="{FF2B5EF4-FFF2-40B4-BE49-F238E27FC236}">
                      <a16:creationId xmlns:a16="http://schemas.microsoft.com/office/drawing/2014/main" id="{5F2BEAA5-33FD-0E2A-6438-F921215B6979}"/>
                    </a:ext>
                  </a:extLst>
                </p:cNvPr>
                <p:cNvCxnSpPr>
                  <a:cxnSpLocks/>
                  <a:stCxn id="22" idx="2"/>
                  <a:endCxn id="23" idx="0"/>
                </p:cNvCxnSpPr>
                <p:nvPr/>
              </p:nvCxnSpPr>
              <p:spPr>
                <a:xfrm rot="5400000">
                  <a:off x="8018961" y="4062672"/>
                  <a:ext cx="295167" cy="130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F8B03C72-B71B-16F7-1CD9-691EB38C912B}"/>
                    </a:ext>
                  </a:extLst>
                </p:cNvPr>
                <p:cNvSpPr/>
                <p:nvPr/>
              </p:nvSpPr>
              <p:spPr>
                <a:xfrm>
                  <a:off x="7654947" y="4942572"/>
                  <a:ext cx="1024499" cy="358568"/>
                </a:xfrm>
                <a:prstGeom prst="rect">
                  <a:avLst/>
                </a:prstGeom>
                <a:solidFill>
                  <a:schemeClr val="bg1">
                    <a:lumMod val="85000"/>
                  </a:schemeClr>
                </a:solidFill>
                <a:ln w="3175"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solidFill>
                      <a:schemeClr val="tx1"/>
                    </a:solidFill>
                  </a:endParaRPr>
                </a:p>
              </p:txBody>
            </p:sp>
            <p:cxnSp>
              <p:nvCxnSpPr>
                <p:cNvPr id="30" name="Elbow Connector 29">
                  <a:extLst>
                    <a:ext uri="{FF2B5EF4-FFF2-40B4-BE49-F238E27FC236}">
                      <a16:creationId xmlns:a16="http://schemas.microsoft.com/office/drawing/2014/main" id="{415AF9B6-B03E-B00D-136B-F3215EC32E9B}"/>
                    </a:ext>
                  </a:extLst>
                </p:cNvPr>
                <p:cNvCxnSpPr>
                  <a:cxnSpLocks/>
                </p:cNvCxnSpPr>
                <p:nvPr/>
              </p:nvCxnSpPr>
              <p:spPr>
                <a:xfrm rot="16200000" flipH="1">
                  <a:off x="7978518" y="4767168"/>
                  <a:ext cx="373094" cy="130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cxnSp>
          <p:nvCxnSpPr>
            <p:cNvPr id="106" name="Elbow Connector 105">
              <a:extLst>
                <a:ext uri="{FF2B5EF4-FFF2-40B4-BE49-F238E27FC236}">
                  <a16:creationId xmlns:a16="http://schemas.microsoft.com/office/drawing/2014/main" id="{952DFA0B-56D9-BD25-AA45-B817F253C782}"/>
                </a:ext>
              </a:extLst>
            </p:cNvPr>
            <p:cNvCxnSpPr>
              <a:cxnSpLocks/>
            </p:cNvCxnSpPr>
            <p:nvPr/>
          </p:nvCxnSpPr>
          <p:spPr>
            <a:xfrm rot="5400000">
              <a:off x="8205647" y="3555919"/>
              <a:ext cx="295167" cy="130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Elbow Connector 109">
              <a:extLst>
                <a:ext uri="{FF2B5EF4-FFF2-40B4-BE49-F238E27FC236}">
                  <a16:creationId xmlns:a16="http://schemas.microsoft.com/office/drawing/2014/main" id="{3E5C1A72-9CFD-A2CB-97D0-3FC680A27820}"/>
                </a:ext>
              </a:extLst>
            </p:cNvPr>
            <p:cNvCxnSpPr>
              <a:cxnSpLocks/>
            </p:cNvCxnSpPr>
            <p:nvPr/>
          </p:nvCxnSpPr>
          <p:spPr>
            <a:xfrm rot="5400000">
              <a:off x="8215733" y="5579492"/>
              <a:ext cx="295167" cy="130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4" name="Picture 3" descr="A red and green padlock&#10;&#10;AI-generated content may be incorrect.">
            <a:extLst>
              <a:ext uri="{FF2B5EF4-FFF2-40B4-BE49-F238E27FC236}">
                <a16:creationId xmlns:a16="http://schemas.microsoft.com/office/drawing/2014/main" id="{16870543-5503-A134-5069-3C353576D2AB}"/>
              </a:ext>
            </a:extLst>
          </p:cNvPr>
          <p:cNvPicPr>
            <a:picLocks noChangeAspect="1"/>
          </p:cNvPicPr>
          <p:nvPr/>
        </p:nvPicPr>
        <p:blipFill>
          <a:blip r:embed="rId4"/>
          <a:stretch>
            <a:fillRect/>
          </a:stretch>
        </p:blipFill>
        <p:spPr>
          <a:xfrm>
            <a:off x="11080414" y="234519"/>
            <a:ext cx="803445" cy="734562"/>
          </a:xfrm>
          <a:prstGeom prst="rect">
            <a:avLst/>
          </a:prstGeom>
        </p:spPr>
      </p:pic>
      <p:sp>
        <p:nvSpPr>
          <p:cNvPr id="7" name="TextBox 6">
            <a:extLst>
              <a:ext uri="{FF2B5EF4-FFF2-40B4-BE49-F238E27FC236}">
                <a16:creationId xmlns:a16="http://schemas.microsoft.com/office/drawing/2014/main" id="{8AA4FD95-4F94-06F4-46B7-7803FBB44B79}"/>
              </a:ext>
            </a:extLst>
          </p:cNvPr>
          <p:cNvSpPr txBox="1"/>
          <p:nvPr/>
        </p:nvSpPr>
        <p:spPr>
          <a:xfrm>
            <a:off x="9549016" y="3544448"/>
            <a:ext cx="2378921" cy="369332"/>
          </a:xfrm>
          <a:prstGeom prst="rect">
            <a:avLst/>
          </a:prstGeom>
          <a:noFill/>
        </p:spPr>
        <p:txBody>
          <a:bodyPr wrap="none" rtlCol="0">
            <a:spAutoFit/>
          </a:bodyPr>
          <a:lstStyle/>
          <a:p>
            <a:r>
              <a:rPr lang="en-GB" noProof="0" dirty="0"/>
              <a:t>Use-after-reallocation</a:t>
            </a:r>
          </a:p>
        </p:txBody>
      </p:sp>
      <p:sp>
        <p:nvSpPr>
          <p:cNvPr id="105" name="Curved Up Arrow 104">
            <a:extLst>
              <a:ext uri="{FF2B5EF4-FFF2-40B4-BE49-F238E27FC236}">
                <a16:creationId xmlns:a16="http://schemas.microsoft.com/office/drawing/2014/main" id="{99DCC119-33BC-FB8F-461F-22F13D1EF7F6}"/>
              </a:ext>
            </a:extLst>
          </p:cNvPr>
          <p:cNvSpPr/>
          <p:nvPr/>
        </p:nvSpPr>
        <p:spPr>
          <a:xfrm rot="419509">
            <a:off x="8281634" y="4830731"/>
            <a:ext cx="2074000" cy="501054"/>
          </a:xfrm>
          <a:prstGeom prst="curvedUpArrow">
            <a:avLst>
              <a:gd name="adj1" fmla="val 25000"/>
              <a:gd name="adj2" fmla="val 70454"/>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96" name="Rectangle 95">
            <a:extLst>
              <a:ext uri="{FF2B5EF4-FFF2-40B4-BE49-F238E27FC236}">
                <a16:creationId xmlns:a16="http://schemas.microsoft.com/office/drawing/2014/main" id="{D31FBC08-BD5B-1F0B-BF6F-64E1BAD37535}"/>
              </a:ext>
            </a:extLst>
          </p:cNvPr>
          <p:cNvSpPr/>
          <p:nvPr/>
        </p:nvSpPr>
        <p:spPr>
          <a:xfrm>
            <a:off x="7826023" y="4327803"/>
            <a:ext cx="1052762" cy="387623"/>
          </a:xfrm>
          <a:prstGeom prst="rect">
            <a:avLst/>
          </a:prstGeom>
          <a:solidFill>
            <a:schemeClr val="bg1">
              <a:lumMod val="85000"/>
            </a:schemeClr>
          </a:solidFill>
          <a:ln w="3175"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solidFill>
                <a:schemeClr val="tx1"/>
              </a:solidFill>
            </a:endParaRPr>
          </a:p>
        </p:txBody>
      </p:sp>
      <p:sp>
        <p:nvSpPr>
          <p:cNvPr id="71" name="Curved Up Arrow 70">
            <a:extLst>
              <a:ext uri="{FF2B5EF4-FFF2-40B4-BE49-F238E27FC236}">
                <a16:creationId xmlns:a16="http://schemas.microsoft.com/office/drawing/2014/main" id="{57D98670-7E8D-6AB9-22E0-9989754E03CA}"/>
              </a:ext>
            </a:extLst>
          </p:cNvPr>
          <p:cNvSpPr/>
          <p:nvPr/>
        </p:nvSpPr>
        <p:spPr>
          <a:xfrm rot="11072646">
            <a:off x="8254898" y="3968061"/>
            <a:ext cx="2070315" cy="501054"/>
          </a:xfrm>
          <a:prstGeom prst="curvedUpArrow">
            <a:avLst>
              <a:gd name="adj1" fmla="val 25000"/>
              <a:gd name="adj2" fmla="val 70454"/>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10" name="Rectangle 9">
            <a:extLst>
              <a:ext uri="{FF2B5EF4-FFF2-40B4-BE49-F238E27FC236}">
                <a16:creationId xmlns:a16="http://schemas.microsoft.com/office/drawing/2014/main" id="{5BB8530E-CC4E-9978-7374-BB23F441AF82}"/>
              </a:ext>
            </a:extLst>
          </p:cNvPr>
          <p:cNvSpPr/>
          <p:nvPr/>
        </p:nvSpPr>
        <p:spPr>
          <a:xfrm>
            <a:off x="9690718" y="5466120"/>
            <a:ext cx="2290708" cy="523220"/>
          </a:xfrm>
          <a:prstGeom prst="rect">
            <a:avLst/>
          </a:prstGeom>
          <a:noFill/>
        </p:spPr>
        <p:txBody>
          <a:bodyPr wrap="square" lIns="91440" tIns="45720" rIns="91440" bIns="45720">
            <a:spAutoFit/>
          </a:bodyPr>
          <a:lstStyle/>
          <a:p>
            <a:pPr algn="ctr"/>
            <a:r>
              <a:rPr lang="en-GB" sz="2800" b="0" cap="none" spc="0" noProof="0" dirty="0">
                <a:ln w="0"/>
                <a:solidFill>
                  <a:srgbClr val="DD3025"/>
                </a:solidFill>
                <a:effectLst>
                  <a:outerShdw blurRad="38100" dist="19050" dir="2700000" algn="tl" rotWithShape="0">
                    <a:schemeClr val="dk1">
                      <a:alpha val="40000"/>
                    </a:schemeClr>
                  </a:outerShdw>
                </a:effectLst>
              </a:rPr>
              <a:t>Overhead❓</a:t>
            </a:r>
          </a:p>
        </p:txBody>
      </p:sp>
      <p:sp>
        <p:nvSpPr>
          <p:cNvPr id="11" name="Rectangle 10">
            <a:extLst>
              <a:ext uri="{FF2B5EF4-FFF2-40B4-BE49-F238E27FC236}">
                <a16:creationId xmlns:a16="http://schemas.microsoft.com/office/drawing/2014/main" id="{E564F874-489E-F497-BB90-B9B7861E4D77}"/>
              </a:ext>
            </a:extLst>
          </p:cNvPr>
          <p:cNvSpPr/>
          <p:nvPr/>
        </p:nvSpPr>
        <p:spPr>
          <a:xfrm>
            <a:off x="251046" y="5466120"/>
            <a:ext cx="3187011" cy="523220"/>
          </a:xfrm>
          <a:prstGeom prst="rect">
            <a:avLst/>
          </a:prstGeom>
          <a:noFill/>
        </p:spPr>
        <p:txBody>
          <a:bodyPr wrap="square" lIns="91440" tIns="45720" rIns="91440" bIns="45720">
            <a:spAutoFit/>
          </a:bodyPr>
          <a:lstStyle/>
          <a:p>
            <a:pPr algn="ctr"/>
            <a:r>
              <a:rPr lang="en-GB" sz="2800" noProof="0" dirty="0">
                <a:ln w="0"/>
                <a:solidFill>
                  <a:schemeClr val="accent3"/>
                </a:solidFill>
                <a:effectLst>
                  <a:outerShdw blurRad="38100" dist="19050" dir="2700000" algn="tl" rotWithShape="0">
                    <a:schemeClr val="dk1">
                      <a:alpha val="40000"/>
                    </a:schemeClr>
                  </a:outerShdw>
                </a:effectLst>
              </a:rPr>
              <a:t>fast &amp; efficient ✅</a:t>
            </a:r>
          </a:p>
        </p:txBody>
      </p:sp>
    </p:spTree>
    <p:custDataLst>
      <p:tags r:id="rId1"/>
    </p:custDataLst>
    <p:extLst>
      <p:ext uri="{BB962C8B-B14F-4D97-AF65-F5344CB8AC3E}">
        <p14:creationId xmlns:p14="http://schemas.microsoft.com/office/powerpoint/2010/main" val="1273727491"/>
      </p:ext>
    </p:extLst>
  </p:cSld>
  <p:clrMapOvr>
    <a:masterClrMapping/>
  </p:clrMapOvr>
  <mc:AlternateContent xmlns:mc="http://schemas.openxmlformats.org/markup-compatibility/2006" xmlns:p14="http://schemas.microsoft.com/office/powerpoint/2010/main">
    <mc:Choice Requires="p14">
      <p:transition spd="slow" p14:dur="2000" advTm="108308"/>
    </mc:Choice>
    <mc:Fallback xmlns="">
      <p:transition spd="slow" advTm="1083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6"/>
                                        </p:tgtEl>
                                        <p:attrNameLst>
                                          <p:attrName>style.visibility</p:attrName>
                                        </p:attrNameLst>
                                      </p:cBhvr>
                                      <p:to>
                                        <p:strVal val="visible"/>
                                      </p:to>
                                    </p:set>
                                  </p:childTnLst>
                                </p:cTn>
                              </p:par>
                              <p:par>
                                <p:cTn id="54" presetID="10" presetClass="exit" presetSubtype="0" fill="hold"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bldP spid="113" grpId="0"/>
      <p:bldP spid="3" grpId="0" build="p"/>
      <p:bldP spid="5" grpId="0" animBg="1"/>
      <p:bldP spid="7" grpId="0"/>
      <p:bldP spid="105" grpId="0" animBg="1"/>
      <p:bldP spid="96" grpId="0" animBg="1"/>
      <p:bldP spid="71"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F2C7-91DA-7ACF-0F00-7EB85808F274}"/>
              </a:ext>
            </a:extLst>
          </p:cNvPr>
          <p:cNvSpPr>
            <a:spLocks noGrp="1"/>
          </p:cNvSpPr>
          <p:nvPr>
            <p:ph type="title"/>
          </p:nvPr>
        </p:nvSpPr>
        <p:spPr>
          <a:xfrm>
            <a:off x="838200" y="365125"/>
            <a:ext cx="10663238" cy="813599"/>
          </a:xfrm>
        </p:spPr>
        <p:txBody>
          <a:bodyPr>
            <a:normAutofit fontScale="90000"/>
          </a:bodyPr>
          <a:lstStyle/>
          <a:p>
            <a:r>
              <a:rPr lang="en-GB" noProof="0" dirty="0"/>
              <a:t>CHERI C/C++ is also useful for managed languages</a:t>
            </a:r>
          </a:p>
        </p:txBody>
      </p:sp>
      <p:sp>
        <p:nvSpPr>
          <p:cNvPr id="3" name="Content Placeholder 2">
            <a:extLst>
              <a:ext uri="{FF2B5EF4-FFF2-40B4-BE49-F238E27FC236}">
                <a16:creationId xmlns:a16="http://schemas.microsoft.com/office/drawing/2014/main" id="{28A31A8D-8679-942B-C875-B7C56950711E}"/>
              </a:ext>
            </a:extLst>
          </p:cNvPr>
          <p:cNvSpPr>
            <a:spLocks noGrp="1"/>
          </p:cNvSpPr>
          <p:nvPr>
            <p:ph idx="1"/>
          </p:nvPr>
        </p:nvSpPr>
        <p:spPr>
          <a:xfrm>
            <a:off x="838200" y="1233305"/>
            <a:ext cx="10515600" cy="1075787"/>
          </a:xfrm>
        </p:spPr>
        <p:txBody>
          <a:bodyPr>
            <a:normAutofit fontScale="92500" lnSpcReduction="10000"/>
          </a:bodyPr>
          <a:lstStyle/>
          <a:p>
            <a:r>
              <a:rPr lang="en-GB" noProof="0" dirty="0"/>
              <a:t>Managed languages rely on ~M lines of memory-unsafe C/C++ that are prone to bugs,</a:t>
            </a:r>
            <a:r>
              <a:rPr lang="en-GB" sz="2600" noProof="0" dirty="0"/>
              <a:t> e.g., 0.7M in </a:t>
            </a:r>
            <a:r>
              <a:rPr lang="en-GB" sz="2600" noProof="0" dirty="0" err="1"/>
              <a:t>CPython</a:t>
            </a:r>
            <a:r>
              <a:rPr lang="en-GB" sz="2600" noProof="0" dirty="0"/>
              <a:t>, 1.2M in JDK, 2M in V8</a:t>
            </a:r>
            <a:endParaRPr lang="en-GB" noProof="0" dirty="0"/>
          </a:p>
          <a:p>
            <a:pPr lvl="1"/>
            <a:r>
              <a:rPr lang="en-GB" noProof="0" dirty="0"/>
              <a:t>1 critical memory-safety vulnerability every 2 days in V8</a:t>
            </a:r>
          </a:p>
          <a:p>
            <a:pPr marL="0" indent="0">
              <a:buNone/>
            </a:pPr>
            <a:endParaRPr lang="en-GB" sz="2400" noProof="0" dirty="0"/>
          </a:p>
        </p:txBody>
      </p:sp>
      <p:sp>
        <p:nvSpPr>
          <p:cNvPr id="16" name="TextBox 15">
            <a:extLst>
              <a:ext uri="{FF2B5EF4-FFF2-40B4-BE49-F238E27FC236}">
                <a16:creationId xmlns:a16="http://schemas.microsoft.com/office/drawing/2014/main" id="{D72875F3-730C-8A1C-5227-5234E6E8F30C}"/>
              </a:ext>
            </a:extLst>
          </p:cNvPr>
          <p:cNvSpPr txBox="1"/>
          <p:nvPr/>
        </p:nvSpPr>
        <p:spPr>
          <a:xfrm>
            <a:off x="7495898" y="3412583"/>
            <a:ext cx="390333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noProof="0" dirty="0"/>
              <a:t>Runtime GC &amp; Bounds Check</a:t>
            </a:r>
            <a:endParaRPr lang="en-GB" sz="2000" noProof="0" dirty="0"/>
          </a:p>
        </p:txBody>
      </p:sp>
      <p:grpSp>
        <p:nvGrpSpPr>
          <p:cNvPr id="4" name="Group 3">
            <a:extLst>
              <a:ext uri="{FF2B5EF4-FFF2-40B4-BE49-F238E27FC236}">
                <a16:creationId xmlns:a16="http://schemas.microsoft.com/office/drawing/2014/main" id="{F985D82B-0736-C1E8-349B-04543FFCDD46}"/>
              </a:ext>
            </a:extLst>
          </p:cNvPr>
          <p:cNvGrpSpPr/>
          <p:nvPr/>
        </p:nvGrpSpPr>
        <p:grpSpPr>
          <a:xfrm>
            <a:off x="4538352" y="3774383"/>
            <a:ext cx="7139298" cy="2187672"/>
            <a:chOff x="4538352" y="3774383"/>
            <a:chExt cx="7139298" cy="2187672"/>
          </a:xfrm>
        </p:grpSpPr>
        <p:sp>
          <p:nvSpPr>
            <p:cNvPr id="5" name="Rectangle: Rounded Corners 4">
              <a:extLst>
                <a:ext uri="{FF2B5EF4-FFF2-40B4-BE49-F238E27FC236}">
                  <a16:creationId xmlns:a16="http://schemas.microsoft.com/office/drawing/2014/main" id="{9FDF2F08-C428-2E16-672B-4E53F6118EF8}"/>
                </a:ext>
              </a:extLst>
            </p:cNvPr>
            <p:cNvSpPr/>
            <p:nvPr/>
          </p:nvSpPr>
          <p:spPr>
            <a:xfrm>
              <a:off x="6647786" y="5285827"/>
              <a:ext cx="5029864" cy="668043"/>
            </a:xfrm>
            <a:prstGeom prst="roundRect">
              <a:avLst/>
            </a:prstGeom>
            <a:solidFill>
              <a:schemeClr val="accent5">
                <a:lumMod val="40000"/>
                <a:lumOff val="60000"/>
              </a:schemeClr>
            </a:solidFill>
            <a:ln>
              <a:solidFill>
                <a:schemeClr val="accent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noProof="0" dirty="0"/>
                <a:t>4KB/1MB CHERI-protected page</a:t>
              </a:r>
            </a:p>
          </p:txBody>
        </p:sp>
        <p:pic>
          <p:nvPicPr>
            <p:cNvPr id="19" name="Picture 18" descr="A red and green padlock&#10;&#10;AI-generated content may be incorrect.">
              <a:extLst>
                <a:ext uri="{FF2B5EF4-FFF2-40B4-BE49-F238E27FC236}">
                  <a16:creationId xmlns:a16="http://schemas.microsoft.com/office/drawing/2014/main" id="{B424DDB3-C7AF-3E3B-13FF-6FEF36D7D372}"/>
                </a:ext>
              </a:extLst>
            </p:cNvPr>
            <p:cNvPicPr>
              <a:picLocks noChangeAspect="1"/>
            </p:cNvPicPr>
            <p:nvPr/>
          </p:nvPicPr>
          <p:blipFill>
            <a:blip r:embed="rId4"/>
            <a:stretch>
              <a:fillRect/>
            </a:stretch>
          </p:blipFill>
          <p:spPr>
            <a:xfrm>
              <a:off x="10877009" y="5285827"/>
              <a:ext cx="739641" cy="676228"/>
            </a:xfrm>
            <a:prstGeom prst="rect">
              <a:avLst/>
            </a:prstGeom>
          </p:spPr>
        </p:pic>
        <p:sp>
          <p:nvSpPr>
            <p:cNvPr id="7" name="TextBox 6">
              <a:extLst>
                <a:ext uri="{FF2B5EF4-FFF2-40B4-BE49-F238E27FC236}">
                  <a16:creationId xmlns:a16="http://schemas.microsoft.com/office/drawing/2014/main" id="{72C64E30-746F-CAAB-28B2-A839023FF39D}"/>
                </a:ext>
              </a:extLst>
            </p:cNvPr>
            <p:cNvSpPr txBox="1"/>
            <p:nvPr/>
          </p:nvSpPr>
          <p:spPr>
            <a:xfrm>
              <a:off x="4538352" y="4471534"/>
              <a:ext cx="2099357" cy="923330"/>
            </a:xfrm>
            <a:prstGeom prst="rect">
              <a:avLst/>
            </a:prstGeom>
            <a:noFill/>
          </p:spPr>
          <p:txBody>
            <a:bodyPr wrap="none" rtlCol="0">
              <a:spAutoFit/>
            </a:bodyPr>
            <a:lstStyle/>
            <a:p>
              <a:pPr algn="ctr"/>
              <a:r>
                <a:rPr lang="en-GB" noProof="0" dirty="0"/>
                <a:t>Internal allocated</a:t>
              </a:r>
            </a:p>
            <a:p>
              <a:pPr algn="ctr"/>
              <a:r>
                <a:rPr lang="en-GB" noProof="0" dirty="0"/>
                <a:t>small objects</a:t>
              </a:r>
            </a:p>
            <a:p>
              <a:endParaRPr lang="en-GB" noProof="0" dirty="0"/>
            </a:p>
          </p:txBody>
        </p:sp>
        <p:sp>
          <p:nvSpPr>
            <p:cNvPr id="12" name="Rectangle: Rounded Corners 7">
              <a:extLst>
                <a:ext uri="{FF2B5EF4-FFF2-40B4-BE49-F238E27FC236}">
                  <a16:creationId xmlns:a16="http://schemas.microsoft.com/office/drawing/2014/main" id="{3E085D51-98D5-E8B3-5274-E341D84DA85B}"/>
                </a:ext>
              </a:extLst>
            </p:cNvPr>
            <p:cNvSpPr/>
            <p:nvPr/>
          </p:nvSpPr>
          <p:spPr>
            <a:xfrm>
              <a:off x="6694650" y="4639305"/>
              <a:ext cx="547770" cy="53703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noProof="0" dirty="0"/>
                <a:t>16B</a:t>
              </a:r>
            </a:p>
          </p:txBody>
        </p:sp>
        <p:sp>
          <p:nvSpPr>
            <p:cNvPr id="13" name="Rectangle: Rounded Corners 7">
              <a:extLst>
                <a:ext uri="{FF2B5EF4-FFF2-40B4-BE49-F238E27FC236}">
                  <a16:creationId xmlns:a16="http://schemas.microsoft.com/office/drawing/2014/main" id="{8BD97276-9CB0-1B14-93C0-6071272D064F}"/>
                </a:ext>
              </a:extLst>
            </p:cNvPr>
            <p:cNvSpPr/>
            <p:nvPr/>
          </p:nvSpPr>
          <p:spPr>
            <a:xfrm>
              <a:off x="8225527" y="4508292"/>
              <a:ext cx="694674" cy="668043"/>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noProof="0" dirty="0"/>
                <a:t>32B</a:t>
              </a:r>
            </a:p>
          </p:txBody>
        </p:sp>
        <p:sp>
          <p:nvSpPr>
            <p:cNvPr id="20" name="Rectangle: Rounded Corners 7">
              <a:extLst>
                <a:ext uri="{FF2B5EF4-FFF2-40B4-BE49-F238E27FC236}">
                  <a16:creationId xmlns:a16="http://schemas.microsoft.com/office/drawing/2014/main" id="{35079693-FD36-D9AB-A48A-2B836E33639D}"/>
                </a:ext>
              </a:extLst>
            </p:cNvPr>
            <p:cNvSpPr/>
            <p:nvPr/>
          </p:nvSpPr>
          <p:spPr>
            <a:xfrm>
              <a:off x="7342377" y="4639305"/>
              <a:ext cx="547770" cy="53703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noProof="0" dirty="0"/>
            </a:p>
          </p:txBody>
        </p:sp>
        <p:sp>
          <p:nvSpPr>
            <p:cNvPr id="24" name="Rectangle: Rounded Corners 7">
              <a:extLst>
                <a:ext uri="{FF2B5EF4-FFF2-40B4-BE49-F238E27FC236}">
                  <a16:creationId xmlns:a16="http://schemas.microsoft.com/office/drawing/2014/main" id="{16FAE5AA-6003-0CB8-F198-01999B9D3BB2}"/>
                </a:ext>
              </a:extLst>
            </p:cNvPr>
            <p:cNvSpPr/>
            <p:nvPr/>
          </p:nvSpPr>
          <p:spPr>
            <a:xfrm>
              <a:off x="10674375" y="4224583"/>
              <a:ext cx="962903" cy="931421"/>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noProof="0" dirty="0"/>
                <a:t>512B</a:t>
              </a:r>
            </a:p>
          </p:txBody>
        </p:sp>
        <p:sp>
          <p:nvSpPr>
            <p:cNvPr id="25" name="Rectangle: Rounded Corners 7">
              <a:extLst>
                <a:ext uri="{FF2B5EF4-FFF2-40B4-BE49-F238E27FC236}">
                  <a16:creationId xmlns:a16="http://schemas.microsoft.com/office/drawing/2014/main" id="{A6191F4B-9F2E-96C1-73A0-3354F19193D1}"/>
                </a:ext>
              </a:extLst>
            </p:cNvPr>
            <p:cNvSpPr/>
            <p:nvPr/>
          </p:nvSpPr>
          <p:spPr>
            <a:xfrm>
              <a:off x="9029766" y="4508292"/>
              <a:ext cx="694674" cy="668043"/>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noProof="0" dirty="0"/>
            </a:p>
          </p:txBody>
        </p:sp>
        <p:sp>
          <p:nvSpPr>
            <p:cNvPr id="26" name="TextBox 25">
              <a:extLst>
                <a:ext uri="{FF2B5EF4-FFF2-40B4-BE49-F238E27FC236}">
                  <a16:creationId xmlns:a16="http://schemas.microsoft.com/office/drawing/2014/main" id="{5628B379-8DFF-1BE5-23BE-98D9EBC80DC9}"/>
                </a:ext>
              </a:extLst>
            </p:cNvPr>
            <p:cNvSpPr txBox="1"/>
            <p:nvPr/>
          </p:nvSpPr>
          <p:spPr>
            <a:xfrm>
              <a:off x="4774698" y="5277642"/>
              <a:ext cx="1356718" cy="646331"/>
            </a:xfrm>
            <a:prstGeom prst="rect">
              <a:avLst/>
            </a:prstGeom>
            <a:noFill/>
          </p:spPr>
          <p:txBody>
            <a:bodyPr wrap="none" rtlCol="0">
              <a:spAutoFit/>
            </a:bodyPr>
            <a:lstStyle/>
            <a:p>
              <a:r>
                <a:rPr lang="en-GB" noProof="0" dirty="0"/>
                <a:t>OS memory</a:t>
              </a:r>
            </a:p>
            <a:p>
              <a:pPr algn="ctr"/>
              <a:r>
                <a:rPr lang="en-GB" noProof="0" dirty="0"/>
                <a:t>mappings</a:t>
              </a:r>
            </a:p>
          </p:txBody>
        </p:sp>
        <p:sp>
          <p:nvSpPr>
            <p:cNvPr id="27" name="Right Brace 26">
              <a:extLst>
                <a:ext uri="{FF2B5EF4-FFF2-40B4-BE49-F238E27FC236}">
                  <a16:creationId xmlns:a16="http://schemas.microsoft.com/office/drawing/2014/main" id="{453754C1-394D-B476-D402-E0A81B9F41F3}"/>
                </a:ext>
              </a:extLst>
            </p:cNvPr>
            <p:cNvSpPr/>
            <p:nvPr/>
          </p:nvSpPr>
          <p:spPr>
            <a:xfrm rot="5400000" flipH="1">
              <a:off x="8835924" y="1633109"/>
              <a:ext cx="668042" cy="4950590"/>
            </a:xfrm>
            <a:prstGeom prst="rightBrace">
              <a:avLst>
                <a:gd name="adj1" fmla="val 36121"/>
                <a:gd name="adj2" fmla="val 508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sp>
        <p:nvSpPr>
          <p:cNvPr id="32" name="Content Placeholder 2">
            <a:extLst>
              <a:ext uri="{FF2B5EF4-FFF2-40B4-BE49-F238E27FC236}">
                <a16:creationId xmlns:a16="http://schemas.microsoft.com/office/drawing/2014/main" id="{B632D7AB-87E4-0BD7-9F31-2FEB192B2F0E}"/>
              </a:ext>
            </a:extLst>
          </p:cNvPr>
          <p:cNvSpPr txBox="1">
            <a:spLocks/>
          </p:cNvSpPr>
          <p:nvPr/>
        </p:nvSpPr>
        <p:spPr>
          <a:xfrm>
            <a:off x="844326" y="2753585"/>
            <a:ext cx="5287090" cy="2402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Need to protect the language’s smaller memory allocations</a:t>
            </a:r>
          </a:p>
          <a:p>
            <a:r>
              <a:rPr lang="en-GB" noProof="0" dirty="0"/>
              <a:t>and memory that flows across language borders at runtime</a:t>
            </a:r>
          </a:p>
          <a:p>
            <a:endParaRPr lang="en-GB" noProof="0" dirty="0"/>
          </a:p>
          <a:p>
            <a:pPr lvl="1"/>
            <a:endParaRPr lang="en-GB" noProof="0" dirty="0"/>
          </a:p>
        </p:txBody>
      </p:sp>
      <p:grpSp>
        <p:nvGrpSpPr>
          <p:cNvPr id="6" name="Group 5">
            <a:extLst>
              <a:ext uri="{FF2B5EF4-FFF2-40B4-BE49-F238E27FC236}">
                <a16:creationId xmlns:a16="http://schemas.microsoft.com/office/drawing/2014/main" id="{E313B310-5F04-76F9-A33F-9AF802A18754}"/>
              </a:ext>
            </a:extLst>
          </p:cNvPr>
          <p:cNvGrpSpPr/>
          <p:nvPr/>
        </p:nvGrpSpPr>
        <p:grpSpPr>
          <a:xfrm>
            <a:off x="6210718" y="2032363"/>
            <a:ext cx="4613312" cy="1539161"/>
            <a:chOff x="6210718" y="2032363"/>
            <a:chExt cx="4613312" cy="1539161"/>
          </a:xfrm>
        </p:grpSpPr>
        <p:sp>
          <p:nvSpPr>
            <p:cNvPr id="33" name="Arrow: Curved Left 17">
              <a:extLst>
                <a:ext uri="{FF2B5EF4-FFF2-40B4-BE49-F238E27FC236}">
                  <a16:creationId xmlns:a16="http://schemas.microsoft.com/office/drawing/2014/main" id="{5C40EF2D-DD39-D815-6696-0FD2D668D41D}"/>
                </a:ext>
              </a:extLst>
            </p:cNvPr>
            <p:cNvSpPr/>
            <p:nvPr/>
          </p:nvSpPr>
          <p:spPr>
            <a:xfrm rot="13560521">
              <a:off x="7371203" y="1669163"/>
              <a:ext cx="741876" cy="3062845"/>
            </a:xfrm>
            <a:prstGeom prst="curvedLeftArrow">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noProof="0" dirty="0">
                <a:solidFill>
                  <a:schemeClr val="tx1"/>
                </a:solidFill>
              </a:endParaRPr>
            </a:p>
          </p:txBody>
        </p:sp>
        <p:sp>
          <p:nvSpPr>
            <p:cNvPr id="34" name="Scroll: Vertical 24">
              <a:extLst>
                <a:ext uri="{FF2B5EF4-FFF2-40B4-BE49-F238E27FC236}">
                  <a16:creationId xmlns:a16="http://schemas.microsoft.com/office/drawing/2014/main" id="{D750D0BD-37AF-EB78-A8D5-109E78FCB453}"/>
                </a:ext>
              </a:extLst>
            </p:cNvPr>
            <p:cNvSpPr/>
            <p:nvPr/>
          </p:nvSpPr>
          <p:spPr>
            <a:xfrm>
              <a:off x="8920201" y="2032363"/>
              <a:ext cx="1903829" cy="1251260"/>
            </a:xfrm>
            <a:prstGeom prst="verticalScroll">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Dynamically</a:t>
              </a:r>
            </a:p>
            <a:p>
              <a:pPr algn="ctr"/>
              <a:r>
                <a:rPr lang="en-GB" noProof="0" dirty="0"/>
                <a:t>Linked C/C++</a:t>
              </a:r>
            </a:p>
          </p:txBody>
        </p:sp>
        <p:sp>
          <p:nvSpPr>
            <p:cNvPr id="36" name="TextBox 35">
              <a:extLst>
                <a:ext uri="{FF2B5EF4-FFF2-40B4-BE49-F238E27FC236}">
                  <a16:creationId xmlns:a16="http://schemas.microsoft.com/office/drawing/2014/main" id="{BC571329-65EE-47C3-CDE8-22A86FCA1993}"/>
                </a:ext>
              </a:extLst>
            </p:cNvPr>
            <p:cNvSpPr txBox="1"/>
            <p:nvPr/>
          </p:nvSpPr>
          <p:spPr>
            <a:xfrm>
              <a:off x="6975858" y="2838201"/>
              <a:ext cx="1263744" cy="369332"/>
            </a:xfrm>
            <a:prstGeom prst="rect">
              <a:avLst/>
            </a:prstGeom>
            <a:solidFill>
              <a:schemeClr val="bg2"/>
            </a:solidFill>
            <a:effectLst>
              <a:softEdge rad="47792"/>
            </a:effectLst>
          </p:spPr>
          <p:txBody>
            <a:bodyPr wrap="none" rtlCol="0">
              <a:spAutoFit/>
            </a:bodyPr>
            <a:lstStyle/>
            <a:p>
              <a:r>
                <a:rPr lang="en-GB" noProof="0" dirty="0"/>
                <a:t>FFI escape</a:t>
              </a:r>
            </a:p>
          </p:txBody>
        </p:sp>
      </p:grpSp>
      <p:pic>
        <p:nvPicPr>
          <p:cNvPr id="8" name="Picture 7" descr="CPython Contributions - Florian Dahlitz">
            <a:extLst>
              <a:ext uri="{FF2B5EF4-FFF2-40B4-BE49-F238E27FC236}">
                <a16:creationId xmlns:a16="http://schemas.microsoft.com/office/drawing/2014/main" id="{185187A5-8740-9F2C-EDE4-497ECAD665B7}"/>
              </a:ext>
            </a:extLst>
          </p:cNvPr>
          <p:cNvPicPr>
            <a:picLocks noChangeAspect="1"/>
          </p:cNvPicPr>
          <p:nvPr/>
        </p:nvPicPr>
        <p:blipFill>
          <a:blip r:embed="rId5"/>
          <a:stretch>
            <a:fillRect/>
          </a:stretch>
        </p:blipFill>
        <p:spPr>
          <a:xfrm>
            <a:off x="9172601" y="20709"/>
            <a:ext cx="716603" cy="540000"/>
          </a:xfrm>
          <a:prstGeom prst="rect">
            <a:avLst/>
          </a:prstGeom>
        </p:spPr>
      </p:pic>
      <p:pic>
        <p:nvPicPr>
          <p:cNvPr id="9" name="Picture 8" descr="What is the difference between Java SE and JDK?">
            <a:extLst>
              <a:ext uri="{FF2B5EF4-FFF2-40B4-BE49-F238E27FC236}">
                <a16:creationId xmlns:a16="http://schemas.microsoft.com/office/drawing/2014/main" id="{458E6199-A72E-D626-4DCA-670BE0F0C9C8}"/>
              </a:ext>
            </a:extLst>
          </p:cNvPr>
          <p:cNvPicPr>
            <a:picLocks noChangeAspect="1"/>
          </p:cNvPicPr>
          <p:nvPr/>
        </p:nvPicPr>
        <p:blipFill>
          <a:blip r:embed="rId6"/>
          <a:stretch>
            <a:fillRect/>
          </a:stretch>
        </p:blipFill>
        <p:spPr>
          <a:xfrm>
            <a:off x="9842495" y="20709"/>
            <a:ext cx="964080" cy="540000"/>
          </a:xfrm>
          <a:prstGeom prst="rect">
            <a:avLst/>
          </a:prstGeom>
        </p:spPr>
      </p:pic>
      <p:pic>
        <p:nvPicPr>
          <p:cNvPr id="10" name="Picture 9" descr="File:V8 JavaScript engine logo 2.svg - Wikipedia">
            <a:extLst>
              <a:ext uri="{FF2B5EF4-FFF2-40B4-BE49-F238E27FC236}">
                <a16:creationId xmlns:a16="http://schemas.microsoft.com/office/drawing/2014/main" id="{A188BD91-6B64-1351-4301-00ED76488F92}"/>
              </a:ext>
            </a:extLst>
          </p:cNvPr>
          <p:cNvPicPr>
            <a:picLocks noChangeAspect="1"/>
          </p:cNvPicPr>
          <p:nvPr/>
        </p:nvPicPr>
        <p:blipFill>
          <a:blip r:embed="rId7"/>
          <a:stretch>
            <a:fillRect/>
          </a:stretch>
        </p:blipFill>
        <p:spPr>
          <a:xfrm>
            <a:off x="10791384" y="20709"/>
            <a:ext cx="569078" cy="540000"/>
          </a:xfrm>
          <a:prstGeom prst="rect">
            <a:avLst/>
          </a:prstGeom>
        </p:spPr>
      </p:pic>
    </p:spTree>
    <p:custDataLst>
      <p:tags r:id="rId1"/>
    </p:custDataLst>
    <p:extLst>
      <p:ext uri="{BB962C8B-B14F-4D97-AF65-F5344CB8AC3E}">
        <p14:creationId xmlns:p14="http://schemas.microsoft.com/office/powerpoint/2010/main" val="709932401"/>
      </p:ext>
    </p:extLst>
  </p:cSld>
  <p:clrMapOvr>
    <a:masterClrMapping/>
  </p:clrMapOvr>
  <mc:AlternateContent xmlns:mc="http://schemas.openxmlformats.org/markup-compatibility/2006" xmlns:p14="http://schemas.microsoft.com/office/powerpoint/2010/main">
    <mc:Choice Requires="p14">
      <p:transition spd="slow" p14:dur="2000" advTm="69803"/>
    </mc:Choice>
    <mc:Fallback xmlns="">
      <p:transition spd="slow" advTm="698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3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E155-037D-3185-1B0E-4C78704F49BF}"/>
              </a:ext>
            </a:extLst>
          </p:cNvPr>
          <p:cNvSpPr>
            <a:spLocks noGrp="1"/>
          </p:cNvSpPr>
          <p:nvPr>
            <p:ph type="title"/>
          </p:nvPr>
        </p:nvSpPr>
        <p:spPr>
          <a:xfrm>
            <a:off x="838199" y="273600"/>
            <a:ext cx="10791826" cy="813599"/>
          </a:xfrm>
        </p:spPr>
        <p:txBody>
          <a:bodyPr>
            <a:normAutofit fontScale="90000"/>
          </a:bodyPr>
          <a:lstStyle/>
          <a:p>
            <a:r>
              <a:rPr lang="en-GB" noProof="0" dirty="0"/>
              <a:t>Limitation: CHERI temporal safety incurs high overhead for language runtimes </a:t>
            </a:r>
            <a:r>
              <a:rPr lang="en-GB" sz="3100" noProof="0" dirty="0"/>
              <a:t>[a study on CHERI-</a:t>
            </a:r>
            <a:r>
              <a:rPr lang="en-GB" sz="3100" noProof="0" dirty="0" err="1"/>
              <a:t>CPython</a:t>
            </a:r>
            <a:r>
              <a:rPr lang="en-GB" sz="3100" noProof="0" dirty="0"/>
              <a:t>]</a:t>
            </a:r>
            <a:endParaRPr lang="en-GB" noProof="0" dirty="0"/>
          </a:p>
        </p:txBody>
      </p:sp>
      <p:sp>
        <p:nvSpPr>
          <p:cNvPr id="3" name="Content Placeholder 2">
            <a:extLst>
              <a:ext uri="{FF2B5EF4-FFF2-40B4-BE49-F238E27FC236}">
                <a16:creationId xmlns:a16="http://schemas.microsoft.com/office/drawing/2014/main" id="{73DF6D8B-1CDB-8C2F-09F3-613451E7D029}"/>
              </a:ext>
            </a:extLst>
          </p:cNvPr>
          <p:cNvSpPr>
            <a:spLocks noGrp="1"/>
          </p:cNvSpPr>
          <p:nvPr>
            <p:ph idx="1"/>
          </p:nvPr>
        </p:nvSpPr>
        <p:spPr>
          <a:xfrm>
            <a:off x="838199" y="1276527"/>
            <a:ext cx="10515600" cy="1580441"/>
          </a:xfrm>
        </p:spPr>
        <p:txBody>
          <a:bodyPr>
            <a:normAutofit/>
          </a:bodyPr>
          <a:lstStyle/>
          <a:p>
            <a:pPr>
              <a:lnSpc>
                <a:spcPct val="70000"/>
              </a:lnSpc>
            </a:pPr>
            <a:r>
              <a:rPr lang="en-GB" sz="2400" noProof="0" dirty="0"/>
              <a:t>High churn rate of small object allocations and frees in runtimes</a:t>
            </a:r>
          </a:p>
          <a:p>
            <a:pPr>
              <a:lnSpc>
                <a:spcPct val="70000"/>
              </a:lnSpc>
            </a:pPr>
            <a:r>
              <a:rPr lang="en-GB" sz="2400" b="1" noProof="0" dirty="0"/>
              <a:t>90% </a:t>
            </a:r>
            <a:r>
              <a:rPr lang="en-GB" sz="2400" noProof="0" dirty="0"/>
              <a:t>increase in memory traffic due to the need for quarantine</a:t>
            </a:r>
            <a:endParaRPr lang="en-GB" sz="2400" b="1" noProof="0" dirty="0"/>
          </a:p>
          <a:p>
            <a:pPr>
              <a:lnSpc>
                <a:spcPct val="70000"/>
              </a:lnSpc>
            </a:pPr>
            <a:r>
              <a:rPr lang="en-GB" sz="2400" b="1" noProof="0" dirty="0"/>
              <a:t>30%</a:t>
            </a:r>
            <a:r>
              <a:rPr lang="en-GB" sz="2400" noProof="0" dirty="0"/>
              <a:t> execution time</a:t>
            </a:r>
            <a:r>
              <a:rPr lang="en-GB" sz="2400" b="1" noProof="0" dirty="0"/>
              <a:t> </a:t>
            </a:r>
            <a:r>
              <a:rPr lang="en-GB" sz="2400" noProof="0" dirty="0"/>
              <a:t>overhead + another </a:t>
            </a:r>
            <a:r>
              <a:rPr lang="en-GB" sz="2400" b="1" noProof="0" dirty="0"/>
              <a:t>30%</a:t>
            </a:r>
            <a:r>
              <a:rPr lang="en-GB" sz="2400" noProof="0" dirty="0"/>
              <a:t> due to unfriendly interaction with the language’s type-based </a:t>
            </a:r>
            <a:r>
              <a:rPr lang="en-GB" sz="2400" noProof="0" dirty="0" err="1"/>
              <a:t>freelist</a:t>
            </a:r>
            <a:r>
              <a:rPr lang="en-GB" sz="2400" noProof="0" dirty="0"/>
              <a:t> mechanism</a:t>
            </a:r>
          </a:p>
          <a:p>
            <a:pPr>
              <a:lnSpc>
                <a:spcPct val="70000"/>
              </a:lnSpc>
            </a:pPr>
            <a:endParaRPr lang="en-GB" sz="2400" noProof="0" dirty="0"/>
          </a:p>
        </p:txBody>
      </p:sp>
      <p:grpSp>
        <p:nvGrpSpPr>
          <p:cNvPr id="14" name="Group 13">
            <a:extLst>
              <a:ext uri="{FF2B5EF4-FFF2-40B4-BE49-F238E27FC236}">
                <a16:creationId xmlns:a16="http://schemas.microsoft.com/office/drawing/2014/main" id="{99C55347-2F98-3519-F408-A1037715CF91}"/>
              </a:ext>
            </a:extLst>
          </p:cNvPr>
          <p:cNvGrpSpPr/>
          <p:nvPr/>
        </p:nvGrpSpPr>
        <p:grpSpPr>
          <a:xfrm>
            <a:off x="2216942" y="2586038"/>
            <a:ext cx="7758114" cy="3557587"/>
            <a:chOff x="1770742" y="3150884"/>
            <a:chExt cx="7772400" cy="3849880"/>
          </a:xfrm>
        </p:grpSpPr>
        <p:pic>
          <p:nvPicPr>
            <p:cNvPr id="13" name="Picture 12" descr="A graph with different colored bars&#10;&#10;AI-generated content may be incorrect.">
              <a:extLst>
                <a:ext uri="{FF2B5EF4-FFF2-40B4-BE49-F238E27FC236}">
                  <a16:creationId xmlns:a16="http://schemas.microsoft.com/office/drawing/2014/main" id="{A6206336-38C9-C19E-5963-40E09A5A0196}"/>
                </a:ext>
              </a:extLst>
            </p:cNvPr>
            <p:cNvPicPr>
              <a:picLocks noChangeAspect="1"/>
            </p:cNvPicPr>
            <p:nvPr/>
          </p:nvPicPr>
          <p:blipFill>
            <a:blip r:embed="rId4"/>
            <a:stretch>
              <a:fillRect/>
            </a:stretch>
          </p:blipFill>
          <p:spPr>
            <a:xfrm>
              <a:off x="1770742" y="3150884"/>
              <a:ext cx="7772400" cy="3849880"/>
            </a:xfrm>
            <a:prstGeom prst="rect">
              <a:avLst/>
            </a:prstGeom>
          </p:spPr>
        </p:pic>
        <p:sp>
          <p:nvSpPr>
            <p:cNvPr id="6" name="Oval 5">
              <a:extLst>
                <a:ext uri="{FF2B5EF4-FFF2-40B4-BE49-F238E27FC236}">
                  <a16:creationId xmlns:a16="http://schemas.microsoft.com/office/drawing/2014/main" id="{8DCE790D-729F-DAF3-6C3E-620996B38A61}"/>
                </a:ext>
              </a:extLst>
            </p:cNvPr>
            <p:cNvSpPr/>
            <p:nvPr/>
          </p:nvSpPr>
          <p:spPr>
            <a:xfrm rot="20336674">
              <a:off x="6468815" y="4552362"/>
              <a:ext cx="2345635" cy="1046923"/>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noProof="0" dirty="0">
                <a:solidFill>
                  <a:srgbClr val="FF0000"/>
                </a:solidFill>
              </a:endParaRPr>
            </a:p>
          </p:txBody>
        </p:sp>
      </p:grpSp>
    </p:spTree>
    <p:custDataLst>
      <p:tags r:id="rId1"/>
    </p:custDataLst>
    <p:extLst>
      <p:ext uri="{BB962C8B-B14F-4D97-AF65-F5344CB8AC3E}">
        <p14:creationId xmlns:p14="http://schemas.microsoft.com/office/powerpoint/2010/main" val="2206064172"/>
      </p:ext>
    </p:extLst>
  </p:cSld>
  <p:clrMapOvr>
    <a:masterClrMapping/>
  </p:clrMapOvr>
  <mc:AlternateContent xmlns:mc="http://schemas.openxmlformats.org/markup-compatibility/2006" xmlns:p14="http://schemas.microsoft.com/office/powerpoint/2010/main">
    <mc:Choice Requires="p14">
      <p:transition spd="slow" p14:dur="2000" advTm="56606"/>
    </mc:Choice>
    <mc:Fallback xmlns="">
      <p:transition spd="slow" advTm="566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77EF-0D69-33AD-EDC8-A48802D538CA}"/>
              </a:ext>
            </a:extLst>
          </p:cNvPr>
          <p:cNvSpPr>
            <a:spLocks noGrp="1"/>
          </p:cNvSpPr>
          <p:nvPr>
            <p:ph type="title"/>
          </p:nvPr>
        </p:nvSpPr>
        <p:spPr>
          <a:xfrm>
            <a:off x="838200" y="279400"/>
            <a:ext cx="10515600" cy="813599"/>
          </a:xfrm>
        </p:spPr>
        <p:txBody>
          <a:bodyPr vert="horz" lIns="91440" tIns="45720" rIns="91440" bIns="45720" rtlCol="0" anchor="ctr">
            <a:normAutofit fontScale="90000"/>
          </a:bodyPr>
          <a:lstStyle/>
          <a:p>
            <a:r>
              <a:rPr lang="en-GB" sz="4100" kern="1200" noProof="0" dirty="0">
                <a:latin typeface="+mj-lt"/>
                <a:ea typeface="+mj-ea"/>
                <a:cs typeface="Rubik" pitchFamily="2" charset="-79"/>
              </a:rPr>
              <a:t>Key observations:</a:t>
            </a:r>
            <a:br>
              <a:rPr lang="en-GB" sz="4100" kern="1200" noProof="0" dirty="0">
                <a:latin typeface="+mj-lt"/>
                <a:ea typeface="+mj-ea"/>
                <a:cs typeface="Rubik" pitchFamily="2" charset="-79"/>
              </a:rPr>
            </a:br>
            <a:r>
              <a:rPr lang="en-GB" sz="4000" kern="1200" noProof="0" dirty="0">
                <a:latin typeface="+mj-lt"/>
                <a:ea typeface="+mj-ea"/>
                <a:cs typeface="Rubik" pitchFamily="2" charset="-79"/>
              </a:rPr>
              <a:t>prototyping</a:t>
            </a:r>
            <a:r>
              <a:rPr lang="en-GB" sz="4000" noProof="0" dirty="0"/>
              <a:t> </a:t>
            </a:r>
            <a:r>
              <a:rPr lang="en-GB" sz="2700" noProof="0" dirty="0"/>
              <a:t>[</a:t>
            </a:r>
            <a:r>
              <a:rPr lang="en-GB" sz="2700" b="1" noProof="0" dirty="0"/>
              <a:t>temporary</a:t>
            </a:r>
            <a:r>
              <a:rPr lang="en-GB" sz="2700" noProof="0" dirty="0"/>
              <a:t>]</a:t>
            </a:r>
            <a:r>
              <a:rPr lang="en-GB" sz="2700" kern="1200" noProof="0" dirty="0">
                <a:latin typeface="+mj-lt"/>
                <a:ea typeface="+mj-ea"/>
                <a:cs typeface="Rubik" pitchFamily="2" charset="-79"/>
              </a:rPr>
              <a:t> </a:t>
            </a:r>
            <a:r>
              <a:rPr lang="en-GB" sz="4000" kern="1200" noProof="0" dirty="0">
                <a:latin typeface="+mj-lt"/>
                <a:ea typeface="+mj-ea"/>
                <a:cs typeface="Rubik" pitchFamily="2" charset="-79"/>
              </a:rPr>
              <a:t>vs </a:t>
            </a:r>
            <a:r>
              <a:rPr lang="en-GB" sz="4000" u="sng" kern="1200" noProof="0" dirty="0">
                <a:latin typeface="+mj-lt"/>
                <a:ea typeface="+mj-ea"/>
                <a:cs typeface="Rubik" pitchFamily="2" charset="-79"/>
              </a:rPr>
              <a:t>essential </a:t>
            </a:r>
            <a:r>
              <a:rPr lang="en-GB" sz="4000" kern="1200" noProof="0" dirty="0">
                <a:latin typeface="+mj-lt"/>
                <a:ea typeface="+mj-ea"/>
                <a:cs typeface="Rubik" pitchFamily="2" charset="-79"/>
              </a:rPr>
              <a:t>overheads</a:t>
            </a:r>
            <a:r>
              <a:rPr lang="en-GB" sz="2700" kern="1200" noProof="0" dirty="0">
                <a:latin typeface="+mj-lt"/>
                <a:ea typeface="+mj-ea"/>
                <a:cs typeface="Rubik" pitchFamily="2" charset="-79"/>
              </a:rPr>
              <a:t>[</a:t>
            </a:r>
            <a:r>
              <a:rPr lang="en-GB" sz="2700" b="1" kern="1200" noProof="0" dirty="0">
                <a:latin typeface="+mj-lt"/>
                <a:ea typeface="+mj-ea"/>
                <a:cs typeface="Rubik" pitchFamily="2" charset="-79"/>
              </a:rPr>
              <a:t>research-worthy</a:t>
            </a:r>
            <a:r>
              <a:rPr lang="en-GB" sz="2700" kern="1200" noProof="0" dirty="0">
                <a:latin typeface="+mj-lt"/>
                <a:ea typeface="+mj-ea"/>
                <a:cs typeface="Rubik" pitchFamily="2" charset="-79"/>
              </a:rPr>
              <a:t>]</a:t>
            </a:r>
            <a:endParaRPr lang="en-GB" sz="4100" kern="1200" noProof="0" dirty="0">
              <a:latin typeface="+mj-lt"/>
              <a:ea typeface="+mj-ea"/>
              <a:cs typeface="Rubik" pitchFamily="2" charset="-79"/>
            </a:endParaRPr>
          </a:p>
        </p:txBody>
      </p:sp>
      <p:graphicFrame>
        <p:nvGraphicFramePr>
          <p:cNvPr id="8" name="Content Placeholder 2">
            <a:extLst>
              <a:ext uri="{FF2B5EF4-FFF2-40B4-BE49-F238E27FC236}">
                <a16:creationId xmlns:a16="http://schemas.microsoft.com/office/drawing/2014/main" id="{C4358A1D-EC77-2636-D415-19AEC0502A77}"/>
              </a:ext>
            </a:extLst>
          </p:cNvPr>
          <p:cNvGraphicFramePr>
            <a:graphicFrameLocks noGrp="1"/>
          </p:cNvGraphicFramePr>
          <p:nvPr>
            <p:ph sz="half" idx="1"/>
            <p:extLst>
              <p:ext uri="{D42A27DB-BD31-4B8C-83A1-F6EECF244321}">
                <p14:modId xmlns:p14="http://schemas.microsoft.com/office/powerpoint/2010/main" val="375362597"/>
              </p:ext>
            </p:extLst>
          </p:nvPr>
        </p:nvGraphicFramePr>
        <p:xfrm>
          <a:off x="838200" y="1366273"/>
          <a:ext cx="5076825" cy="4271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2">
            <a:extLst>
              <a:ext uri="{FF2B5EF4-FFF2-40B4-BE49-F238E27FC236}">
                <a16:creationId xmlns:a16="http://schemas.microsoft.com/office/drawing/2014/main" id="{26561E7D-58A2-F629-D5A6-877D114578D3}"/>
              </a:ext>
            </a:extLst>
          </p:cNvPr>
          <p:cNvGraphicFramePr>
            <a:graphicFrameLocks/>
          </p:cNvGraphicFramePr>
          <p:nvPr>
            <p:extLst>
              <p:ext uri="{D42A27DB-BD31-4B8C-83A1-F6EECF244321}">
                <p14:modId xmlns:p14="http://schemas.microsoft.com/office/powerpoint/2010/main" val="1065202191"/>
              </p:ext>
            </p:extLst>
          </p:nvPr>
        </p:nvGraphicFramePr>
        <p:xfrm>
          <a:off x="6276975" y="1366273"/>
          <a:ext cx="5076825" cy="42719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Graphic 8" descr="Question Mark with solid fill">
            <a:extLst>
              <a:ext uri="{FF2B5EF4-FFF2-40B4-BE49-F238E27FC236}">
                <a16:creationId xmlns:a16="http://schemas.microsoft.com/office/drawing/2014/main" id="{EC060E9D-F88A-0503-69DC-0C25A9F05071}"/>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5773397" y="3348778"/>
            <a:ext cx="949527" cy="949527"/>
          </a:xfrm>
          <a:prstGeom prst="rect">
            <a:avLst/>
          </a:prstGeom>
        </p:spPr>
      </p:pic>
    </p:spTree>
    <p:custDataLst>
      <p:tags r:id="rId1"/>
    </p:custDataLst>
    <p:extLst>
      <p:ext uri="{BB962C8B-B14F-4D97-AF65-F5344CB8AC3E}">
        <p14:creationId xmlns:p14="http://schemas.microsoft.com/office/powerpoint/2010/main" val="2124577324"/>
      </p:ext>
    </p:extLst>
  </p:cSld>
  <p:clrMapOvr>
    <a:masterClrMapping/>
  </p:clrMapOvr>
  <mc:AlternateContent xmlns:mc="http://schemas.openxmlformats.org/markup-compatibility/2006" xmlns:p14="http://schemas.microsoft.com/office/powerpoint/2010/main">
    <mc:Choice Requires="p14">
      <p:transition spd="slow" p14:dur="2000" advTm="74327"/>
    </mc:Choice>
    <mc:Fallback xmlns="">
      <p:transition spd="slow" advTm="743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410ED55-78FB-A34B-AE9E-CB7495DCEA2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A3932502-9E7A-C142-8701-9FBFF27B43C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F61F7F1C-F9C8-A64D-98B6-AA2F97E934D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59E519AE-2607-7042-BD56-EACACD4E76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410ED55-78FB-A34B-AE9E-CB7495DCEA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3932502-9E7A-C142-8701-9FBFF27B43CF}"/>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5" grpId="0">
        <p:bldSub>
          <a:bldDgm bld="lvlAtOnc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D5D2-37EC-BF8A-B32D-76FEA04A8834}"/>
              </a:ext>
            </a:extLst>
          </p:cNvPr>
          <p:cNvSpPr>
            <a:spLocks noGrp="1"/>
          </p:cNvSpPr>
          <p:nvPr>
            <p:ph type="title"/>
          </p:nvPr>
        </p:nvSpPr>
        <p:spPr/>
        <p:txBody>
          <a:bodyPr/>
          <a:lstStyle/>
          <a:p>
            <a:r>
              <a:rPr lang="en-GB" noProof="0" dirty="0"/>
              <a:t>ARM Memory Tagging Extension (MTE)</a:t>
            </a:r>
          </a:p>
        </p:txBody>
      </p:sp>
      <p:sp>
        <p:nvSpPr>
          <p:cNvPr id="4" name="Content Placeholder 2">
            <a:extLst>
              <a:ext uri="{FF2B5EF4-FFF2-40B4-BE49-F238E27FC236}">
                <a16:creationId xmlns:a16="http://schemas.microsoft.com/office/drawing/2014/main" id="{04AA4ABF-9E22-9D2D-4194-706D081BD3A0}"/>
              </a:ext>
            </a:extLst>
          </p:cNvPr>
          <p:cNvSpPr txBox="1">
            <a:spLocks/>
          </p:cNvSpPr>
          <p:nvPr/>
        </p:nvSpPr>
        <p:spPr>
          <a:xfrm>
            <a:off x="838200" y="1422000"/>
            <a:ext cx="10515600" cy="475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0" dirty="0"/>
          </a:p>
        </p:txBody>
      </p:sp>
      <p:sp>
        <p:nvSpPr>
          <p:cNvPr id="9" name="Content Placeholder 2">
            <a:extLst>
              <a:ext uri="{FF2B5EF4-FFF2-40B4-BE49-F238E27FC236}">
                <a16:creationId xmlns:a16="http://schemas.microsoft.com/office/drawing/2014/main" id="{37350FA4-CC8D-8968-71AC-AF255CD8AF36}"/>
              </a:ext>
            </a:extLst>
          </p:cNvPr>
          <p:cNvSpPr txBox="1">
            <a:spLocks/>
          </p:cNvSpPr>
          <p:nvPr/>
        </p:nvSpPr>
        <p:spPr>
          <a:xfrm>
            <a:off x="986366" y="1329235"/>
            <a:ext cx="10219267" cy="764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MTE provides hardware protection against memory safety errors at run-time; software decides faulting modes for speed/security</a:t>
            </a:r>
          </a:p>
        </p:txBody>
      </p:sp>
      <p:grpSp>
        <p:nvGrpSpPr>
          <p:cNvPr id="31" name="Group 30">
            <a:extLst>
              <a:ext uri="{FF2B5EF4-FFF2-40B4-BE49-F238E27FC236}">
                <a16:creationId xmlns:a16="http://schemas.microsoft.com/office/drawing/2014/main" id="{1255BEA9-EC13-3497-BDE2-371F7106E1ED}"/>
              </a:ext>
            </a:extLst>
          </p:cNvPr>
          <p:cNvGrpSpPr/>
          <p:nvPr/>
        </p:nvGrpSpPr>
        <p:grpSpPr>
          <a:xfrm>
            <a:off x="986366" y="3837509"/>
            <a:ext cx="3558176" cy="1532614"/>
            <a:chOff x="535305" y="3837509"/>
            <a:chExt cx="3558176" cy="1532614"/>
          </a:xfrm>
        </p:grpSpPr>
        <p:sp>
          <p:nvSpPr>
            <p:cNvPr id="5" name="Right Brace 4">
              <a:extLst>
                <a:ext uri="{FF2B5EF4-FFF2-40B4-BE49-F238E27FC236}">
                  <a16:creationId xmlns:a16="http://schemas.microsoft.com/office/drawing/2014/main" id="{9EC77824-C6CA-2082-CB47-C4B8E2CA260A}"/>
                </a:ext>
              </a:extLst>
            </p:cNvPr>
            <p:cNvSpPr/>
            <p:nvPr/>
          </p:nvSpPr>
          <p:spPr>
            <a:xfrm flipH="1">
              <a:off x="1013045" y="4350616"/>
              <a:ext cx="201172" cy="4542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6" name="TextBox 5">
              <a:extLst>
                <a:ext uri="{FF2B5EF4-FFF2-40B4-BE49-F238E27FC236}">
                  <a16:creationId xmlns:a16="http://schemas.microsoft.com/office/drawing/2014/main" id="{3CBB8E40-DCA9-A614-4DD0-D05B3C3D72F6}"/>
                </a:ext>
              </a:extLst>
            </p:cNvPr>
            <p:cNvSpPr txBox="1"/>
            <p:nvPr/>
          </p:nvSpPr>
          <p:spPr>
            <a:xfrm rot="16200000">
              <a:off x="30608" y="4342206"/>
              <a:ext cx="1532614" cy="523220"/>
            </a:xfrm>
            <a:prstGeom prst="rect">
              <a:avLst/>
            </a:prstGeom>
            <a:noFill/>
          </p:spPr>
          <p:txBody>
            <a:bodyPr wrap="square" rtlCol="0">
              <a:spAutoFit/>
            </a:bodyPr>
            <a:lstStyle/>
            <a:p>
              <a:pPr algn="ctr"/>
              <a:r>
                <a:rPr lang="en-GB" sz="1400" noProof="0" dirty="0"/>
                <a:t>64-bit</a:t>
              </a:r>
            </a:p>
            <a:p>
              <a:pPr algn="ctr"/>
              <a:r>
                <a:rPr lang="en-GB" sz="1400" noProof="0" dirty="0"/>
                <a:t>pointer</a:t>
              </a:r>
            </a:p>
          </p:txBody>
        </p:sp>
        <p:sp>
          <p:nvSpPr>
            <p:cNvPr id="13" name="Rectangle 12">
              <a:extLst>
                <a:ext uri="{FF2B5EF4-FFF2-40B4-BE49-F238E27FC236}">
                  <a16:creationId xmlns:a16="http://schemas.microsoft.com/office/drawing/2014/main" id="{E7DB9E14-6CCB-85B0-A632-8FA9237FC2A6}"/>
                </a:ext>
              </a:extLst>
            </p:cNvPr>
            <p:cNvSpPr/>
            <p:nvPr/>
          </p:nvSpPr>
          <p:spPr>
            <a:xfrm>
              <a:off x="1320448" y="4350616"/>
              <a:ext cx="449494" cy="454256"/>
            </a:xfrm>
            <a:prstGeom prst="rect">
              <a:avLst/>
            </a:prstGeom>
            <a:solidFill>
              <a:schemeClr val="bg2">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sz="1400" noProof="0" dirty="0">
                <a:solidFill>
                  <a:schemeClr val="tx1"/>
                </a:solidFill>
              </a:endParaRPr>
            </a:p>
          </p:txBody>
        </p:sp>
        <p:sp>
          <p:nvSpPr>
            <p:cNvPr id="15" name="Rectangle 14">
              <a:extLst>
                <a:ext uri="{FF2B5EF4-FFF2-40B4-BE49-F238E27FC236}">
                  <a16:creationId xmlns:a16="http://schemas.microsoft.com/office/drawing/2014/main" id="{E3CDA0A1-CAEA-CCF7-4034-AEBB46EE57C8}"/>
                </a:ext>
              </a:extLst>
            </p:cNvPr>
            <p:cNvSpPr/>
            <p:nvPr/>
          </p:nvSpPr>
          <p:spPr>
            <a:xfrm>
              <a:off x="1769942" y="4350616"/>
              <a:ext cx="463906" cy="454256"/>
            </a:xfrm>
            <a:prstGeom prst="rect">
              <a:avLst/>
            </a:prstGeom>
            <a:solidFill>
              <a:schemeClr val="accent2">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noProof="0" dirty="0">
                  <a:solidFill>
                    <a:schemeClr val="tx1"/>
                  </a:solidFill>
                </a:rPr>
                <a:t>MTE tag</a:t>
              </a:r>
            </a:p>
          </p:txBody>
        </p:sp>
        <p:sp>
          <p:nvSpPr>
            <p:cNvPr id="16" name="Rectangle 15">
              <a:extLst>
                <a:ext uri="{FF2B5EF4-FFF2-40B4-BE49-F238E27FC236}">
                  <a16:creationId xmlns:a16="http://schemas.microsoft.com/office/drawing/2014/main" id="{20AAF9F7-2940-A1A8-70E3-02FE739A7A30}"/>
                </a:ext>
              </a:extLst>
            </p:cNvPr>
            <p:cNvSpPr/>
            <p:nvPr/>
          </p:nvSpPr>
          <p:spPr>
            <a:xfrm>
              <a:off x="2233848" y="4350616"/>
              <a:ext cx="1859633" cy="454256"/>
            </a:xfrm>
            <a:prstGeom prst="rect">
              <a:avLst/>
            </a:prstGeom>
            <a:solidFill>
              <a:schemeClr val="bg1"/>
            </a:solidFill>
            <a:ln w="12700"/>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noProof="0" dirty="0">
                  <a:solidFill>
                    <a:schemeClr val="tx1"/>
                  </a:solidFill>
                </a:rPr>
                <a:t>56-bit virtual address</a:t>
              </a:r>
            </a:p>
          </p:txBody>
        </p:sp>
      </p:grpSp>
      <p:grpSp>
        <p:nvGrpSpPr>
          <p:cNvPr id="32" name="Group 31">
            <a:extLst>
              <a:ext uri="{FF2B5EF4-FFF2-40B4-BE49-F238E27FC236}">
                <a16:creationId xmlns:a16="http://schemas.microsoft.com/office/drawing/2014/main" id="{C0FD1A50-ACB8-A06A-A7E1-C7E7D04ED2DB}"/>
              </a:ext>
            </a:extLst>
          </p:cNvPr>
          <p:cNvGrpSpPr/>
          <p:nvPr/>
        </p:nvGrpSpPr>
        <p:grpSpPr>
          <a:xfrm>
            <a:off x="7304509" y="2695497"/>
            <a:ext cx="3590016" cy="1532614"/>
            <a:chOff x="1320448" y="3811436"/>
            <a:chExt cx="3590016" cy="1532614"/>
          </a:xfrm>
        </p:grpSpPr>
        <p:sp>
          <p:nvSpPr>
            <p:cNvPr id="33" name="Right Brace 32">
              <a:extLst>
                <a:ext uri="{FF2B5EF4-FFF2-40B4-BE49-F238E27FC236}">
                  <a16:creationId xmlns:a16="http://schemas.microsoft.com/office/drawing/2014/main" id="{17B6331E-28F0-A026-0190-79BD90AB42A7}"/>
                </a:ext>
              </a:extLst>
            </p:cNvPr>
            <p:cNvSpPr/>
            <p:nvPr/>
          </p:nvSpPr>
          <p:spPr>
            <a:xfrm rot="10800000" flipH="1">
              <a:off x="4162640" y="4350616"/>
              <a:ext cx="201172" cy="4542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34" name="TextBox 33">
              <a:extLst>
                <a:ext uri="{FF2B5EF4-FFF2-40B4-BE49-F238E27FC236}">
                  <a16:creationId xmlns:a16="http://schemas.microsoft.com/office/drawing/2014/main" id="{383A449B-0710-D32F-372C-D2E03060CFC7}"/>
                </a:ext>
              </a:extLst>
            </p:cNvPr>
            <p:cNvSpPr txBox="1"/>
            <p:nvPr/>
          </p:nvSpPr>
          <p:spPr>
            <a:xfrm rot="16200000">
              <a:off x="3882547" y="4316133"/>
              <a:ext cx="1532614" cy="523220"/>
            </a:xfrm>
            <a:prstGeom prst="rect">
              <a:avLst/>
            </a:prstGeom>
            <a:noFill/>
          </p:spPr>
          <p:txBody>
            <a:bodyPr wrap="square" rtlCol="0">
              <a:spAutoFit/>
            </a:bodyPr>
            <a:lstStyle/>
            <a:p>
              <a:pPr algn="ctr"/>
              <a:r>
                <a:rPr lang="en-GB" sz="1400" noProof="0" dirty="0"/>
                <a:t>64-bit</a:t>
              </a:r>
            </a:p>
            <a:p>
              <a:pPr algn="ctr"/>
              <a:r>
                <a:rPr lang="en-GB" sz="1400" noProof="0" dirty="0"/>
                <a:t>pointer</a:t>
              </a:r>
            </a:p>
          </p:txBody>
        </p:sp>
        <p:sp>
          <p:nvSpPr>
            <p:cNvPr id="35" name="Rectangle 34">
              <a:extLst>
                <a:ext uri="{FF2B5EF4-FFF2-40B4-BE49-F238E27FC236}">
                  <a16:creationId xmlns:a16="http://schemas.microsoft.com/office/drawing/2014/main" id="{73E03FAA-99A4-A36D-8D1A-F1CA65993FD2}"/>
                </a:ext>
              </a:extLst>
            </p:cNvPr>
            <p:cNvSpPr/>
            <p:nvPr/>
          </p:nvSpPr>
          <p:spPr>
            <a:xfrm>
              <a:off x="1320448" y="4350616"/>
              <a:ext cx="449494" cy="454256"/>
            </a:xfrm>
            <a:prstGeom prst="rect">
              <a:avLst/>
            </a:prstGeom>
            <a:solidFill>
              <a:schemeClr val="bg2">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GB" sz="1400" noProof="0" dirty="0">
                <a:solidFill>
                  <a:schemeClr val="tx1"/>
                </a:solidFill>
              </a:endParaRPr>
            </a:p>
          </p:txBody>
        </p:sp>
        <p:sp>
          <p:nvSpPr>
            <p:cNvPr id="36" name="Rectangle 35">
              <a:extLst>
                <a:ext uri="{FF2B5EF4-FFF2-40B4-BE49-F238E27FC236}">
                  <a16:creationId xmlns:a16="http://schemas.microsoft.com/office/drawing/2014/main" id="{7C050CCB-A7AA-D7FD-F415-8A9799869B12}"/>
                </a:ext>
              </a:extLst>
            </p:cNvPr>
            <p:cNvSpPr/>
            <p:nvPr/>
          </p:nvSpPr>
          <p:spPr>
            <a:xfrm>
              <a:off x="1769942" y="4350616"/>
              <a:ext cx="463906" cy="454256"/>
            </a:xfrm>
            <a:prstGeom prst="rect">
              <a:avLst/>
            </a:prstGeom>
            <a:solidFill>
              <a:schemeClr val="accent4">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200" noProof="0" dirty="0">
                  <a:solidFill>
                    <a:schemeClr val="tx1"/>
                  </a:solidFill>
                </a:rPr>
                <a:t>MTE tag</a:t>
              </a:r>
            </a:p>
          </p:txBody>
        </p:sp>
        <p:sp>
          <p:nvSpPr>
            <p:cNvPr id="37" name="Rectangle 36">
              <a:extLst>
                <a:ext uri="{FF2B5EF4-FFF2-40B4-BE49-F238E27FC236}">
                  <a16:creationId xmlns:a16="http://schemas.microsoft.com/office/drawing/2014/main" id="{DCBE5C45-B8C3-401C-455F-92C12F4B390D}"/>
                </a:ext>
              </a:extLst>
            </p:cNvPr>
            <p:cNvSpPr/>
            <p:nvPr/>
          </p:nvSpPr>
          <p:spPr>
            <a:xfrm>
              <a:off x="2233848" y="4350616"/>
              <a:ext cx="1859633" cy="454256"/>
            </a:xfrm>
            <a:prstGeom prst="rect">
              <a:avLst/>
            </a:prstGeom>
            <a:solidFill>
              <a:schemeClr val="bg1"/>
            </a:solidFill>
            <a:ln w="12700"/>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noProof="0" dirty="0">
                  <a:solidFill>
                    <a:schemeClr val="tx1"/>
                  </a:solidFill>
                </a:rPr>
                <a:t>56-bit virtual address</a:t>
              </a:r>
            </a:p>
          </p:txBody>
        </p:sp>
      </p:grpSp>
      <p:cxnSp>
        <p:nvCxnSpPr>
          <p:cNvPr id="38" name="Straight Arrow Connector 37">
            <a:extLst>
              <a:ext uri="{FF2B5EF4-FFF2-40B4-BE49-F238E27FC236}">
                <a16:creationId xmlns:a16="http://schemas.microsoft.com/office/drawing/2014/main" id="{8DC33E8A-4386-4C36-E584-D08526BC7374}"/>
              </a:ext>
            </a:extLst>
          </p:cNvPr>
          <p:cNvCxnSpPr>
            <a:cxnSpLocks/>
            <a:endCxn id="28" idx="1"/>
          </p:cNvCxnSpPr>
          <p:nvPr/>
        </p:nvCxnSpPr>
        <p:spPr>
          <a:xfrm>
            <a:off x="4358004" y="4515969"/>
            <a:ext cx="786210" cy="50396"/>
          </a:xfrm>
          <a:prstGeom prst="straightConnector1">
            <a:avLst/>
          </a:prstGeom>
          <a:ln w="50800" cmpd="sng">
            <a:solidFill>
              <a:schemeClr val="accent2"/>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E349E15B-BCB8-AD18-BEB6-143BA9C970F5}"/>
              </a:ext>
            </a:extLst>
          </p:cNvPr>
          <p:cNvGrpSpPr/>
          <p:nvPr/>
        </p:nvGrpSpPr>
        <p:grpSpPr>
          <a:xfrm>
            <a:off x="4544542" y="2244727"/>
            <a:ext cx="3201511" cy="3912081"/>
            <a:chOff x="4544542" y="2244727"/>
            <a:chExt cx="3201511" cy="3912081"/>
          </a:xfrm>
        </p:grpSpPr>
        <p:grpSp>
          <p:nvGrpSpPr>
            <p:cNvPr id="19" name="Group 18">
              <a:extLst>
                <a:ext uri="{FF2B5EF4-FFF2-40B4-BE49-F238E27FC236}">
                  <a16:creationId xmlns:a16="http://schemas.microsoft.com/office/drawing/2014/main" id="{378D8C3F-D557-6041-1C36-2A8418A1B945}"/>
                </a:ext>
              </a:extLst>
            </p:cNvPr>
            <p:cNvGrpSpPr/>
            <p:nvPr/>
          </p:nvGrpSpPr>
          <p:grpSpPr>
            <a:xfrm>
              <a:off x="5135048" y="2244727"/>
              <a:ext cx="1655129" cy="3567377"/>
              <a:chOff x="7715582" y="1821372"/>
              <a:chExt cx="1367206" cy="2073401"/>
            </a:xfrm>
          </p:grpSpPr>
          <p:sp>
            <p:nvSpPr>
              <p:cNvPr id="21" name="Rectangle 20">
                <a:extLst>
                  <a:ext uri="{FF2B5EF4-FFF2-40B4-BE49-F238E27FC236}">
                    <a16:creationId xmlns:a16="http://schemas.microsoft.com/office/drawing/2014/main" id="{B5CE33F5-64CF-2640-FAC5-0868EE2F299A}"/>
                  </a:ext>
                </a:extLst>
              </p:cNvPr>
              <p:cNvSpPr/>
              <p:nvPr/>
            </p:nvSpPr>
            <p:spPr>
              <a:xfrm>
                <a:off x="7716418" y="1821372"/>
                <a:ext cx="964736" cy="2073401"/>
              </a:xfrm>
              <a:prstGeom prst="rect">
                <a:avLst/>
              </a:prstGeom>
              <a:solidFill>
                <a:schemeClr val="bg1">
                  <a:lumMod val="85000"/>
                </a:schemeClr>
              </a:solidFill>
              <a:ln w="3175"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noProof="0" dirty="0">
                  <a:solidFill>
                    <a:schemeClr val="tx1"/>
                  </a:solidFill>
                </a:endParaRPr>
              </a:p>
            </p:txBody>
          </p:sp>
          <p:sp>
            <p:nvSpPr>
              <p:cNvPr id="22" name="Rectangle 21">
                <a:extLst>
                  <a:ext uri="{FF2B5EF4-FFF2-40B4-BE49-F238E27FC236}">
                    <a16:creationId xmlns:a16="http://schemas.microsoft.com/office/drawing/2014/main" id="{B87FF59E-86AF-596A-0371-ED947925576E}"/>
                  </a:ext>
                </a:extLst>
              </p:cNvPr>
              <p:cNvSpPr/>
              <p:nvPr/>
            </p:nvSpPr>
            <p:spPr>
              <a:xfrm>
                <a:off x="7716419" y="2861290"/>
                <a:ext cx="964735" cy="584629"/>
              </a:xfrm>
              <a:prstGeom prst="rect">
                <a:avLst/>
              </a:prstGeom>
              <a:solidFill>
                <a:schemeClr val="accent2">
                  <a:alpha val="40000"/>
                </a:schemeClr>
              </a:solidFill>
              <a:ln w="0" cmpd="sng">
                <a:solidFill>
                  <a:srgbClr val="93CDDD">
                    <a:alpha val="0"/>
                  </a:srgbClr>
                </a:solidFill>
                <a:prstDash val="sysDash"/>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GB" sz="1000" noProof="0" dirty="0">
                  <a:solidFill>
                    <a:schemeClr val="tx1"/>
                  </a:solidFill>
                </a:endParaRPr>
              </a:p>
            </p:txBody>
          </p:sp>
          <p:cxnSp>
            <p:nvCxnSpPr>
              <p:cNvPr id="23" name="Straight Connector 22">
                <a:extLst>
                  <a:ext uri="{FF2B5EF4-FFF2-40B4-BE49-F238E27FC236}">
                    <a16:creationId xmlns:a16="http://schemas.microsoft.com/office/drawing/2014/main" id="{580D5434-E3C2-B28D-74FC-DEA513AB52EB}"/>
                  </a:ext>
                </a:extLst>
              </p:cNvPr>
              <p:cNvCxnSpPr>
                <a:cxnSpLocks/>
              </p:cNvCxnSpPr>
              <p:nvPr/>
            </p:nvCxnSpPr>
            <p:spPr>
              <a:xfrm>
                <a:off x="7716419" y="3169854"/>
                <a:ext cx="964735"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2D55DEF-2456-2BBB-025E-CCCC02FDE0B3}"/>
                  </a:ext>
                </a:extLst>
              </p:cNvPr>
              <p:cNvCxnSpPr>
                <a:cxnSpLocks/>
              </p:cNvCxnSpPr>
              <p:nvPr/>
            </p:nvCxnSpPr>
            <p:spPr>
              <a:xfrm>
                <a:off x="7721329" y="2861290"/>
                <a:ext cx="964735" cy="1"/>
              </a:xfrm>
              <a:prstGeom prst="line">
                <a:avLst/>
              </a:prstGeom>
              <a:solidFill>
                <a:schemeClr val="accent2">
                  <a:lumMod val="75000"/>
                  <a:alpha val="40000"/>
                </a:schemeClr>
              </a:solidFill>
              <a:ln w="28575"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E28ACC2-ADCD-9017-A2FC-50C3A3B073B8}"/>
                  </a:ext>
                </a:extLst>
              </p:cNvPr>
              <p:cNvCxnSpPr>
                <a:cxnSpLocks/>
              </p:cNvCxnSpPr>
              <p:nvPr/>
            </p:nvCxnSpPr>
            <p:spPr>
              <a:xfrm>
                <a:off x="7715582" y="3451074"/>
                <a:ext cx="964735" cy="0"/>
              </a:xfrm>
              <a:prstGeom prst="line">
                <a:avLst/>
              </a:prstGeom>
              <a:ln w="28575"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D462D7E-088F-54FA-22E1-42D4E42D8C02}"/>
                  </a:ext>
                </a:extLst>
              </p:cNvPr>
              <p:cNvSpPr txBox="1"/>
              <p:nvPr/>
            </p:nvSpPr>
            <p:spPr>
              <a:xfrm>
                <a:off x="7723156" y="3034139"/>
                <a:ext cx="955486" cy="273193"/>
              </a:xfrm>
              <a:prstGeom prst="rect">
                <a:avLst/>
              </a:prstGeom>
              <a:noFill/>
            </p:spPr>
            <p:txBody>
              <a:bodyPr wrap="square" rtlCol="0">
                <a:spAutoFit/>
              </a:bodyPr>
              <a:lstStyle/>
              <a:p>
                <a:pPr algn="ctr"/>
                <a:r>
                  <a:rPr lang="en-GB" sz="1100" b="1" noProof="0" dirty="0"/>
                  <a:t>Pointer address</a:t>
                </a:r>
              </a:p>
            </p:txBody>
          </p:sp>
          <p:sp>
            <p:nvSpPr>
              <p:cNvPr id="29" name="Right Brace 28">
                <a:extLst>
                  <a:ext uri="{FF2B5EF4-FFF2-40B4-BE49-F238E27FC236}">
                    <a16:creationId xmlns:a16="http://schemas.microsoft.com/office/drawing/2014/main" id="{F4DC254D-553E-1555-9B9D-54E2261EE7BC}"/>
                  </a:ext>
                </a:extLst>
              </p:cNvPr>
              <p:cNvSpPr/>
              <p:nvPr/>
            </p:nvSpPr>
            <p:spPr>
              <a:xfrm>
                <a:off x="8777490" y="2861290"/>
                <a:ext cx="305298" cy="589784"/>
              </a:xfrm>
              <a:prstGeom prst="rightBrace">
                <a:avLst>
                  <a:gd name="adj1" fmla="val 8333"/>
                  <a:gd name="adj2" fmla="val 5047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sp>
          <p:nvSpPr>
            <p:cNvPr id="42" name="Rectangle 41">
              <a:extLst>
                <a:ext uri="{FF2B5EF4-FFF2-40B4-BE49-F238E27FC236}">
                  <a16:creationId xmlns:a16="http://schemas.microsoft.com/office/drawing/2014/main" id="{BDEE57A3-C81D-041F-89C6-2E191D4C9EC2}"/>
                </a:ext>
              </a:extLst>
            </p:cNvPr>
            <p:cNvSpPr/>
            <p:nvPr/>
          </p:nvSpPr>
          <p:spPr>
            <a:xfrm>
              <a:off x="5134031" y="2885933"/>
              <a:ext cx="1167900" cy="563564"/>
            </a:xfrm>
            <a:prstGeom prst="rect">
              <a:avLst/>
            </a:prstGeom>
            <a:solidFill>
              <a:schemeClr val="accent4">
                <a:alpha val="40000"/>
              </a:schemeClr>
            </a:solidFill>
            <a:ln w="0" cmpd="sng">
              <a:solidFill>
                <a:srgbClr val="93CDDD">
                  <a:alpha val="0"/>
                </a:srgbClr>
              </a:solidFill>
              <a:prstDash val="sysDash"/>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GB" sz="1000" noProof="0" dirty="0">
                <a:solidFill>
                  <a:schemeClr val="tx1"/>
                </a:solidFill>
              </a:endParaRPr>
            </a:p>
          </p:txBody>
        </p:sp>
        <p:cxnSp>
          <p:nvCxnSpPr>
            <p:cNvPr id="43" name="Straight Connector 42">
              <a:extLst>
                <a:ext uri="{FF2B5EF4-FFF2-40B4-BE49-F238E27FC236}">
                  <a16:creationId xmlns:a16="http://schemas.microsoft.com/office/drawing/2014/main" id="{6E020194-9DED-9E94-EF68-AFDE98302F14}"/>
                </a:ext>
              </a:extLst>
            </p:cNvPr>
            <p:cNvCxnSpPr>
              <a:cxnSpLocks/>
            </p:cNvCxnSpPr>
            <p:nvPr/>
          </p:nvCxnSpPr>
          <p:spPr>
            <a:xfrm>
              <a:off x="5137478" y="2895640"/>
              <a:ext cx="1167900" cy="2"/>
            </a:xfrm>
            <a:prstGeom prst="line">
              <a:avLst/>
            </a:prstGeom>
            <a:solidFill>
              <a:schemeClr val="accent2">
                <a:lumMod val="75000"/>
                <a:alpha val="40000"/>
              </a:schemeClr>
            </a:solidFill>
            <a:ln w="28575"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DF804FE-9B30-45D8-AFDD-7F380F35D627}"/>
                </a:ext>
              </a:extLst>
            </p:cNvPr>
            <p:cNvCxnSpPr>
              <a:cxnSpLocks/>
            </p:cNvCxnSpPr>
            <p:nvPr/>
          </p:nvCxnSpPr>
          <p:spPr>
            <a:xfrm>
              <a:off x="5137720" y="3442624"/>
              <a:ext cx="1167900" cy="0"/>
            </a:xfrm>
            <a:prstGeom prst="line">
              <a:avLst/>
            </a:prstGeom>
            <a:ln w="28575"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14CE2CE-B637-2DAB-AE82-A381E7486404}"/>
                </a:ext>
              </a:extLst>
            </p:cNvPr>
            <p:cNvSpPr txBox="1"/>
            <p:nvPr/>
          </p:nvSpPr>
          <p:spPr>
            <a:xfrm>
              <a:off x="4544542" y="5849031"/>
              <a:ext cx="2347888" cy="307777"/>
            </a:xfrm>
            <a:prstGeom prst="rect">
              <a:avLst/>
            </a:prstGeom>
            <a:noFill/>
          </p:spPr>
          <p:txBody>
            <a:bodyPr wrap="square" rtlCol="0">
              <a:spAutoFit/>
            </a:bodyPr>
            <a:lstStyle/>
            <a:p>
              <a:pPr algn="ctr"/>
              <a:r>
                <a:rPr lang="en-GB" sz="1400" b="1" noProof="0" dirty="0"/>
                <a:t>Virtual address space</a:t>
              </a:r>
            </a:p>
          </p:txBody>
        </p:sp>
        <p:sp>
          <p:nvSpPr>
            <p:cNvPr id="20" name="TextBox 19">
              <a:extLst>
                <a:ext uri="{FF2B5EF4-FFF2-40B4-BE49-F238E27FC236}">
                  <a16:creationId xmlns:a16="http://schemas.microsoft.com/office/drawing/2014/main" id="{24FE0000-11ED-FC3E-A95D-9C672D591729}"/>
                </a:ext>
              </a:extLst>
            </p:cNvPr>
            <p:cNvSpPr txBox="1"/>
            <p:nvPr/>
          </p:nvSpPr>
          <p:spPr>
            <a:xfrm>
              <a:off x="6717543" y="4308322"/>
              <a:ext cx="1028510" cy="570763"/>
            </a:xfrm>
            <a:prstGeom prst="rect">
              <a:avLst/>
            </a:prstGeom>
            <a:noFill/>
          </p:spPr>
          <p:txBody>
            <a:bodyPr wrap="square" rtlCol="0">
              <a:spAutoFit/>
            </a:bodyPr>
            <a:lstStyle/>
            <a:p>
              <a:r>
                <a:rPr lang="en-GB" sz="1400" b="1" noProof="0" dirty="0"/>
                <a:t>Memory allocation</a:t>
              </a:r>
            </a:p>
          </p:txBody>
        </p:sp>
        <p:sp>
          <p:nvSpPr>
            <p:cNvPr id="45" name="TextBox 44">
              <a:extLst>
                <a:ext uri="{FF2B5EF4-FFF2-40B4-BE49-F238E27FC236}">
                  <a16:creationId xmlns:a16="http://schemas.microsoft.com/office/drawing/2014/main" id="{B593C8A4-B832-84BB-D03D-270B331D7636}"/>
                </a:ext>
              </a:extLst>
            </p:cNvPr>
            <p:cNvSpPr txBox="1"/>
            <p:nvPr/>
          </p:nvSpPr>
          <p:spPr>
            <a:xfrm>
              <a:off x="5141409" y="2683310"/>
              <a:ext cx="1168914" cy="430887"/>
            </a:xfrm>
            <a:prstGeom prst="rect">
              <a:avLst/>
            </a:prstGeom>
            <a:noFill/>
          </p:spPr>
          <p:txBody>
            <a:bodyPr wrap="square" rtlCol="0">
              <a:spAutoFit/>
            </a:bodyPr>
            <a:lstStyle/>
            <a:p>
              <a:pPr algn="ctr"/>
              <a:r>
                <a:rPr lang="en-GB" sz="1100" b="1" noProof="0" dirty="0"/>
                <a:t>Pointer address</a:t>
              </a:r>
            </a:p>
          </p:txBody>
        </p:sp>
      </p:grpSp>
      <p:cxnSp>
        <p:nvCxnSpPr>
          <p:cNvPr id="50" name="Straight Arrow Connector 49">
            <a:extLst>
              <a:ext uri="{FF2B5EF4-FFF2-40B4-BE49-F238E27FC236}">
                <a16:creationId xmlns:a16="http://schemas.microsoft.com/office/drawing/2014/main" id="{DEE821A5-2CA8-EA05-BB5F-A415722909FE}"/>
              </a:ext>
            </a:extLst>
          </p:cNvPr>
          <p:cNvCxnSpPr>
            <a:cxnSpLocks/>
          </p:cNvCxnSpPr>
          <p:nvPr/>
        </p:nvCxnSpPr>
        <p:spPr>
          <a:xfrm flipH="1">
            <a:off x="6280343" y="3620953"/>
            <a:ext cx="2402985" cy="443460"/>
          </a:xfrm>
          <a:prstGeom prst="straightConnector1">
            <a:avLst/>
          </a:prstGeom>
          <a:ln w="50800" cmpd="sng">
            <a:solidFill>
              <a:srgbClr val="4BACC6"/>
            </a:solidFill>
            <a:prstDash val="sysDot"/>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250CB440-FC40-1A0B-50E6-2522E31568EB}"/>
              </a:ext>
            </a:extLst>
          </p:cNvPr>
          <p:cNvCxnSpPr>
            <a:cxnSpLocks/>
            <a:endCxn id="45" idx="3"/>
          </p:cNvCxnSpPr>
          <p:nvPr/>
        </p:nvCxnSpPr>
        <p:spPr>
          <a:xfrm flipH="1" flipV="1">
            <a:off x="6310323" y="2898754"/>
            <a:ext cx="2392698" cy="387317"/>
          </a:xfrm>
          <a:prstGeom prst="straightConnector1">
            <a:avLst/>
          </a:prstGeom>
          <a:ln w="50800" cmpd="sng">
            <a:solidFill>
              <a:srgbClr val="4BACC6"/>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sp>
        <p:nvSpPr>
          <p:cNvPr id="65" name="Multiply 64">
            <a:extLst>
              <a:ext uri="{FF2B5EF4-FFF2-40B4-BE49-F238E27FC236}">
                <a16:creationId xmlns:a16="http://schemas.microsoft.com/office/drawing/2014/main" id="{68E26D5E-44C9-4410-4F16-105143C746CE}"/>
              </a:ext>
            </a:extLst>
          </p:cNvPr>
          <p:cNvSpPr/>
          <p:nvPr/>
        </p:nvSpPr>
        <p:spPr>
          <a:xfrm>
            <a:off x="6821359" y="3632099"/>
            <a:ext cx="569051" cy="600141"/>
          </a:xfrm>
          <a:prstGeom prst="mathMultiply">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custDataLst>
      <p:tags r:id="rId1"/>
    </p:custDataLst>
    <p:extLst>
      <p:ext uri="{BB962C8B-B14F-4D97-AF65-F5344CB8AC3E}">
        <p14:creationId xmlns:p14="http://schemas.microsoft.com/office/powerpoint/2010/main" val="4182995219"/>
      </p:ext>
    </p:extLst>
  </p:cSld>
  <p:clrMapOvr>
    <a:masterClrMapping/>
  </p:clrMapOvr>
  <mc:AlternateContent xmlns:mc="http://schemas.openxmlformats.org/markup-compatibility/2006" xmlns:p14="http://schemas.microsoft.com/office/powerpoint/2010/main">
    <mc:Choice Requires="p14">
      <p:transition spd="slow" p14:dur="2000" advTm="65554"/>
    </mc:Choice>
    <mc:Fallback xmlns="">
      <p:transition spd="slow" advTm="655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30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AC90-2552-DCBE-C066-2D1AFAB14895}"/>
              </a:ext>
            </a:extLst>
          </p:cNvPr>
          <p:cNvSpPr>
            <a:spLocks noGrp="1"/>
          </p:cNvSpPr>
          <p:nvPr>
            <p:ph type="title"/>
          </p:nvPr>
        </p:nvSpPr>
        <p:spPr/>
        <p:txBody>
          <a:bodyPr>
            <a:normAutofit/>
          </a:bodyPr>
          <a:lstStyle/>
          <a:p>
            <a:r>
              <a:rPr lang="en-GB" noProof="0" dirty="0"/>
              <a:t>How could CHERI work with MTE in synergy?</a:t>
            </a:r>
          </a:p>
        </p:txBody>
      </p:sp>
      <p:sp>
        <p:nvSpPr>
          <p:cNvPr id="4" name="Content Placeholder 2">
            <a:extLst>
              <a:ext uri="{FF2B5EF4-FFF2-40B4-BE49-F238E27FC236}">
                <a16:creationId xmlns:a16="http://schemas.microsoft.com/office/drawing/2014/main" id="{8AF0637A-44D5-55FB-46DC-2FF1DA87921C}"/>
              </a:ext>
            </a:extLst>
          </p:cNvPr>
          <p:cNvSpPr txBox="1">
            <a:spLocks/>
          </p:cNvSpPr>
          <p:nvPr/>
        </p:nvSpPr>
        <p:spPr>
          <a:xfrm>
            <a:off x="838200" y="1416745"/>
            <a:ext cx="10515600" cy="4416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noProof="0" dirty="0"/>
              <a:t>What are our goals?</a:t>
            </a:r>
          </a:p>
          <a:p>
            <a:pPr lvl="1"/>
            <a:r>
              <a:rPr lang="en-GB" noProof="0" dirty="0"/>
              <a:t>retain CHERI deterministic security guarantees vs MTE probabilistic nature </a:t>
            </a:r>
          </a:p>
          <a:p>
            <a:pPr lvl="1"/>
            <a:r>
              <a:rPr lang="en-GB" noProof="0" dirty="0"/>
              <a:t>achieve MTE performance [best ~2-17% overhead*] &amp; close the gap from UAR to UAF</a:t>
            </a:r>
          </a:p>
          <a:p>
            <a:r>
              <a:rPr lang="en-GB" sz="3200" noProof="0" dirty="0"/>
              <a:t>Our initial use-case study:</a:t>
            </a:r>
          </a:p>
          <a:p>
            <a:pPr lvl="1"/>
            <a:r>
              <a:rPr lang="en-GB" noProof="0" dirty="0"/>
              <a:t>explore using the MTE colours for immediate reallocation </a:t>
            </a:r>
          </a:p>
          <a:p>
            <a:pPr lvl="1">
              <a:buFont typeface="Symbol" pitchFamily="2" charset="2"/>
              <a:buChar char="Þ"/>
            </a:pPr>
            <a:r>
              <a:rPr lang="en-GB" noProof="0" dirty="0"/>
              <a:t> this could lead to an ideal 15x reduction in #revocation sweeps</a:t>
            </a:r>
          </a:p>
          <a:p>
            <a:pPr lvl="1"/>
            <a:r>
              <a:rPr lang="en-GB" noProof="0" dirty="0"/>
              <a:t>Architecturally, add MTE pointer tags into capability metadata and retain MTE physical memory tags</a:t>
            </a:r>
          </a:p>
        </p:txBody>
      </p:sp>
      <p:sp>
        <p:nvSpPr>
          <p:cNvPr id="3" name="TextBox 2">
            <a:extLst>
              <a:ext uri="{FF2B5EF4-FFF2-40B4-BE49-F238E27FC236}">
                <a16:creationId xmlns:a16="http://schemas.microsoft.com/office/drawing/2014/main" id="{B33DDD9B-9AB0-F844-D597-EF846857CF32}"/>
              </a:ext>
            </a:extLst>
          </p:cNvPr>
          <p:cNvSpPr txBox="1"/>
          <p:nvPr/>
        </p:nvSpPr>
        <p:spPr>
          <a:xfrm>
            <a:off x="2500313" y="6169709"/>
            <a:ext cx="7789697" cy="646331"/>
          </a:xfrm>
          <a:prstGeom prst="rect">
            <a:avLst/>
          </a:prstGeom>
          <a:noFill/>
        </p:spPr>
        <p:txBody>
          <a:bodyPr wrap="none" rtlCol="0">
            <a:spAutoFit/>
          </a:bodyPr>
          <a:lstStyle/>
          <a:p>
            <a:r>
              <a:rPr lang="en-GB" noProof="0" dirty="0">
                <a:solidFill>
                  <a:schemeClr val="bg2">
                    <a:lumMod val="90000"/>
                  </a:schemeClr>
                </a:solidFill>
              </a:rPr>
              <a:t>*Noh, Taehyun, et al. "ARM MTE Performance in Practice (Extended Version)." </a:t>
            </a:r>
          </a:p>
          <a:p>
            <a:r>
              <a:rPr lang="en-GB" i="1" noProof="0" dirty="0" err="1">
                <a:solidFill>
                  <a:schemeClr val="bg2">
                    <a:lumMod val="90000"/>
                  </a:schemeClr>
                </a:solidFill>
              </a:rPr>
              <a:t>arXiv</a:t>
            </a:r>
            <a:r>
              <a:rPr lang="en-GB" i="1" noProof="0" dirty="0">
                <a:solidFill>
                  <a:schemeClr val="bg2">
                    <a:lumMod val="90000"/>
                  </a:schemeClr>
                </a:solidFill>
              </a:rPr>
              <a:t> preprint arXiv:2601.11786</a:t>
            </a:r>
            <a:r>
              <a:rPr lang="en-GB" noProof="0" dirty="0">
                <a:solidFill>
                  <a:schemeClr val="bg2">
                    <a:lumMod val="90000"/>
                  </a:schemeClr>
                </a:solidFill>
              </a:rPr>
              <a:t> (2026).</a:t>
            </a:r>
          </a:p>
        </p:txBody>
      </p:sp>
    </p:spTree>
    <p:custDataLst>
      <p:tags r:id="rId1"/>
    </p:custDataLst>
    <p:extLst>
      <p:ext uri="{BB962C8B-B14F-4D97-AF65-F5344CB8AC3E}">
        <p14:creationId xmlns:p14="http://schemas.microsoft.com/office/powerpoint/2010/main" val="589761381"/>
      </p:ext>
    </p:extLst>
  </p:cSld>
  <p:clrMapOvr>
    <a:masterClrMapping/>
  </p:clrMapOvr>
  <mc:AlternateContent xmlns:mc="http://schemas.openxmlformats.org/markup-compatibility/2006" xmlns:p14="http://schemas.microsoft.com/office/powerpoint/2010/main">
    <mc:Choice Requires="p14">
      <p:transition spd="slow" p14:dur="2000" advTm="92973"/>
    </mc:Choice>
    <mc:Fallback xmlns="">
      <p:transition spd="slow" advTm="929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6EFC-6AFD-AD12-43DF-D543EE20104B}"/>
              </a:ext>
            </a:extLst>
          </p:cNvPr>
          <p:cNvSpPr>
            <a:spLocks noGrp="1"/>
          </p:cNvSpPr>
          <p:nvPr>
            <p:ph type="title"/>
          </p:nvPr>
        </p:nvSpPr>
        <p:spPr/>
        <p:txBody>
          <a:bodyPr>
            <a:normAutofit fontScale="90000"/>
          </a:bodyPr>
          <a:lstStyle/>
          <a:p>
            <a:r>
              <a:rPr lang="en-GB" noProof="0" dirty="0"/>
              <a:t>Progress update: CHERI/MTE threat model study</a:t>
            </a:r>
          </a:p>
        </p:txBody>
      </p:sp>
      <p:sp>
        <p:nvSpPr>
          <p:cNvPr id="3" name="Content Placeholder 2">
            <a:extLst>
              <a:ext uri="{FF2B5EF4-FFF2-40B4-BE49-F238E27FC236}">
                <a16:creationId xmlns:a16="http://schemas.microsoft.com/office/drawing/2014/main" id="{B74F9C6B-ACA1-9EF8-B440-25F87881263D}"/>
              </a:ext>
            </a:extLst>
          </p:cNvPr>
          <p:cNvSpPr txBox="1">
            <a:spLocks/>
          </p:cNvSpPr>
          <p:nvPr/>
        </p:nvSpPr>
        <p:spPr>
          <a:xfrm>
            <a:off x="990600" y="1274428"/>
            <a:ext cx="10515600" cy="1195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noProof="0" dirty="0"/>
              <a:t>Difficulties: </a:t>
            </a:r>
          </a:p>
          <a:p>
            <a:pPr lvl="1">
              <a:lnSpc>
                <a:spcPct val="70000"/>
              </a:lnSpc>
            </a:pPr>
            <a:r>
              <a:rPr lang="en-GB" noProof="0" dirty="0"/>
              <a:t>support for MTE in mainstream OSes, compilers, hypervisors is mostly under development</a:t>
            </a:r>
          </a:p>
          <a:p>
            <a:pPr lvl="1">
              <a:lnSpc>
                <a:spcPct val="70000"/>
              </a:lnSpc>
            </a:pPr>
            <a:r>
              <a:rPr lang="en-GB" noProof="0" dirty="0"/>
              <a:t>devices and emulators implement different versions of FEAT_MTE</a:t>
            </a:r>
          </a:p>
          <a:p>
            <a:pPr>
              <a:lnSpc>
                <a:spcPct val="70000"/>
              </a:lnSpc>
            </a:pPr>
            <a:endParaRPr lang="en-GB" noProof="0" dirty="0"/>
          </a:p>
        </p:txBody>
      </p:sp>
      <p:graphicFrame>
        <p:nvGraphicFramePr>
          <p:cNvPr id="4" name="Table 3">
            <a:extLst>
              <a:ext uri="{FF2B5EF4-FFF2-40B4-BE49-F238E27FC236}">
                <a16:creationId xmlns:a16="http://schemas.microsoft.com/office/drawing/2014/main" id="{058BCA3D-1FDA-14AB-9235-04DDA5D03D0A}"/>
              </a:ext>
            </a:extLst>
          </p:cNvPr>
          <p:cNvGraphicFramePr>
            <a:graphicFrameLocks noGrp="1"/>
          </p:cNvGraphicFramePr>
          <p:nvPr>
            <p:extLst>
              <p:ext uri="{D42A27DB-BD31-4B8C-83A1-F6EECF244321}">
                <p14:modId xmlns:p14="http://schemas.microsoft.com/office/powerpoint/2010/main" val="3820974329"/>
              </p:ext>
            </p:extLst>
          </p:nvPr>
        </p:nvGraphicFramePr>
        <p:xfrm>
          <a:off x="1143000" y="2469583"/>
          <a:ext cx="10210800" cy="3657600"/>
        </p:xfrm>
        <a:graphic>
          <a:graphicData uri="http://schemas.openxmlformats.org/drawingml/2006/table">
            <a:tbl>
              <a:tblPr firstRow="1" bandRow="1">
                <a:tableStyleId>{5C22544A-7EE6-4342-B048-85BDC9FD1C3A}</a:tableStyleId>
              </a:tblPr>
              <a:tblGrid>
                <a:gridCol w="1622970">
                  <a:extLst>
                    <a:ext uri="{9D8B030D-6E8A-4147-A177-3AD203B41FA5}">
                      <a16:colId xmlns:a16="http://schemas.microsoft.com/office/drawing/2014/main" val="577706722"/>
                    </a:ext>
                  </a:extLst>
                </a:gridCol>
                <a:gridCol w="1981535">
                  <a:extLst>
                    <a:ext uri="{9D8B030D-6E8A-4147-A177-3AD203B41FA5}">
                      <a16:colId xmlns:a16="http://schemas.microsoft.com/office/drawing/2014/main" val="996166435"/>
                    </a:ext>
                  </a:extLst>
                </a:gridCol>
                <a:gridCol w="2601841">
                  <a:extLst>
                    <a:ext uri="{9D8B030D-6E8A-4147-A177-3AD203B41FA5}">
                      <a16:colId xmlns:a16="http://schemas.microsoft.com/office/drawing/2014/main" val="3321739218"/>
                    </a:ext>
                  </a:extLst>
                </a:gridCol>
                <a:gridCol w="1761460">
                  <a:extLst>
                    <a:ext uri="{9D8B030D-6E8A-4147-A177-3AD203B41FA5}">
                      <a16:colId xmlns:a16="http://schemas.microsoft.com/office/drawing/2014/main" val="1894973921"/>
                    </a:ext>
                  </a:extLst>
                </a:gridCol>
                <a:gridCol w="2242994">
                  <a:extLst>
                    <a:ext uri="{9D8B030D-6E8A-4147-A177-3AD203B41FA5}">
                      <a16:colId xmlns:a16="http://schemas.microsoft.com/office/drawing/2014/main" val="4136516972"/>
                    </a:ext>
                  </a:extLst>
                </a:gridCol>
              </a:tblGrid>
              <a:tr h="612954">
                <a:tc>
                  <a:txBody>
                    <a:bodyPr/>
                    <a:lstStyle/>
                    <a:p>
                      <a:endParaRPr lang="en-GB" noProof="0" dirty="0"/>
                    </a:p>
                  </a:txBody>
                  <a:tcPr/>
                </a:tc>
                <a:tc>
                  <a:txBody>
                    <a:bodyPr/>
                    <a:lstStyle/>
                    <a:p>
                      <a:r>
                        <a:rPr lang="en-GB" noProof="0" dirty="0"/>
                        <a:t>CHERI (morello)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Apple EMTE (m5 chip)</a:t>
                      </a:r>
                    </a:p>
                  </a:txBody>
                  <a:tcPr/>
                </a:tc>
                <a:tc>
                  <a:txBody>
                    <a:bodyPr/>
                    <a:lstStyle/>
                    <a:p>
                      <a:r>
                        <a:rPr lang="en-GB" noProof="0" dirty="0"/>
                        <a:t>QEMU-MTE3 Linux</a:t>
                      </a:r>
                    </a:p>
                  </a:txBody>
                  <a:tcPr/>
                </a:tc>
                <a:tc>
                  <a:txBody>
                    <a:bodyPr/>
                    <a:lstStyle/>
                    <a:p>
                      <a:r>
                        <a:rPr lang="en-GB" noProof="0" dirty="0"/>
                        <a:t>QEMU-MTE3 FreeBSD[buggy]</a:t>
                      </a:r>
                    </a:p>
                  </a:txBody>
                  <a:tcPr/>
                </a:tc>
                <a:extLst>
                  <a:ext uri="{0D108BD9-81ED-4DB2-BD59-A6C34878D82A}">
                    <a16:rowId xmlns:a16="http://schemas.microsoft.com/office/drawing/2014/main" val="1943863758"/>
                  </a:ext>
                </a:extLst>
              </a:tr>
              <a:tr h="350259">
                <a:tc>
                  <a:txBody>
                    <a:bodyPr/>
                    <a:lstStyle/>
                    <a:p>
                      <a:r>
                        <a:rPr lang="en-GB" noProof="0" dirty="0"/>
                        <a:t>UAF</a:t>
                      </a:r>
                    </a:p>
                  </a:txBody>
                  <a:tcPr/>
                </a:tc>
                <a:tc>
                  <a:txBody>
                    <a:bodyPr/>
                    <a:lstStyle/>
                    <a:p>
                      <a:r>
                        <a:rPr lang="en-GB" noProof="0" dirty="0"/>
                        <a:t>UAR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a:t>
                      </a:r>
                    </a:p>
                  </a:txBody>
                  <a:tcPr/>
                </a:tc>
                <a:extLst>
                  <a:ext uri="{0D108BD9-81ED-4DB2-BD59-A6C34878D82A}">
                    <a16:rowId xmlns:a16="http://schemas.microsoft.com/office/drawing/2014/main" val="1194461366"/>
                  </a:ext>
                </a:extLst>
              </a:tr>
              <a:tr h="875648">
                <a:tc>
                  <a:txBody>
                    <a:bodyPr/>
                    <a:lstStyle/>
                    <a:p>
                      <a:r>
                        <a:rPr lang="en-GB" noProof="0" dirty="0"/>
                        <a:t>OOB</a:t>
                      </a:r>
                    </a:p>
                  </a:txBody>
                  <a:tcPr/>
                </a:tc>
                <a:tc>
                  <a:txBody>
                    <a:bodyPr/>
                    <a:lstStyle/>
                    <a:p>
                      <a:r>
                        <a:rPr lang="en-GB" noProof="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Heap: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Stack: </a:t>
                      </a:r>
                      <a:r>
                        <a:rPr lang="en-GB" sz="1600" noProof="0" dirty="0"/>
                        <a:t>pthread no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Global: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Heap: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Stack: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Global: </a:t>
                      </a:r>
                      <a:r>
                        <a:rPr lang="en-GB" sz="1800" noProof="0" dirty="0"/>
                        <a:t>⨯</a:t>
                      </a:r>
                      <a:endParaRPr lang="en-GB"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Heap: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Stack: </a:t>
                      </a:r>
                      <a:r>
                        <a:rPr lang="en-GB" sz="1800" noProof="0" dirty="0"/>
                        <a:t>⨯</a:t>
                      </a:r>
                      <a:r>
                        <a:rPr lang="en-GB"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Global: </a:t>
                      </a:r>
                      <a:r>
                        <a:rPr lang="en-GB" sz="1800" noProof="0" dirty="0"/>
                        <a:t>⨯</a:t>
                      </a:r>
                      <a:r>
                        <a:rPr lang="en-GB" noProof="0" dirty="0"/>
                        <a:t> </a:t>
                      </a:r>
                    </a:p>
                  </a:txBody>
                  <a:tcPr/>
                </a:tc>
                <a:extLst>
                  <a:ext uri="{0D108BD9-81ED-4DB2-BD59-A6C34878D82A}">
                    <a16:rowId xmlns:a16="http://schemas.microsoft.com/office/drawing/2014/main" val="1853931670"/>
                  </a:ext>
                </a:extLst>
              </a:tr>
              <a:tr h="350259">
                <a:tc>
                  <a:txBody>
                    <a:bodyPr/>
                    <a:lstStyle/>
                    <a:p>
                      <a:r>
                        <a:rPr lang="en-GB" noProof="0" dirty="0"/>
                        <a:t>read-only PTR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t>⨯</a:t>
                      </a:r>
                      <a:r>
                        <a:rPr lang="en-GB" noProof="0" dirty="0"/>
                        <a:t> </a:t>
                      </a:r>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3753226074"/>
                  </a:ext>
                </a:extLst>
              </a:tr>
              <a:tr h="350259">
                <a:tc>
                  <a:txBody>
                    <a:bodyPr/>
                    <a:lstStyle/>
                    <a:p>
                      <a:r>
                        <a:rPr lang="en-GB" noProof="0" dirty="0"/>
                        <a:t>IPC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
                      </a:r>
                    </a:p>
                  </a:txBody>
                  <a:tcPr/>
                </a:tc>
                <a:tc>
                  <a:txBody>
                    <a:bodyPr/>
                    <a:lstStyle/>
                    <a:p>
                      <a:r>
                        <a:rPr lang="en-GB" sz="1800" noProof="0" dirty="0"/>
                        <a:t>⨯</a:t>
                      </a:r>
                      <a:endParaRPr lang="en-GB" noProof="0" dirty="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4208407346"/>
                  </a:ext>
                </a:extLst>
              </a:tr>
              <a:tr h="350259">
                <a:tc>
                  <a:txBody>
                    <a:bodyPr/>
                    <a:lstStyle/>
                    <a:p>
                      <a:r>
                        <a:rPr lang="en-GB" noProof="0" dirty="0"/>
                        <a:t>monotonicity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
                      </a:r>
                    </a:p>
                  </a:txBody>
                  <a:tcPr/>
                </a:tc>
                <a:tc>
                  <a:txBody>
                    <a:bodyPr/>
                    <a:lstStyle/>
                    <a:p>
                      <a:r>
                        <a:rPr lang="en-GB" sz="1800" noProof="0" dirty="0"/>
                        <a:t>⨯</a:t>
                      </a:r>
                      <a:endParaRPr lang="en-GB" noProof="0" dirty="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1215687837"/>
                  </a:ext>
                </a:extLst>
              </a:tr>
              <a:tr h="612954">
                <a:tc>
                  <a:txBody>
                    <a:bodyPr/>
                    <a:lstStyle/>
                    <a:p>
                      <a:r>
                        <a:rPr lang="en-GB" noProof="0" dirty="0"/>
                        <a:t>pointer type confusion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
                      </a:r>
                    </a:p>
                    <a:p>
                      <a:endParaRPr lang="en-GB" noProof="0" dirty="0"/>
                    </a:p>
                  </a:txBody>
                  <a:tcPr/>
                </a:tc>
                <a:tc>
                  <a:txBody>
                    <a:bodyPr/>
                    <a:lstStyle/>
                    <a:p>
                      <a:r>
                        <a:rPr lang="en-GB" sz="1800" noProof="0" dirty="0"/>
                        <a:t>⨯</a:t>
                      </a:r>
                      <a:endParaRPr lang="en-GB" noProof="0" dirty="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1612458162"/>
                  </a:ext>
                </a:extLst>
              </a:tr>
            </a:tbl>
          </a:graphicData>
        </a:graphic>
      </p:graphicFrame>
      <p:sp>
        <p:nvSpPr>
          <p:cNvPr id="13" name="Rectangle 12">
            <a:extLst>
              <a:ext uri="{FF2B5EF4-FFF2-40B4-BE49-F238E27FC236}">
                <a16:creationId xmlns:a16="http://schemas.microsoft.com/office/drawing/2014/main" id="{D92A4A74-FD48-B26A-973C-A5431D850C9E}"/>
              </a:ext>
            </a:extLst>
          </p:cNvPr>
          <p:cNvSpPr/>
          <p:nvPr/>
        </p:nvSpPr>
        <p:spPr>
          <a:xfrm>
            <a:off x="7763377" y="4725728"/>
            <a:ext cx="2831431" cy="1200329"/>
          </a:xfrm>
          <a:prstGeom prst="rect">
            <a:avLst/>
          </a:prstGeom>
          <a:noFill/>
        </p:spPr>
        <p:txBody>
          <a:bodyPr wrap="square" lIns="91440" tIns="45720" rIns="91440" bIns="45720">
            <a:spAutoFit/>
          </a:bodyPr>
          <a:lstStyle/>
          <a:p>
            <a:pPr algn="ctr"/>
            <a:r>
              <a:rPr lang="en-GB" sz="3600" b="0" cap="none" spc="0" noProof="0" dirty="0">
                <a:ln w="0"/>
                <a:solidFill>
                  <a:schemeClr val="accent5"/>
                </a:solidFill>
                <a:effectLst>
                  <a:outerShdw blurRad="38100" dist="19050" dir="2700000" algn="tl" rotWithShape="0">
                    <a:schemeClr val="dk1">
                      <a:alpha val="40000"/>
                    </a:schemeClr>
                  </a:outerShdw>
                </a:effectLst>
              </a:rPr>
              <a:t>Work in Progress</a:t>
            </a:r>
          </a:p>
        </p:txBody>
      </p:sp>
    </p:spTree>
    <p:custDataLst>
      <p:tags r:id="rId1"/>
    </p:custDataLst>
    <p:extLst>
      <p:ext uri="{BB962C8B-B14F-4D97-AF65-F5344CB8AC3E}">
        <p14:creationId xmlns:p14="http://schemas.microsoft.com/office/powerpoint/2010/main" val="1725351941"/>
      </p:ext>
    </p:extLst>
  </p:cSld>
  <p:clrMapOvr>
    <a:masterClrMapping/>
  </p:clrMapOvr>
  <mc:AlternateContent xmlns:mc="http://schemas.openxmlformats.org/markup-compatibility/2006" xmlns:p14="http://schemas.microsoft.com/office/powerpoint/2010/main">
    <mc:Choice Requires="p14">
      <p:transition spd="slow" p14:dur="2000" advTm="41073"/>
    </mc:Choice>
    <mc:Fallback xmlns="">
      <p:transition spd="slow" advTm="41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1F16-602A-E87A-4AB6-90ADA683D558}"/>
              </a:ext>
            </a:extLst>
          </p:cNvPr>
          <p:cNvSpPr>
            <a:spLocks noGrp="1"/>
          </p:cNvSpPr>
          <p:nvPr>
            <p:ph type="title"/>
          </p:nvPr>
        </p:nvSpPr>
        <p:spPr>
          <a:xfrm>
            <a:off x="838200" y="365125"/>
            <a:ext cx="10515600" cy="813599"/>
          </a:xfrm>
        </p:spPr>
        <p:txBody>
          <a:bodyPr vert="horz" lIns="91440" tIns="45720" rIns="91440" bIns="45720" rtlCol="0" anchor="ctr">
            <a:noAutofit/>
          </a:bodyPr>
          <a:lstStyle/>
          <a:p>
            <a:r>
              <a:rPr lang="en-GB" sz="3200" kern="1200" noProof="0" dirty="0">
                <a:latin typeface="+mj-lt"/>
                <a:ea typeface="+mj-ea"/>
                <a:cs typeface="Rubik" pitchFamily="2" charset="-79"/>
              </a:rPr>
              <a:t>Looking ahead: design an architectural model that combines CHERI &amp; MTE and build a software prototype for evaluation</a:t>
            </a:r>
          </a:p>
        </p:txBody>
      </p:sp>
      <p:sp>
        <p:nvSpPr>
          <p:cNvPr id="5" name="TextBox 4">
            <a:extLst>
              <a:ext uri="{FF2B5EF4-FFF2-40B4-BE49-F238E27FC236}">
                <a16:creationId xmlns:a16="http://schemas.microsoft.com/office/drawing/2014/main" id="{68F93664-DAC4-294E-F836-63127E590FD5}"/>
              </a:ext>
            </a:extLst>
          </p:cNvPr>
          <p:cNvSpPr txBox="1"/>
          <p:nvPr/>
        </p:nvSpPr>
        <p:spPr>
          <a:xfrm>
            <a:off x="838200" y="1422000"/>
            <a:ext cx="5181600" cy="4755600"/>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endParaRPr lang="en-GB" sz="2800" noProof="0" dirty="0"/>
          </a:p>
        </p:txBody>
      </p:sp>
      <p:graphicFrame>
        <p:nvGraphicFramePr>
          <p:cNvPr id="7" name="Content Placeholder 2">
            <a:extLst>
              <a:ext uri="{FF2B5EF4-FFF2-40B4-BE49-F238E27FC236}">
                <a16:creationId xmlns:a16="http://schemas.microsoft.com/office/drawing/2014/main" id="{B89620CA-41F8-BA20-E2B0-AFDA94F7A122}"/>
              </a:ext>
            </a:extLst>
          </p:cNvPr>
          <p:cNvGraphicFramePr>
            <a:graphicFrameLocks noGrp="1"/>
          </p:cNvGraphicFramePr>
          <p:nvPr>
            <p:ph sz="half" idx="2"/>
            <p:extLst>
              <p:ext uri="{D42A27DB-BD31-4B8C-83A1-F6EECF244321}">
                <p14:modId xmlns:p14="http://schemas.microsoft.com/office/powerpoint/2010/main" val="1335853887"/>
              </p:ext>
            </p:extLst>
          </p:nvPr>
        </p:nvGraphicFramePr>
        <p:xfrm>
          <a:off x="6048375" y="1359595"/>
          <a:ext cx="5520490" cy="4612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373D9D2-205A-F373-6553-5105540EBA87}"/>
              </a:ext>
            </a:extLst>
          </p:cNvPr>
          <p:cNvSpPr txBox="1"/>
          <p:nvPr/>
        </p:nvSpPr>
        <p:spPr>
          <a:xfrm>
            <a:off x="8236732" y="3342719"/>
            <a:ext cx="1143775" cy="646331"/>
          </a:xfrm>
          <a:prstGeom prst="rect">
            <a:avLst/>
          </a:prstGeom>
          <a:noFill/>
        </p:spPr>
        <p:txBody>
          <a:bodyPr wrap="none" rtlCol="0">
            <a:spAutoFit/>
          </a:bodyPr>
          <a:lstStyle/>
          <a:p>
            <a:pPr algn="ctr"/>
            <a:r>
              <a:rPr lang="en-GB" noProof="0" dirty="0"/>
              <a:t>optimise</a:t>
            </a:r>
          </a:p>
          <a:p>
            <a:pPr algn="ctr"/>
            <a:r>
              <a:rPr lang="en-GB" noProof="0" dirty="0"/>
              <a:t>iteratively</a:t>
            </a:r>
          </a:p>
        </p:txBody>
      </p:sp>
      <p:sp>
        <p:nvSpPr>
          <p:cNvPr id="6" name="Content Placeholder 2">
            <a:extLst>
              <a:ext uri="{FF2B5EF4-FFF2-40B4-BE49-F238E27FC236}">
                <a16:creationId xmlns:a16="http://schemas.microsoft.com/office/drawing/2014/main" id="{23BD2753-FE33-C05C-3C5C-1381D2E39A98}"/>
              </a:ext>
            </a:extLst>
          </p:cNvPr>
          <p:cNvSpPr txBox="1">
            <a:spLocks/>
          </p:cNvSpPr>
          <p:nvPr/>
        </p:nvSpPr>
        <p:spPr>
          <a:xfrm>
            <a:off x="838200" y="1416745"/>
            <a:ext cx="4824663" cy="4416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noProof="0" dirty="0"/>
              <a:t>An architectural model such as QEMU is a fastest way to validate our hypothesis on whether CHERI+MTE could reduce memory traffic on language runtimes</a:t>
            </a:r>
          </a:p>
          <a:p>
            <a:r>
              <a:rPr lang="en-GB" sz="2400" noProof="0" dirty="0"/>
              <a:t>Later accurate microarchitectural performance studies could be done by feeding QEMU-generated traces into Gem5 cache model</a:t>
            </a:r>
          </a:p>
        </p:txBody>
      </p:sp>
    </p:spTree>
    <p:custDataLst>
      <p:tags r:id="rId1"/>
    </p:custDataLst>
    <p:extLst>
      <p:ext uri="{BB962C8B-B14F-4D97-AF65-F5344CB8AC3E}">
        <p14:creationId xmlns:p14="http://schemas.microsoft.com/office/powerpoint/2010/main" val="3219866975"/>
      </p:ext>
    </p:extLst>
  </p:cSld>
  <p:clrMapOvr>
    <a:masterClrMapping/>
  </p:clrMapOvr>
  <mc:AlternateContent xmlns:mc="http://schemas.openxmlformats.org/markup-compatibility/2006" xmlns:p14="http://schemas.microsoft.com/office/powerpoint/2010/main">
    <mc:Choice Requires="p14">
      <p:transition spd="slow" p14:dur="2000" advTm="49081"/>
    </mc:Choice>
    <mc:Fallback xmlns="">
      <p:transition spd="slow" advTm="490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P spid="6"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6.7|6.3|19.4|8.1|3.6|3.8|6.3|5|10.1|18.1"/>
</p:tagLst>
</file>

<file path=ppt/tags/tag2.xml><?xml version="1.0" encoding="utf-8"?>
<p:tagLst xmlns:a="http://schemas.openxmlformats.org/drawingml/2006/main" xmlns:r="http://schemas.openxmlformats.org/officeDocument/2006/relationships" xmlns:p="http://schemas.openxmlformats.org/presentationml/2006/main">
  <p:tag name="TIMING" val="|11.7|5.1|14.9|12.8|17.4"/>
</p:tagLst>
</file>

<file path=ppt/tags/tag3.xml><?xml version="1.0" encoding="utf-8"?>
<p:tagLst xmlns:a="http://schemas.openxmlformats.org/drawingml/2006/main" xmlns:r="http://schemas.openxmlformats.org/officeDocument/2006/relationships" xmlns:p="http://schemas.openxmlformats.org/presentationml/2006/main">
  <p:tag name="TIMING" val="|34.2|5.1|5.1"/>
</p:tagLst>
</file>

<file path=ppt/tags/tag4.xml><?xml version="1.0" encoding="utf-8"?>
<p:tagLst xmlns:a="http://schemas.openxmlformats.org/drawingml/2006/main" xmlns:r="http://schemas.openxmlformats.org/officeDocument/2006/relationships" xmlns:p="http://schemas.openxmlformats.org/presentationml/2006/main">
  <p:tag name="TIMING" val="|18.9|23.8|8.4|2.8"/>
</p:tagLst>
</file>

<file path=ppt/tags/tag5.xml><?xml version="1.0" encoding="utf-8"?>
<p:tagLst xmlns:a="http://schemas.openxmlformats.org/drawingml/2006/main" xmlns:r="http://schemas.openxmlformats.org/officeDocument/2006/relationships" xmlns:p="http://schemas.openxmlformats.org/presentationml/2006/main">
  <p:tag name="TIMING" val="|14.9|19.9"/>
</p:tagLst>
</file>

<file path=ppt/tags/tag6.xml><?xml version="1.0" encoding="utf-8"?>
<p:tagLst xmlns:a="http://schemas.openxmlformats.org/drawingml/2006/main" xmlns:r="http://schemas.openxmlformats.org/officeDocument/2006/relationships" xmlns:p="http://schemas.openxmlformats.org/presentationml/2006/main">
  <p:tag name="TIMING" val="|3.4|17|22.9|23.3|13.2"/>
</p:tagLst>
</file>

<file path=ppt/tags/tag7.xml><?xml version="1.0" encoding="utf-8"?>
<p:tagLst xmlns:a="http://schemas.openxmlformats.org/drawingml/2006/main" xmlns:r="http://schemas.openxmlformats.org/officeDocument/2006/relationships" xmlns:p="http://schemas.openxmlformats.org/presentationml/2006/main">
  <p:tag name="TIMING" val="|16.4"/>
</p:tagLst>
</file>

<file path=ppt/tags/tag8.xml><?xml version="1.0" encoding="utf-8"?>
<p:tagLst xmlns:a="http://schemas.openxmlformats.org/drawingml/2006/main" xmlns:r="http://schemas.openxmlformats.org/officeDocument/2006/relationships" xmlns:p="http://schemas.openxmlformats.org/presentationml/2006/main">
  <p:tag name="TIMING" val="|7.4|2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8670</TotalTime>
  <Words>2184</Words>
  <Application>Microsoft Macintosh PowerPoint</Application>
  <PresentationFormat>Widescreen</PresentationFormat>
  <Paragraphs>231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Courier New</vt:lpstr>
      <vt:lpstr>Symbol</vt:lpstr>
      <vt:lpstr>Wingdings</vt:lpstr>
      <vt:lpstr>Office Theme</vt:lpstr>
      <vt:lpstr>Enhancing temporal safety of CHERI-enabled language runtimes with ARM Memory Tagging Extension</vt:lpstr>
      <vt:lpstr>Background: CHERI C/C++ memory safety</vt:lpstr>
      <vt:lpstr>CHERI C/C++ is also useful for managed languages</vt:lpstr>
      <vt:lpstr>Limitation: CHERI temporal safety incurs high overhead for language runtimes [a study on CHERI-CPython]</vt:lpstr>
      <vt:lpstr>Key observations: prototyping [temporary] vs essential overheads[research-worthy]</vt:lpstr>
      <vt:lpstr>ARM Memory Tagging Extension (MTE)</vt:lpstr>
      <vt:lpstr>How could CHERI work with MTE in synergy?</vt:lpstr>
      <vt:lpstr>Progress update: CHERI/MTE threat model study</vt:lpstr>
      <vt:lpstr>Looking ahead: design an architectural model that combines CHERI &amp; MTE and build a software prototype for evaluation</vt:lpstr>
      <vt:lpstr>Qianhui Wang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Timothy M. Jones</dc:creator>
  <cp:lastModifiedBy>Qianhui Wang</cp:lastModifiedBy>
  <cp:revision>245</cp:revision>
  <dcterms:created xsi:type="dcterms:W3CDTF">2025-08-05T20:07:42Z</dcterms:created>
  <dcterms:modified xsi:type="dcterms:W3CDTF">2026-03-13T16:42:04Z</dcterms:modified>
</cp:coreProperties>
</file>