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8"/>
  </p:notesMasterIdLst>
  <p:sldIdLst>
    <p:sldId id="256" r:id="rId2"/>
    <p:sldId id="294" r:id="rId3"/>
    <p:sldId id="305" r:id="rId4"/>
    <p:sldId id="318" r:id="rId5"/>
    <p:sldId id="309" r:id="rId6"/>
    <p:sldId id="277" r:id="rId7"/>
    <p:sldId id="258" r:id="rId8"/>
    <p:sldId id="297" r:id="rId9"/>
    <p:sldId id="313" r:id="rId10"/>
    <p:sldId id="295" r:id="rId11"/>
    <p:sldId id="303" r:id="rId12"/>
    <p:sldId id="273" r:id="rId13"/>
    <p:sldId id="285" r:id="rId14"/>
    <p:sldId id="323" r:id="rId15"/>
    <p:sldId id="279" r:id="rId16"/>
    <p:sldId id="299" r:id="rId17"/>
    <p:sldId id="286" r:id="rId18"/>
    <p:sldId id="324" r:id="rId19"/>
    <p:sldId id="263" r:id="rId20"/>
    <p:sldId id="327" r:id="rId21"/>
    <p:sldId id="259" r:id="rId22"/>
    <p:sldId id="316" r:id="rId23"/>
    <p:sldId id="283" r:id="rId24"/>
    <p:sldId id="281" r:id="rId25"/>
    <p:sldId id="274" r:id="rId26"/>
    <p:sldId id="319" r:id="rId27"/>
    <p:sldId id="317" r:id="rId28"/>
    <p:sldId id="321" r:id="rId29"/>
    <p:sldId id="329" r:id="rId30"/>
    <p:sldId id="330" r:id="rId31"/>
    <p:sldId id="311" r:id="rId32"/>
    <p:sldId id="260" r:id="rId33"/>
    <p:sldId id="310" r:id="rId34"/>
    <p:sldId id="292" r:id="rId35"/>
    <p:sldId id="271" r:id="rId36"/>
    <p:sldId id="332" r:id="rId37"/>
    <p:sldId id="296" r:id="rId38"/>
    <p:sldId id="304" r:id="rId39"/>
    <p:sldId id="302" r:id="rId40"/>
    <p:sldId id="308" r:id="rId41"/>
    <p:sldId id="314" r:id="rId42"/>
    <p:sldId id="261" r:id="rId43"/>
    <p:sldId id="301" r:id="rId44"/>
    <p:sldId id="278" r:id="rId45"/>
    <p:sldId id="270" r:id="rId46"/>
    <p:sldId id="269" r:id="rId47"/>
    <p:sldId id="264" r:id="rId48"/>
    <p:sldId id="266" r:id="rId49"/>
    <p:sldId id="272" r:id="rId50"/>
    <p:sldId id="275" r:id="rId51"/>
    <p:sldId id="288" r:id="rId52"/>
    <p:sldId id="289" r:id="rId53"/>
    <p:sldId id="282" r:id="rId54"/>
    <p:sldId id="291" r:id="rId55"/>
    <p:sldId id="257" r:id="rId56"/>
    <p:sldId id="29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06"/>
    <p:restoredTop sz="57378"/>
  </p:normalViewPr>
  <p:slideViewPr>
    <p:cSldViewPr snapToGrid="0">
      <p:cViewPr>
        <p:scale>
          <a:sx n="76" d="100"/>
          <a:sy n="76" d="100"/>
        </p:scale>
        <p:origin x="1112"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ata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8E214E-DE17-4A90-8B94-381A75EC1E5B}"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en-US"/>
        </a:p>
      </dgm:t>
    </dgm:pt>
    <dgm:pt modelId="{237B1FA3-C48B-4A36-8793-6188DFB53F25}">
      <dgm:prSet/>
      <dgm:spPr/>
      <dgm:t>
        <a:bodyPr/>
        <a:lstStyle/>
        <a:p>
          <a:r>
            <a:rPr lang="en-US" b="1"/>
            <a:t>Main classes of vulnerabilities</a:t>
          </a:r>
          <a:endParaRPr lang="en-US"/>
        </a:p>
      </dgm:t>
    </dgm:pt>
    <dgm:pt modelId="{DE826736-E4A3-41B4-992B-4F86155E442D}" type="parTrans" cxnId="{5F1BD792-AD01-4990-BA42-970918484D93}">
      <dgm:prSet/>
      <dgm:spPr/>
      <dgm:t>
        <a:bodyPr/>
        <a:lstStyle/>
        <a:p>
          <a:endParaRPr lang="en-US"/>
        </a:p>
      </dgm:t>
    </dgm:pt>
    <dgm:pt modelId="{BCDEA17B-EC83-4662-8A07-4FE15F8519D5}" type="sibTrans" cxnId="{5F1BD792-AD01-4990-BA42-970918484D93}">
      <dgm:prSet/>
      <dgm:spPr/>
      <dgm:t>
        <a:bodyPr/>
        <a:lstStyle/>
        <a:p>
          <a:endParaRPr lang="en-US"/>
        </a:p>
      </dgm:t>
    </dgm:pt>
    <dgm:pt modelId="{390DA4F4-69FF-4126-914A-9074E2DC513F}">
      <dgm:prSet/>
      <dgm:spPr/>
      <dgm:t>
        <a:bodyPr/>
        <a:lstStyle/>
        <a:p>
          <a:r>
            <a:rPr lang="en-US" b="1"/>
            <a:t>Memory safety</a:t>
          </a:r>
        </a:p>
      </dgm:t>
    </dgm:pt>
    <dgm:pt modelId="{31FD319C-2F7A-4D2B-AF6F-2A75496ED8CE}" type="parTrans" cxnId="{2DD731D8-D01A-4BD6-96DB-9EB8473072C7}">
      <dgm:prSet/>
      <dgm:spPr/>
      <dgm:t>
        <a:bodyPr/>
        <a:lstStyle/>
        <a:p>
          <a:endParaRPr lang="en-US"/>
        </a:p>
      </dgm:t>
    </dgm:pt>
    <dgm:pt modelId="{4F700432-C60A-4265-AC5A-C406C7856908}" type="sibTrans" cxnId="{2DD731D8-D01A-4BD6-96DB-9EB8473072C7}">
      <dgm:prSet/>
      <dgm:spPr/>
      <dgm:t>
        <a:bodyPr/>
        <a:lstStyle/>
        <a:p>
          <a:endParaRPr lang="en-US"/>
        </a:p>
      </dgm:t>
    </dgm:pt>
    <dgm:pt modelId="{55060466-AE02-4702-827F-6499523D73A1}">
      <dgm:prSet/>
      <dgm:spPr/>
      <dgm:t>
        <a:bodyPr/>
        <a:lstStyle/>
        <a:p>
          <a:r>
            <a:rPr lang="en-US" b="1"/>
            <a:t>Input injection/broken access control</a:t>
          </a:r>
        </a:p>
      </dgm:t>
    </dgm:pt>
    <dgm:pt modelId="{9143E15D-4071-45AD-8D4C-995F7522285C}" type="sibTrans" cxnId="{4DBDB16C-91DA-4C4B-9985-E0E55D591BDF}">
      <dgm:prSet/>
      <dgm:spPr/>
      <dgm:t>
        <a:bodyPr/>
        <a:lstStyle/>
        <a:p>
          <a:endParaRPr lang="en-US"/>
        </a:p>
      </dgm:t>
    </dgm:pt>
    <dgm:pt modelId="{597CDD63-7E46-4DD9-918F-D6651EA02A87}" type="parTrans" cxnId="{4DBDB16C-91DA-4C4B-9985-E0E55D591BDF}">
      <dgm:prSet/>
      <dgm:spPr/>
      <dgm:t>
        <a:bodyPr/>
        <a:lstStyle/>
        <a:p>
          <a:endParaRPr lang="en-US"/>
        </a:p>
      </dgm:t>
    </dgm:pt>
    <dgm:pt modelId="{ACCD03F4-B692-4C94-B409-ECCDEA3820B8}">
      <dgm:prSet/>
      <dgm:spPr/>
      <dgm:t>
        <a:bodyPr/>
        <a:lstStyle/>
        <a:p>
          <a:r>
            <a:rPr lang="en-US"/>
            <a:t>due to lack of input sanitization</a:t>
          </a:r>
        </a:p>
      </dgm:t>
    </dgm:pt>
    <dgm:pt modelId="{420C8ACB-88AA-4604-8111-32634F16BA23}" type="sibTrans" cxnId="{7D6C790C-6B1D-44E4-86F0-CE18668270CE}">
      <dgm:prSet/>
      <dgm:spPr/>
      <dgm:t>
        <a:bodyPr/>
        <a:lstStyle/>
        <a:p>
          <a:endParaRPr lang="en-US"/>
        </a:p>
      </dgm:t>
    </dgm:pt>
    <dgm:pt modelId="{E41A31CB-0CF4-40D8-B7D1-B9667D5EB908}" type="parTrans" cxnId="{7D6C790C-6B1D-44E4-86F0-CE18668270CE}">
      <dgm:prSet/>
      <dgm:spPr/>
      <dgm:t>
        <a:bodyPr/>
        <a:lstStyle/>
        <a:p>
          <a:endParaRPr lang="en-US"/>
        </a:p>
      </dgm:t>
    </dgm:pt>
    <dgm:pt modelId="{9CC0D8B3-26B2-244E-9A45-736C06A161F5}">
      <dgm:prSet/>
      <dgm:spPr/>
      <dgm:t>
        <a:bodyPr/>
        <a:lstStyle/>
        <a:p>
          <a:r>
            <a:rPr lang="en-US"/>
            <a:t>application-level logic bugs</a:t>
          </a:r>
        </a:p>
      </dgm:t>
    </dgm:pt>
    <dgm:pt modelId="{74932EC9-AB3C-684D-A5B0-D8D8B63900A8}" type="parTrans" cxnId="{0D84EB9F-4632-9D4A-A66D-C2BE0C49C643}">
      <dgm:prSet/>
      <dgm:spPr/>
      <dgm:t>
        <a:bodyPr/>
        <a:lstStyle/>
        <a:p>
          <a:endParaRPr lang="en-GB"/>
        </a:p>
      </dgm:t>
    </dgm:pt>
    <dgm:pt modelId="{861F0CBB-4FCC-804D-9502-EB1DCA17DDB2}" type="sibTrans" cxnId="{0D84EB9F-4632-9D4A-A66D-C2BE0C49C643}">
      <dgm:prSet/>
      <dgm:spPr/>
      <dgm:t>
        <a:bodyPr/>
        <a:lstStyle/>
        <a:p>
          <a:endParaRPr lang="en-GB"/>
        </a:p>
      </dgm:t>
    </dgm:pt>
    <dgm:pt modelId="{3E9DF9DC-9ECF-2940-A105-4607A2360E79}">
      <dgm:prSet/>
      <dgm:spPr/>
      <dgm:t>
        <a:bodyPr/>
        <a:lstStyle/>
        <a:p>
          <a:r>
            <a:rPr lang="en-US" b="0"/>
            <a:t>low-level memory management issues</a:t>
          </a:r>
        </a:p>
      </dgm:t>
    </dgm:pt>
    <dgm:pt modelId="{C5F7775C-ED1C-CE41-A879-1AAF9EFA3389}" type="parTrans" cxnId="{9D570BF0-6AE1-764B-AF6E-76D1D8A8F545}">
      <dgm:prSet/>
      <dgm:spPr/>
      <dgm:t>
        <a:bodyPr/>
        <a:lstStyle/>
        <a:p>
          <a:endParaRPr lang="en-GB"/>
        </a:p>
      </dgm:t>
    </dgm:pt>
    <dgm:pt modelId="{10F50AD6-6983-2A4F-A138-F471CF407A14}" type="sibTrans" cxnId="{9D570BF0-6AE1-764B-AF6E-76D1D8A8F545}">
      <dgm:prSet/>
      <dgm:spPr/>
      <dgm:t>
        <a:bodyPr/>
        <a:lstStyle/>
        <a:p>
          <a:endParaRPr lang="en-GB"/>
        </a:p>
      </dgm:t>
    </dgm:pt>
    <dgm:pt modelId="{2E068063-FCE1-D24D-81E3-C4F14B359061}">
      <dgm:prSet/>
      <dgm:spPr/>
      <dgm:t>
        <a:bodyPr/>
        <a:lstStyle/>
        <a:p>
          <a:r>
            <a:rPr lang="en-US" b="0"/>
            <a:t>due to improper direct manipulation of machine memory, often in </a:t>
          </a:r>
          <a:r>
            <a:rPr lang="en-US" b="1"/>
            <a:t>C/C++</a:t>
          </a:r>
        </a:p>
      </dgm:t>
    </dgm:pt>
    <dgm:pt modelId="{985390EA-0EFB-6F4F-B584-C0869DA8A383}" type="parTrans" cxnId="{10B5A673-B3F9-A448-98D9-08E7E86CDD04}">
      <dgm:prSet/>
      <dgm:spPr/>
      <dgm:t>
        <a:bodyPr/>
        <a:lstStyle/>
        <a:p>
          <a:endParaRPr lang="en-GB"/>
        </a:p>
      </dgm:t>
    </dgm:pt>
    <dgm:pt modelId="{8F4044D0-EF4D-A844-BDC3-029660D89C9D}" type="sibTrans" cxnId="{10B5A673-B3F9-A448-98D9-08E7E86CDD04}">
      <dgm:prSet/>
      <dgm:spPr/>
      <dgm:t>
        <a:bodyPr/>
        <a:lstStyle/>
        <a:p>
          <a:endParaRPr lang="en-GB"/>
        </a:p>
      </dgm:t>
    </dgm:pt>
    <dgm:pt modelId="{086B1052-571D-E14B-8463-B902BD679C13}">
      <dgm:prSet/>
      <dgm:spPr/>
      <dgm:t>
        <a:bodyPr/>
        <a:lstStyle/>
        <a:p>
          <a:r>
            <a:rPr lang="en-US" b="0"/>
            <a:t>e.g., buffer overflow, memory corruption</a:t>
          </a:r>
        </a:p>
      </dgm:t>
    </dgm:pt>
    <dgm:pt modelId="{352B7F19-E06E-F849-9F59-6463E597A41A}" type="parTrans" cxnId="{A4F6C964-F93B-9E49-9028-3362A0EBE121}">
      <dgm:prSet/>
      <dgm:spPr/>
      <dgm:t>
        <a:bodyPr/>
        <a:lstStyle/>
        <a:p>
          <a:endParaRPr lang="en-GB"/>
        </a:p>
      </dgm:t>
    </dgm:pt>
    <dgm:pt modelId="{0D75F79C-5555-FE4D-897B-F7DE70BC5B79}" type="sibTrans" cxnId="{A4F6C964-F93B-9E49-9028-3362A0EBE121}">
      <dgm:prSet/>
      <dgm:spPr/>
      <dgm:t>
        <a:bodyPr/>
        <a:lstStyle/>
        <a:p>
          <a:endParaRPr lang="en-GB"/>
        </a:p>
      </dgm:t>
    </dgm:pt>
    <dgm:pt modelId="{0908CA47-323D-B84F-9B16-6ECD9759EF23}" type="pres">
      <dgm:prSet presAssocID="{FA8E214E-DE17-4A90-8B94-381A75EC1E5B}" presName="linear" presStyleCnt="0">
        <dgm:presLayoutVars>
          <dgm:dir/>
          <dgm:animLvl val="lvl"/>
          <dgm:resizeHandles val="exact"/>
        </dgm:presLayoutVars>
      </dgm:prSet>
      <dgm:spPr/>
    </dgm:pt>
    <dgm:pt modelId="{686E23E3-0E2C-5048-AA81-D0663D06BF31}" type="pres">
      <dgm:prSet presAssocID="{237B1FA3-C48B-4A36-8793-6188DFB53F25}" presName="parentLin" presStyleCnt="0"/>
      <dgm:spPr/>
    </dgm:pt>
    <dgm:pt modelId="{62AC3616-2E70-1442-A167-95AFD36B3D06}" type="pres">
      <dgm:prSet presAssocID="{237B1FA3-C48B-4A36-8793-6188DFB53F25}" presName="parentLeftMargin" presStyleLbl="node1" presStyleIdx="0" presStyleCnt="1"/>
      <dgm:spPr/>
    </dgm:pt>
    <dgm:pt modelId="{DAFD4B88-F057-C441-92DD-8643C43E7892}" type="pres">
      <dgm:prSet presAssocID="{237B1FA3-C48B-4A36-8793-6188DFB53F25}" presName="parentText" presStyleLbl="node1" presStyleIdx="0" presStyleCnt="1">
        <dgm:presLayoutVars>
          <dgm:chMax val="0"/>
          <dgm:bulletEnabled val="1"/>
        </dgm:presLayoutVars>
      </dgm:prSet>
      <dgm:spPr/>
    </dgm:pt>
    <dgm:pt modelId="{FFF61D29-00E1-AE4A-9955-E0FE062A1C3C}" type="pres">
      <dgm:prSet presAssocID="{237B1FA3-C48B-4A36-8793-6188DFB53F25}" presName="negativeSpace" presStyleCnt="0"/>
      <dgm:spPr/>
    </dgm:pt>
    <dgm:pt modelId="{179C578A-8E4E-C24A-89F1-358D7FD08BBF}" type="pres">
      <dgm:prSet presAssocID="{237B1FA3-C48B-4A36-8793-6188DFB53F25}" presName="childText" presStyleLbl="conFgAcc1" presStyleIdx="0" presStyleCnt="1">
        <dgm:presLayoutVars>
          <dgm:bulletEnabled val="1"/>
        </dgm:presLayoutVars>
      </dgm:prSet>
      <dgm:spPr/>
    </dgm:pt>
  </dgm:ptLst>
  <dgm:cxnLst>
    <dgm:cxn modelId="{7D6C790C-6B1D-44E4-86F0-CE18668270CE}" srcId="{55060466-AE02-4702-827F-6499523D73A1}" destId="{ACCD03F4-B692-4C94-B409-ECCDEA3820B8}" srcOrd="1" destOrd="0" parTransId="{E41A31CB-0CF4-40D8-B7D1-B9667D5EB908}" sibTransId="{420C8ACB-88AA-4604-8111-32634F16BA23}"/>
    <dgm:cxn modelId="{4DEB0E13-CAAE-0D41-8B44-C04A8D18ECF7}" type="presOf" srcId="{086B1052-571D-E14B-8463-B902BD679C13}" destId="{179C578A-8E4E-C24A-89F1-358D7FD08BBF}" srcOrd="0" destOrd="3" presId="urn:microsoft.com/office/officeart/2005/8/layout/list1"/>
    <dgm:cxn modelId="{058E1516-6E01-F840-8BBC-328E303B4147}" type="presOf" srcId="{FA8E214E-DE17-4A90-8B94-381A75EC1E5B}" destId="{0908CA47-323D-B84F-9B16-6ECD9759EF23}" srcOrd="0" destOrd="0" presId="urn:microsoft.com/office/officeart/2005/8/layout/list1"/>
    <dgm:cxn modelId="{A4F6C964-F93B-9E49-9028-3362A0EBE121}" srcId="{390DA4F4-69FF-4126-914A-9074E2DC513F}" destId="{086B1052-571D-E14B-8463-B902BD679C13}" srcOrd="2" destOrd="0" parTransId="{352B7F19-E06E-F849-9F59-6463E597A41A}" sibTransId="{0D75F79C-5555-FE4D-897B-F7DE70BC5B79}"/>
    <dgm:cxn modelId="{4DBDB16C-91DA-4C4B-9985-E0E55D591BDF}" srcId="{237B1FA3-C48B-4A36-8793-6188DFB53F25}" destId="{55060466-AE02-4702-827F-6499523D73A1}" srcOrd="1" destOrd="0" parTransId="{597CDD63-7E46-4DD9-918F-D6651EA02A87}" sibTransId="{9143E15D-4071-45AD-8D4C-995F7522285C}"/>
    <dgm:cxn modelId="{10B5A673-B3F9-A448-98D9-08E7E86CDD04}" srcId="{390DA4F4-69FF-4126-914A-9074E2DC513F}" destId="{2E068063-FCE1-D24D-81E3-C4F14B359061}" srcOrd="1" destOrd="0" parTransId="{985390EA-0EFB-6F4F-B584-C0869DA8A383}" sibTransId="{8F4044D0-EF4D-A844-BDC3-029660D89C9D}"/>
    <dgm:cxn modelId="{24B8F185-BAE9-854C-8998-BAEF7701BAFE}" type="presOf" srcId="{2E068063-FCE1-D24D-81E3-C4F14B359061}" destId="{179C578A-8E4E-C24A-89F1-358D7FD08BBF}" srcOrd="0" destOrd="2" presId="urn:microsoft.com/office/officeart/2005/8/layout/list1"/>
    <dgm:cxn modelId="{5F1BD792-AD01-4990-BA42-970918484D93}" srcId="{FA8E214E-DE17-4A90-8B94-381A75EC1E5B}" destId="{237B1FA3-C48B-4A36-8793-6188DFB53F25}" srcOrd="0" destOrd="0" parTransId="{DE826736-E4A3-41B4-992B-4F86155E442D}" sibTransId="{BCDEA17B-EC83-4662-8A07-4FE15F8519D5}"/>
    <dgm:cxn modelId="{0D84EB9F-4632-9D4A-A66D-C2BE0C49C643}" srcId="{55060466-AE02-4702-827F-6499523D73A1}" destId="{9CC0D8B3-26B2-244E-9A45-736C06A161F5}" srcOrd="0" destOrd="0" parTransId="{74932EC9-AB3C-684D-A5B0-D8D8B63900A8}" sibTransId="{861F0CBB-4FCC-804D-9502-EB1DCA17DDB2}"/>
    <dgm:cxn modelId="{052496A6-CD3D-874C-A56A-52BE705C2A1D}" type="presOf" srcId="{55060466-AE02-4702-827F-6499523D73A1}" destId="{179C578A-8E4E-C24A-89F1-358D7FD08BBF}" srcOrd="0" destOrd="4" presId="urn:microsoft.com/office/officeart/2005/8/layout/list1"/>
    <dgm:cxn modelId="{055DCFAA-47B7-124F-975C-B03D73C9C356}" type="presOf" srcId="{ACCD03F4-B692-4C94-B409-ECCDEA3820B8}" destId="{179C578A-8E4E-C24A-89F1-358D7FD08BBF}" srcOrd="0" destOrd="6" presId="urn:microsoft.com/office/officeart/2005/8/layout/list1"/>
    <dgm:cxn modelId="{469FB4C5-1D31-8841-A57E-400C5157C052}" type="presOf" srcId="{390DA4F4-69FF-4126-914A-9074E2DC513F}" destId="{179C578A-8E4E-C24A-89F1-358D7FD08BBF}" srcOrd="0" destOrd="0" presId="urn:microsoft.com/office/officeart/2005/8/layout/list1"/>
    <dgm:cxn modelId="{2DD731D8-D01A-4BD6-96DB-9EB8473072C7}" srcId="{237B1FA3-C48B-4A36-8793-6188DFB53F25}" destId="{390DA4F4-69FF-4126-914A-9074E2DC513F}" srcOrd="0" destOrd="0" parTransId="{31FD319C-2F7A-4D2B-AF6F-2A75496ED8CE}" sibTransId="{4F700432-C60A-4265-AC5A-C406C7856908}"/>
    <dgm:cxn modelId="{5DE38AD9-2484-D24D-A723-0255C7D314FE}" type="presOf" srcId="{237B1FA3-C48B-4A36-8793-6188DFB53F25}" destId="{DAFD4B88-F057-C441-92DD-8643C43E7892}" srcOrd="1" destOrd="0" presId="urn:microsoft.com/office/officeart/2005/8/layout/list1"/>
    <dgm:cxn modelId="{3A205DDD-4707-FE4E-A868-BDA1118F1C10}" type="presOf" srcId="{237B1FA3-C48B-4A36-8793-6188DFB53F25}" destId="{62AC3616-2E70-1442-A167-95AFD36B3D06}" srcOrd="0" destOrd="0" presId="urn:microsoft.com/office/officeart/2005/8/layout/list1"/>
    <dgm:cxn modelId="{9D570BF0-6AE1-764B-AF6E-76D1D8A8F545}" srcId="{390DA4F4-69FF-4126-914A-9074E2DC513F}" destId="{3E9DF9DC-9ECF-2940-A105-4607A2360E79}" srcOrd="0" destOrd="0" parTransId="{C5F7775C-ED1C-CE41-A879-1AAF9EFA3389}" sibTransId="{10F50AD6-6983-2A4F-A138-F471CF407A14}"/>
    <dgm:cxn modelId="{282897FC-CC80-9A47-AE9D-6323316F74CA}" type="presOf" srcId="{3E9DF9DC-9ECF-2940-A105-4607A2360E79}" destId="{179C578A-8E4E-C24A-89F1-358D7FD08BBF}" srcOrd="0" destOrd="1" presId="urn:microsoft.com/office/officeart/2005/8/layout/list1"/>
    <dgm:cxn modelId="{52F459FF-2C86-1A4C-87B7-91E8D9F849F7}" type="presOf" srcId="{9CC0D8B3-26B2-244E-9A45-736C06A161F5}" destId="{179C578A-8E4E-C24A-89F1-358D7FD08BBF}" srcOrd="0" destOrd="5" presId="urn:microsoft.com/office/officeart/2005/8/layout/list1"/>
    <dgm:cxn modelId="{A526599B-09FE-CC4E-BBCE-8E4CF19EAC62}" type="presParOf" srcId="{0908CA47-323D-B84F-9B16-6ECD9759EF23}" destId="{686E23E3-0E2C-5048-AA81-D0663D06BF31}" srcOrd="0" destOrd="0" presId="urn:microsoft.com/office/officeart/2005/8/layout/list1"/>
    <dgm:cxn modelId="{A5177F64-A509-C146-9A48-A4E7C6290C2B}" type="presParOf" srcId="{686E23E3-0E2C-5048-AA81-D0663D06BF31}" destId="{62AC3616-2E70-1442-A167-95AFD36B3D06}" srcOrd="0" destOrd="0" presId="urn:microsoft.com/office/officeart/2005/8/layout/list1"/>
    <dgm:cxn modelId="{01F9F18E-D0A5-DA4E-B49B-6DF01BCD19E3}" type="presParOf" srcId="{686E23E3-0E2C-5048-AA81-D0663D06BF31}" destId="{DAFD4B88-F057-C441-92DD-8643C43E7892}" srcOrd="1" destOrd="0" presId="urn:microsoft.com/office/officeart/2005/8/layout/list1"/>
    <dgm:cxn modelId="{D07F053D-059E-5A41-BEFA-2557C1B44143}" type="presParOf" srcId="{0908CA47-323D-B84F-9B16-6ECD9759EF23}" destId="{FFF61D29-00E1-AE4A-9955-E0FE062A1C3C}" srcOrd="1" destOrd="0" presId="urn:microsoft.com/office/officeart/2005/8/layout/list1"/>
    <dgm:cxn modelId="{076B1175-CC93-6841-B6FD-0C8D05392A99}" type="presParOf" srcId="{0908CA47-323D-B84F-9B16-6ECD9759EF23}" destId="{179C578A-8E4E-C24A-89F1-358D7FD08BBF}"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5DCA86-0C9F-4231-9E4D-4245D52CD83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DD977E7-91B8-41D5-B325-E6DB286984EE}">
      <dgm:prSet/>
      <dgm:spPr/>
      <dgm:t>
        <a:bodyPr/>
        <a:lstStyle/>
        <a:p>
          <a:pPr>
            <a:lnSpc>
              <a:spcPct val="100000"/>
            </a:lnSpc>
          </a:pPr>
          <a:r>
            <a:rPr lang="en-US"/>
            <a:t>Critical infrastructures written in memory-unsafe C/C++</a:t>
          </a:r>
        </a:p>
      </dgm:t>
    </dgm:pt>
    <dgm:pt modelId="{52BE83D6-8AA6-4847-A0D3-E1CD0B66EBF2}" type="parTrans" cxnId="{9FB1F5AA-55DE-4F7F-86E0-BCDA8F41C3BD}">
      <dgm:prSet/>
      <dgm:spPr/>
      <dgm:t>
        <a:bodyPr/>
        <a:lstStyle/>
        <a:p>
          <a:endParaRPr lang="en-US"/>
        </a:p>
      </dgm:t>
    </dgm:pt>
    <dgm:pt modelId="{3A41342A-C303-4F4C-800F-0FF84DD8C5A9}" type="sibTrans" cxnId="{9FB1F5AA-55DE-4F7F-86E0-BCDA8F41C3BD}">
      <dgm:prSet/>
      <dgm:spPr/>
      <dgm:t>
        <a:bodyPr/>
        <a:lstStyle/>
        <a:p>
          <a:endParaRPr lang="en-US"/>
        </a:p>
      </dgm:t>
    </dgm:pt>
    <dgm:pt modelId="{F50254B8-70B2-4BAF-99D4-B80079D4A948}">
      <dgm:prSet/>
      <dgm:spPr/>
      <dgm:t>
        <a:bodyPr/>
        <a:lstStyle/>
        <a:p>
          <a:pPr>
            <a:lnSpc>
              <a:spcPct val="100000"/>
            </a:lnSpc>
          </a:pPr>
          <a:r>
            <a:rPr lang="en-US"/>
            <a:t>e.g. mainstream OS, language runtimes, embedded system devices</a:t>
          </a:r>
        </a:p>
      </dgm:t>
    </dgm:pt>
    <dgm:pt modelId="{5AB5652C-0AD2-4FA8-A472-7123D2D7F0FD}" type="parTrans" cxnId="{CF64E6B9-D2FD-4D73-BB8A-F4F764377E3A}">
      <dgm:prSet/>
      <dgm:spPr/>
      <dgm:t>
        <a:bodyPr/>
        <a:lstStyle/>
        <a:p>
          <a:endParaRPr lang="en-US"/>
        </a:p>
      </dgm:t>
    </dgm:pt>
    <dgm:pt modelId="{E62DFBCC-6CA3-440A-8754-340FCEA71BA0}" type="sibTrans" cxnId="{CF64E6B9-D2FD-4D73-BB8A-F4F764377E3A}">
      <dgm:prSet/>
      <dgm:spPr/>
      <dgm:t>
        <a:bodyPr/>
        <a:lstStyle/>
        <a:p>
          <a:endParaRPr lang="en-US"/>
        </a:p>
      </dgm:t>
    </dgm:pt>
    <dgm:pt modelId="{1FBC6F2F-5061-4228-B583-6AC949D808D1}">
      <dgm:prSet/>
      <dgm:spPr/>
      <dgm:t>
        <a:bodyPr/>
        <a:lstStyle/>
        <a:p>
          <a:pPr>
            <a:lnSpc>
              <a:spcPct val="100000"/>
            </a:lnSpc>
          </a:pPr>
          <a:r>
            <a:rPr lang="en-US"/>
            <a:t>~70% critical security bugs reported by Microsoft, Chromium, Ubuntu, Android are memory-safety related</a:t>
          </a:r>
        </a:p>
      </dgm:t>
    </dgm:pt>
    <dgm:pt modelId="{A949E9BE-D5DA-4807-AE07-13FE7696E58D}" type="parTrans" cxnId="{BCC13A6F-0772-4249-AA85-848074A46185}">
      <dgm:prSet/>
      <dgm:spPr/>
      <dgm:t>
        <a:bodyPr/>
        <a:lstStyle/>
        <a:p>
          <a:endParaRPr lang="en-US"/>
        </a:p>
      </dgm:t>
    </dgm:pt>
    <dgm:pt modelId="{AC8D5E7D-1E15-4FC9-91AE-AAD0AFDB5568}" type="sibTrans" cxnId="{BCC13A6F-0772-4249-AA85-848074A46185}">
      <dgm:prSet/>
      <dgm:spPr/>
      <dgm:t>
        <a:bodyPr/>
        <a:lstStyle/>
        <a:p>
          <a:endParaRPr lang="en-US"/>
        </a:p>
      </dgm:t>
    </dgm:pt>
    <dgm:pt modelId="{D83EF5B0-71A6-40FE-BEC5-8DE7F3D5747C}">
      <dgm:prSet/>
      <dgm:spPr/>
      <dgm:t>
        <a:bodyPr/>
        <a:lstStyle/>
        <a:p>
          <a:pPr>
            <a:lnSpc>
              <a:spcPct val="100000"/>
            </a:lnSpc>
          </a:pPr>
          <a:r>
            <a:rPr lang="en-US"/>
            <a:t>The multi-billion-dollar problem</a:t>
          </a:r>
        </a:p>
      </dgm:t>
    </dgm:pt>
    <dgm:pt modelId="{8607CE6C-F7F7-4183-B607-A2F54D61FA83}" type="parTrans" cxnId="{45B3BF17-8B55-436F-B4E4-5FAA36B807B3}">
      <dgm:prSet/>
      <dgm:spPr/>
      <dgm:t>
        <a:bodyPr/>
        <a:lstStyle/>
        <a:p>
          <a:endParaRPr lang="en-US"/>
        </a:p>
      </dgm:t>
    </dgm:pt>
    <dgm:pt modelId="{B89985B1-AE7E-4C5B-A595-58C8D6FE00BB}" type="sibTrans" cxnId="{45B3BF17-8B55-436F-B4E4-5FAA36B807B3}">
      <dgm:prSet/>
      <dgm:spPr/>
      <dgm:t>
        <a:bodyPr/>
        <a:lstStyle/>
        <a:p>
          <a:endParaRPr lang="en-US"/>
        </a:p>
      </dgm:t>
    </dgm:pt>
    <dgm:pt modelId="{B9AB2631-8494-4BCE-A76E-9C3721B77E55}">
      <dgm:prSet/>
      <dgm:spPr/>
      <dgm:t>
        <a:bodyPr/>
        <a:lstStyle/>
        <a:p>
          <a:pPr>
            <a:lnSpc>
              <a:spcPct val="100000"/>
            </a:lnSpc>
          </a:pPr>
          <a:r>
            <a:rPr lang="en-US"/>
            <a:t>Zero-day vulnerabilities cause governments and institutions a great loss of money</a:t>
          </a:r>
        </a:p>
      </dgm:t>
    </dgm:pt>
    <dgm:pt modelId="{F4BBCCB2-247D-4030-BCF9-8C38B4493FAD}" type="parTrans" cxnId="{F5EF5CEE-2C29-4DB1-8B4B-39CBB654F846}">
      <dgm:prSet/>
      <dgm:spPr/>
      <dgm:t>
        <a:bodyPr/>
        <a:lstStyle/>
        <a:p>
          <a:endParaRPr lang="en-US"/>
        </a:p>
      </dgm:t>
    </dgm:pt>
    <dgm:pt modelId="{CFB4B46B-F46F-48D4-A3E9-1A4FEAC5B93F}" type="sibTrans" cxnId="{F5EF5CEE-2C29-4DB1-8B4B-39CBB654F846}">
      <dgm:prSet/>
      <dgm:spPr/>
      <dgm:t>
        <a:bodyPr/>
        <a:lstStyle/>
        <a:p>
          <a:endParaRPr lang="en-US"/>
        </a:p>
      </dgm:t>
    </dgm:pt>
    <dgm:pt modelId="{364B919A-C30E-41E2-95DF-9142C263FD42}" type="pres">
      <dgm:prSet presAssocID="{2D5DCA86-0C9F-4231-9E4D-4245D52CD835}" presName="root" presStyleCnt="0">
        <dgm:presLayoutVars>
          <dgm:dir/>
          <dgm:resizeHandles val="exact"/>
        </dgm:presLayoutVars>
      </dgm:prSet>
      <dgm:spPr/>
    </dgm:pt>
    <dgm:pt modelId="{6B0742B1-5124-48F5-A337-7EBFFBAB3182}" type="pres">
      <dgm:prSet presAssocID="{1FBC6F2F-5061-4228-B583-6AC949D808D1}" presName="compNode" presStyleCnt="0"/>
      <dgm:spPr/>
    </dgm:pt>
    <dgm:pt modelId="{9C8861EB-27C4-48C2-ABF5-13AD0A154D02}" type="pres">
      <dgm:prSet presAssocID="{1FBC6F2F-5061-4228-B583-6AC949D808D1}" presName="bgRect" presStyleLbl="bgShp" presStyleIdx="0" presStyleCnt="3"/>
      <dgm:spPr/>
    </dgm:pt>
    <dgm:pt modelId="{C6FCCD10-8630-408D-90F8-D3A1FA8D56E0}" type="pres">
      <dgm:prSet presAssocID="{1FBC6F2F-5061-4228-B583-6AC949D808D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g"/>
        </a:ext>
      </dgm:extLst>
    </dgm:pt>
    <dgm:pt modelId="{A4A1564D-B55D-47F8-90D9-43ACE415DF19}" type="pres">
      <dgm:prSet presAssocID="{1FBC6F2F-5061-4228-B583-6AC949D808D1}" presName="spaceRect" presStyleCnt="0"/>
      <dgm:spPr/>
    </dgm:pt>
    <dgm:pt modelId="{51B197CC-C5B5-4043-9A81-55DDB0B2C6A1}" type="pres">
      <dgm:prSet presAssocID="{1FBC6F2F-5061-4228-B583-6AC949D808D1}" presName="parTx" presStyleLbl="revTx" presStyleIdx="0" presStyleCnt="5">
        <dgm:presLayoutVars>
          <dgm:chMax val="0"/>
          <dgm:chPref val="0"/>
        </dgm:presLayoutVars>
      </dgm:prSet>
      <dgm:spPr/>
    </dgm:pt>
    <dgm:pt modelId="{3B86A48F-1684-C144-81C6-C92AC47D7D4C}" type="pres">
      <dgm:prSet presAssocID="{AC8D5E7D-1E15-4FC9-91AE-AAD0AFDB5568}" presName="sibTrans" presStyleCnt="0"/>
      <dgm:spPr/>
    </dgm:pt>
    <dgm:pt modelId="{EAE2408A-C1A1-48F3-AF95-AE1EFDD8F3E7}" type="pres">
      <dgm:prSet presAssocID="{3DD977E7-91B8-41D5-B325-E6DB286984EE}" presName="compNode" presStyleCnt="0"/>
      <dgm:spPr/>
    </dgm:pt>
    <dgm:pt modelId="{43BD00A1-4922-4EB1-AD67-33636753D5CB}" type="pres">
      <dgm:prSet presAssocID="{3DD977E7-91B8-41D5-B325-E6DB286984EE}" presName="bgRect" presStyleLbl="bgShp" presStyleIdx="1" presStyleCnt="3"/>
      <dgm:spPr/>
    </dgm:pt>
    <dgm:pt modelId="{D48D0018-3082-42EA-A9C3-FDFBA3837ED7}" type="pres">
      <dgm:prSet presAssocID="{3DD977E7-91B8-41D5-B325-E6DB286984E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3BBE8DA0-5CCA-4C21-AA70-FB63623E7F22}" type="pres">
      <dgm:prSet presAssocID="{3DD977E7-91B8-41D5-B325-E6DB286984EE}" presName="spaceRect" presStyleCnt="0"/>
      <dgm:spPr/>
    </dgm:pt>
    <dgm:pt modelId="{DF15DA18-F56D-459A-83B6-351C81523B36}" type="pres">
      <dgm:prSet presAssocID="{3DD977E7-91B8-41D5-B325-E6DB286984EE}" presName="parTx" presStyleLbl="revTx" presStyleIdx="1" presStyleCnt="5">
        <dgm:presLayoutVars>
          <dgm:chMax val="0"/>
          <dgm:chPref val="0"/>
        </dgm:presLayoutVars>
      </dgm:prSet>
      <dgm:spPr/>
    </dgm:pt>
    <dgm:pt modelId="{67B2C6C0-1DAB-4D61-902E-60A8EB5A83E3}" type="pres">
      <dgm:prSet presAssocID="{3DD977E7-91B8-41D5-B325-E6DB286984EE}" presName="desTx" presStyleLbl="revTx" presStyleIdx="2" presStyleCnt="5">
        <dgm:presLayoutVars/>
      </dgm:prSet>
      <dgm:spPr/>
    </dgm:pt>
    <dgm:pt modelId="{2DB2FDFD-0ED4-4545-8342-FC68337566F9}" type="pres">
      <dgm:prSet presAssocID="{3A41342A-C303-4F4C-800F-0FF84DD8C5A9}" presName="sibTrans" presStyleCnt="0"/>
      <dgm:spPr/>
    </dgm:pt>
    <dgm:pt modelId="{871048EC-54C2-4A21-87FF-57038246190D}" type="pres">
      <dgm:prSet presAssocID="{D83EF5B0-71A6-40FE-BEC5-8DE7F3D5747C}" presName="compNode" presStyleCnt="0"/>
      <dgm:spPr/>
    </dgm:pt>
    <dgm:pt modelId="{9C2DD94A-588E-4D72-A0F5-B80409526C6A}" type="pres">
      <dgm:prSet presAssocID="{D83EF5B0-71A6-40FE-BEC5-8DE7F3D5747C}" presName="bgRect" presStyleLbl="bgShp" presStyleIdx="2" presStyleCnt="3"/>
      <dgm:spPr/>
    </dgm:pt>
    <dgm:pt modelId="{07A7C72A-C077-4D8C-9ECF-DD39E282804F}" type="pres">
      <dgm:prSet presAssocID="{D83EF5B0-71A6-40FE-BEC5-8DE7F3D5747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nk"/>
        </a:ext>
      </dgm:extLst>
    </dgm:pt>
    <dgm:pt modelId="{A0F44C62-2346-4F01-8246-DCDE82AB5AAE}" type="pres">
      <dgm:prSet presAssocID="{D83EF5B0-71A6-40FE-BEC5-8DE7F3D5747C}" presName="spaceRect" presStyleCnt="0"/>
      <dgm:spPr/>
    </dgm:pt>
    <dgm:pt modelId="{E140B0B6-B858-442A-A2D4-E7EF160A479E}" type="pres">
      <dgm:prSet presAssocID="{D83EF5B0-71A6-40FE-BEC5-8DE7F3D5747C}" presName="parTx" presStyleLbl="revTx" presStyleIdx="3" presStyleCnt="5">
        <dgm:presLayoutVars>
          <dgm:chMax val="0"/>
          <dgm:chPref val="0"/>
        </dgm:presLayoutVars>
      </dgm:prSet>
      <dgm:spPr/>
    </dgm:pt>
    <dgm:pt modelId="{56226B57-FBB8-43E0-9199-121716AAF4A3}" type="pres">
      <dgm:prSet presAssocID="{D83EF5B0-71A6-40FE-BEC5-8DE7F3D5747C}" presName="desTx" presStyleLbl="revTx" presStyleIdx="4" presStyleCnt="5">
        <dgm:presLayoutVars/>
      </dgm:prSet>
      <dgm:spPr/>
    </dgm:pt>
  </dgm:ptLst>
  <dgm:cxnLst>
    <dgm:cxn modelId="{EA84DD0B-D080-464E-AE2E-121F72A395ED}" type="presOf" srcId="{1FBC6F2F-5061-4228-B583-6AC949D808D1}" destId="{51B197CC-C5B5-4043-9A81-55DDB0B2C6A1}" srcOrd="0" destOrd="0" presId="urn:microsoft.com/office/officeart/2018/2/layout/IconVerticalSolidList"/>
    <dgm:cxn modelId="{45B3BF17-8B55-436F-B4E4-5FAA36B807B3}" srcId="{2D5DCA86-0C9F-4231-9E4D-4245D52CD835}" destId="{D83EF5B0-71A6-40FE-BEC5-8DE7F3D5747C}" srcOrd="2" destOrd="0" parTransId="{8607CE6C-F7F7-4183-B607-A2F54D61FA83}" sibTransId="{B89985B1-AE7E-4C5B-A595-58C8D6FE00BB}"/>
    <dgm:cxn modelId="{1E594D37-9D43-E042-85A2-015224E4B7D9}" type="presOf" srcId="{F50254B8-70B2-4BAF-99D4-B80079D4A948}" destId="{67B2C6C0-1DAB-4D61-902E-60A8EB5A83E3}" srcOrd="0" destOrd="0" presId="urn:microsoft.com/office/officeart/2018/2/layout/IconVerticalSolidList"/>
    <dgm:cxn modelId="{BCC13A6F-0772-4249-AA85-848074A46185}" srcId="{2D5DCA86-0C9F-4231-9E4D-4245D52CD835}" destId="{1FBC6F2F-5061-4228-B583-6AC949D808D1}" srcOrd="0" destOrd="0" parTransId="{A949E9BE-D5DA-4807-AE07-13FE7696E58D}" sibTransId="{AC8D5E7D-1E15-4FC9-91AE-AAD0AFDB5568}"/>
    <dgm:cxn modelId="{40E74A82-C5ED-4325-8E2D-B4D6B2EE9769}" type="presOf" srcId="{2D5DCA86-0C9F-4231-9E4D-4245D52CD835}" destId="{364B919A-C30E-41E2-95DF-9142C263FD42}" srcOrd="0" destOrd="0" presId="urn:microsoft.com/office/officeart/2018/2/layout/IconVerticalSolidList"/>
    <dgm:cxn modelId="{44E7449E-8DA3-EB46-B18D-7C7F4908F4A8}" type="presOf" srcId="{B9AB2631-8494-4BCE-A76E-9C3721B77E55}" destId="{56226B57-FBB8-43E0-9199-121716AAF4A3}" srcOrd="0" destOrd="0" presId="urn:microsoft.com/office/officeart/2018/2/layout/IconVerticalSolidList"/>
    <dgm:cxn modelId="{9FB1F5AA-55DE-4F7F-86E0-BCDA8F41C3BD}" srcId="{2D5DCA86-0C9F-4231-9E4D-4245D52CD835}" destId="{3DD977E7-91B8-41D5-B325-E6DB286984EE}" srcOrd="1" destOrd="0" parTransId="{52BE83D6-8AA6-4847-A0D3-E1CD0B66EBF2}" sibTransId="{3A41342A-C303-4F4C-800F-0FF84DD8C5A9}"/>
    <dgm:cxn modelId="{CF64E6B9-D2FD-4D73-BB8A-F4F764377E3A}" srcId="{3DD977E7-91B8-41D5-B325-E6DB286984EE}" destId="{F50254B8-70B2-4BAF-99D4-B80079D4A948}" srcOrd="0" destOrd="0" parTransId="{5AB5652C-0AD2-4FA8-A472-7123D2D7F0FD}" sibTransId="{E62DFBCC-6CA3-440A-8754-340FCEA71BA0}"/>
    <dgm:cxn modelId="{676EF0C1-FDBE-9540-9D21-3C7405487A3A}" type="presOf" srcId="{D83EF5B0-71A6-40FE-BEC5-8DE7F3D5747C}" destId="{E140B0B6-B858-442A-A2D4-E7EF160A479E}" srcOrd="0" destOrd="0" presId="urn:microsoft.com/office/officeart/2018/2/layout/IconVerticalSolidList"/>
    <dgm:cxn modelId="{9CB665C7-5C58-9B49-8353-8587931636CD}" type="presOf" srcId="{3DD977E7-91B8-41D5-B325-E6DB286984EE}" destId="{DF15DA18-F56D-459A-83B6-351C81523B36}" srcOrd="0" destOrd="0" presId="urn:microsoft.com/office/officeart/2018/2/layout/IconVerticalSolidList"/>
    <dgm:cxn modelId="{F5EF5CEE-2C29-4DB1-8B4B-39CBB654F846}" srcId="{D83EF5B0-71A6-40FE-BEC5-8DE7F3D5747C}" destId="{B9AB2631-8494-4BCE-A76E-9C3721B77E55}" srcOrd="0" destOrd="0" parTransId="{F4BBCCB2-247D-4030-BCF9-8C38B4493FAD}" sibTransId="{CFB4B46B-F46F-48D4-A3E9-1A4FEAC5B93F}"/>
    <dgm:cxn modelId="{A3834DBA-7FC3-EB43-A90D-7F2EA873119D}" type="presParOf" srcId="{364B919A-C30E-41E2-95DF-9142C263FD42}" destId="{6B0742B1-5124-48F5-A337-7EBFFBAB3182}" srcOrd="0" destOrd="0" presId="urn:microsoft.com/office/officeart/2018/2/layout/IconVerticalSolidList"/>
    <dgm:cxn modelId="{8C3A1737-6AC5-4249-8277-9C3C340951CA}" type="presParOf" srcId="{6B0742B1-5124-48F5-A337-7EBFFBAB3182}" destId="{9C8861EB-27C4-48C2-ABF5-13AD0A154D02}" srcOrd="0" destOrd="0" presId="urn:microsoft.com/office/officeart/2018/2/layout/IconVerticalSolidList"/>
    <dgm:cxn modelId="{E180B89C-60AB-384F-AFC7-B1F1FC01C5E6}" type="presParOf" srcId="{6B0742B1-5124-48F5-A337-7EBFFBAB3182}" destId="{C6FCCD10-8630-408D-90F8-D3A1FA8D56E0}" srcOrd="1" destOrd="0" presId="urn:microsoft.com/office/officeart/2018/2/layout/IconVerticalSolidList"/>
    <dgm:cxn modelId="{62CD85FA-90F1-3E44-A9BD-807507B77D01}" type="presParOf" srcId="{6B0742B1-5124-48F5-A337-7EBFFBAB3182}" destId="{A4A1564D-B55D-47F8-90D9-43ACE415DF19}" srcOrd="2" destOrd="0" presId="urn:microsoft.com/office/officeart/2018/2/layout/IconVerticalSolidList"/>
    <dgm:cxn modelId="{3C7D2E21-629F-BA47-8F24-B3A9EF08D333}" type="presParOf" srcId="{6B0742B1-5124-48F5-A337-7EBFFBAB3182}" destId="{51B197CC-C5B5-4043-9A81-55DDB0B2C6A1}" srcOrd="3" destOrd="0" presId="urn:microsoft.com/office/officeart/2018/2/layout/IconVerticalSolidList"/>
    <dgm:cxn modelId="{CEF7227B-FE6F-E94C-91D4-FA6E6504F5D5}" type="presParOf" srcId="{364B919A-C30E-41E2-95DF-9142C263FD42}" destId="{3B86A48F-1684-C144-81C6-C92AC47D7D4C}" srcOrd="1" destOrd="0" presId="urn:microsoft.com/office/officeart/2018/2/layout/IconVerticalSolidList"/>
    <dgm:cxn modelId="{50A0EB25-A0B6-4449-BD4B-DD0D1EDD5A1A}" type="presParOf" srcId="{364B919A-C30E-41E2-95DF-9142C263FD42}" destId="{EAE2408A-C1A1-48F3-AF95-AE1EFDD8F3E7}" srcOrd="2" destOrd="0" presId="urn:microsoft.com/office/officeart/2018/2/layout/IconVerticalSolidList"/>
    <dgm:cxn modelId="{D28EC8DC-8C7B-3043-90E6-93F1BB7B739B}" type="presParOf" srcId="{EAE2408A-C1A1-48F3-AF95-AE1EFDD8F3E7}" destId="{43BD00A1-4922-4EB1-AD67-33636753D5CB}" srcOrd="0" destOrd="0" presId="urn:microsoft.com/office/officeart/2018/2/layout/IconVerticalSolidList"/>
    <dgm:cxn modelId="{3A8D7CC2-0219-D049-BFE6-7F77AFC32F3B}" type="presParOf" srcId="{EAE2408A-C1A1-48F3-AF95-AE1EFDD8F3E7}" destId="{D48D0018-3082-42EA-A9C3-FDFBA3837ED7}" srcOrd="1" destOrd="0" presId="urn:microsoft.com/office/officeart/2018/2/layout/IconVerticalSolidList"/>
    <dgm:cxn modelId="{0B3F4B6F-384A-7F47-A120-9CC910BA460D}" type="presParOf" srcId="{EAE2408A-C1A1-48F3-AF95-AE1EFDD8F3E7}" destId="{3BBE8DA0-5CCA-4C21-AA70-FB63623E7F22}" srcOrd="2" destOrd="0" presId="urn:microsoft.com/office/officeart/2018/2/layout/IconVerticalSolidList"/>
    <dgm:cxn modelId="{C6218119-E573-6244-B3E3-7BFFD0ACA1B3}" type="presParOf" srcId="{EAE2408A-C1A1-48F3-AF95-AE1EFDD8F3E7}" destId="{DF15DA18-F56D-459A-83B6-351C81523B36}" srcOrd="3" destOrd="0" presId="urn:microsoft.com/office/officeart/2018/2/layout/IconVerticalSolidList"/>
    <dgm:cxn modelId="{A8B2A777-DF36-1B44-8F87-8723F9F35048}" type="presParOf" srcId="{EAE2408A-C1A1-48F3-AF95-AE1EFDD8F3E7}" destId="{67B2C6C0-1DAB-4D61-902E-60A8EB5A83E3}" srcOrd="4" destOrd="0" presId="urn:microsoft.com/office/officeart/2018/2/layout/IconVerticalSolidList"/>
    <dgm:cxn modelId="{D0F4ED85-EF8E-4D49-A714-BC88A3912DE6}" type="presParOf" srcId="{364B919A-C30E-41E2-95DF-9142C263FD42}" destId="{2DB2FDFD-0ED4-4545-8342-FC68337566F9}" srcOrd="3" destOrd="0" presId="urn:microsoft.com/office/officeart/2018/2/layout/IconVerticalSolidList"/>
    <dgm:cxn modelId="{668C83C6-00AF-514C-A83C-1FEB5B6E1236}" type="presParOf" srcId="{364B919A-C30E-41E2-95DF-9142C263FD42}" destId="{871048EC-54C2-4A21-87FF-57038246190D}" srcOrd="4" destOrd="0" presId="urn:microsoft.com/office/officeart/2018/2/layout/IconVerticalSolidList"/>
    <dgm:cxn modelId="{2C8DDBA3-9EA3-544C-97F8-B1302863FBF1}" type="presParOf" srcId="{871048EC-54C2-4A21-87FF-57038246190D}" destId="{9C2DD94A-588E-4D72-A0F5-B80409526C6A}" srcOrd="0" destOrd="0" presId="urn:microsoft.com/office/officeart/2018/2/layout/IconVerticalSolidList"/>
    <dgm:cxn modelId="{593A656C-A738-A640-BE12-01EA8CF5148B}" type="presParOf" srcId="{871048EC-54C2-4A21-87FF-57038246190D}" destId="{07A7C72A-C077-4D8C-9ECF-DD39E282804F}" srcOrd="1" destOrd="0" presId="urn:microsoft.com/office/officeart/2018/2/layout/IconVerticalSolidList"/>
    <dgm:cxn modelId="{CBE6987D-FB79-8F44-8E48-4F4D488556C8}" type="presParOf" srcId="{871048EC-54C2-4A21-87FF-57038246190D}" destId="{A0F44C62-2346-4F01-8246-DCDE82AB5AAE}" srcOrd="2" destOrd="0" presId="urn:microsoft.com/office/officeart/2018/2/layout/IconVerticalSolidList"/>
    <dgm:cxn modelId="{65E55715-D3DF-9F46-BB6D-E6D8E6D012B8}" type="presParOf" srcId="{871048EC-54C2-4A21-87FF-57038246190D}" destId="{E140B0B6-B858-442A-A2D4-E7EF160A479E}" srcOrd="3" destOrd="0" presId="urn:microsoft.com/office/officeart/2018/2/layout/IconVerticalSolidList"/>
    <dgm:cxn modelId="{5D14237A-D9E3-D741-9E98-5BBC48E86B85}" type="presParOf" srcId="{871048EC-54C2-4A21-87FF-57038246190D}" destId="{56226B57-FBB8-43E0-9199-121716AAF4A3}"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2C5290-8D72-41C5-8D2A-07B4A021006C}"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B7CFBBD-6711-494A-9D66-B74CF2659BDA}">
      <dgm:prSet/>
      <dgm:spPr/>
      <dgm:t>
        <a:bodyPr/>
        <a:lstStyle/>
        <a:p>
          <a:pPr>
            <a:defRPr b="1"/>
          </a:pPr>
          <a:r>
            <a:rPr lang="en-US"/>
            <a:t>Currently, software-based mitigations incomplete coverage</a:t>
          </a:r>
        </a:p>
      </dgm:t>
    </dgm:pt>
    <dgm:pt modelId="{2AB92811-FD3C-46B6-BEA0-F2068779899C}" type="parTrans" cxnId="{388F0C83-7393-445A-8243-3DD239BD1C7F}">
      <dgm:prSet/>
      <dgm:spPr/>
      <dgm:t>
        <a:bodyPr/>
        <a:lstStyle/>
        <a:p>
          <a:endParaRPr lang="en-US"/>
        </a:p>
      </dgm:t>
    </dgm:pt>
    <dgm:pt modelId="{C1FD9396-94C2-445F-9A6F-69D2A5C872F2}" type="sibTrans" cxnId="{388F0C83-7393-445A-8243-3DD239BD1C7F}">
      <dgm:prSet/>
      <dgm:spPr/>
      <dgm:t>
        <a:bodyPr/>
        <a:lstStyle/>
        <a:p>
          <a:endParaRPr lang="en-US"/>
        </a:p>
      </dgm:t>
    </dgm:pt>
    <dgm:pt modelId="{0175DF2C-4F16-4AEA-96EB-30BBB17CB8D4}">
      <dgm:prSet/>
      <dgm:spPr/>
      <dgm:t>
        <a:bodyPr/>
        <a:lstStyle/>
        <a:p>
          <a:pPr>
            <a:buFont typeface="Arial" panose="020B0604020202020204" pitchFamily="34" charset="0"/>
            <a:buChar char="•"/>
          </a:pPr>
          <a:r>
            <a:rPr lang="en-US"/>
            <a:t>compiler static inspection</a:t>
          </a:r>
        </a:p>
      </dgm:t>
    </dgm:pt>
    <dgm:pt modelId="{2D18F485-37D2-45A6-B9B0-5B31B635E14F}" type="parTrans" cxnId="{2DA54D27-9C5B-421A-AAFB-3291927F0F61}">
      <dgm:prSet/>
      <dgm:spPr/>
      <dgm:t>
        <a:bodyPr/>
        <a:lstStyle/>
        <a:p>
          <a:endParaRPr lang="en-US"/>
        </a:p>
      </dgm:t>
    </dgm:pt>
    <dgm:pt modelId="{0E1F27B6-D2A5-4470-A9C1-E9EE24D8BEC2}" type="sibTrans" cxnId="{2DA54D27-9C5B-421A-AAFB-3291927F0F61}">
      <dgm:prSet/>
      <dgm:spPr/>
      <dgm:t>
        <a:bodyPr/>
        <a:lstStyle/>
        <a:p>
          <a:endParaRPr lang="en-US"/>
        </a:p>
      </dgm:t>
    </dgm:pt>
    <dgm:pt modelId="{7D24C1E9-CB11-444E-8897-D25945A79FBC}">
      <dgm:prSet/>
      <dgm:spPr/>
      <dgm:t>
        <a:bodyPr/>
        <a:lstStyle/>
        <a:p>
          <a:pPr>
            <a:buFont typeface="Arial" panose="020B0604020202020204" pitchFamily="34" charset="0"/>
            <a:buChar char="•"/>
          </a:pPr>
          <a:r>
            <a:rPr lang="en-US"/>
            <a:t>runtime sanitizers + fuzzing</a:t>
          </a:r>
        </a:p>
      </dgm:t>
    </dgm:pt>
    <dgm:pt modelId="{584EA651-EE8B-4283-BF8D-7538C43FCC2A}" type="parTrans" cxnId="{0459ED4B-FDA8-453E-B2C2-BB9AA996623C}">
      <dgm:prSet/>
      <dgm:spPr/>
      <dgm:t>
        <a:bodyPr/>
        <a:lstStyle/>
        <a:p>
          <a:endParaRPr lang="en-US"/>
        </a:p>
      </dgm:t>
    </dgm:pt>
    <dgm:pt modelId="{9DB12DAD-4D06-4E8E-8683-35BE5266BD63}" type="sibTrans" cxnId="{0459ED4B-FDA8-453E-B2C2-BB9AA996623C}">
      <dgm:prSet/>
      <dgm:spPr/>
      <dgm:t>
        <a:bodyPr/>
        <a:lstStyle/>
        <a:p>
          <a:endParaRPr lang="en-US"/>
        </a:p>
      </dgm:t>
    </dgm:pt>
    <dgm:pt modelId="{A381600D-7872-419A-AEC2-0C0F950039E1}">
      <dgm:prSet/>
      <dgm:spPr/>
      <dgm:t>
        <a:bodyPr/>
        <a:lstStyle/>
        <a:p>
          <a:pPr>
            <a:buFont typeface="Arial" panose="020B0604020202020204" pitchFamily="34" charset="0"/>
            <a:buChar char="•"/>
          </a:pPr>
          <a:r>
            <a:rPr lang="en-US"/>
            <a:t>patches vs exploits in an arms race</a:t>
          </a:r>
        </a:p>
      </dgm:t>
    </dgm:pt>
    <dgm:pt modelId="{FF5D33BE-36B3-4660-AFB6-14A8A426B1DF}" type="parTrans" cxnId="{2F17EF44-4B68-438F-B9A2-BD038542F7E2}">
      <dgm:prSet/>
      <dgm:spPr/>
      <dgm:t>
        <a:bodyPr/>
        <a:lstStyle/>
        <a:p>
          <a:endParaRPr lang="en-US"/>
        </a:p>
      </dgm:t>
    </dgm:pt>
    <dgm:pt modelId="{2D0674D4-F1E6-4D64-91FF-13F7DB5AA127}" type="sibTrans" cxnId="{2F17EF44-4B68-438F-B9A2-BD038542F7E2}">
      <dgm:prSet/>
      <dgm:spPr/>
      <dgm:t>
        <a:bodyPr/>
        <a:lstStyle/>
        <a:p>
          <a:endParaRPr lang="en-US"/>
        </a:p>
      </dgm:t>
    </dgm:pt>
    <dgm:pt modelId="{1392D936-1ADB-417C-9D50-7EE9C3169B47}">
      <dgm:prSet/>
      <dgm:spPr/>
      <dgm:t>
        <a:bodyPr/>
        <a:lstStyle/>
        <a:p>
          <a:pPr>
            <a:defRPr b="1"/>
          </a:pPr>
          <a:r>
            <a:rPr lang="en-US"/>
            <a:t>Ideally, we desire </a:t>
          </a:r>
        </a:p>
      </dgm:t>
    </dgm:pt>
    <dgm:pt modelId="{3DE7D513-2ACF-4161-9608-108FC230185A}" type="parTrans" cxnId="{84B7383E-2778-4AD8-9480-1E7E6EDFDECB}">
      <dgm:prSet/>
      <dgm:spPr/>
      <dgm:t>
        <a:bodyPr/>
        <a:lstStyle/>
        <a:p>
          <a:endParaRPr lang="en-US"/>
        </a:p>
      </dgm:t>
    </dgm:pt>
    <dgm:pt modelId="{44D0E6A1-FF39-46CC-869F-5EDBBCBD8EF3}" type="sibTrans" cxnId="{84B7383E-2778-4AD8-9480-1E7E6EDFDECB}">
      <dgm:prSet/>
      <dgm:spPr/>
      <dgm:t>
        <a:bodyPr/>
        <a:lstStyle/>
        <a:p>
          <a:endParaRPr lang="en-US"/>
        </a:p>
      </dgm:t>
    </dgm:pt>
    <dgm:pt modelId="{0C2683C8-4A62-4897-9D0C-43A306A292DE}">
      <dgm:prSet/>
      <dgm:spPr/>
      <dgm:t>
        <a:bodyPr/>
        <a:lstStyle/>
        <a:p>
          <a:r>
            <a:rPr lang="en-US"/>
            <a:t>Deterministic protection for known classes of vulnerabilities</a:t>
          </a:r>
        </a:p>
      </dgm:t>
    </dgm:pt>
    <dgm:pt modelId="{2A715DFE-A3EE-43A9-8BE4-23C59D3F273B}" type="parTrans" cxnId="{91C3C94B-C52F-43BB-9C61-7821ED1415CD}">
      <dgm:prSet/>
      <dgm:spPr/>
      <dgm:t>
        <a:bodyPr/>
        <a:lstStyle/>
        <a:p>
          <a:endParaRPr lang="en-US"/>
        </a:p>
      </dgm:t>
    </dgm:pt>
    <dgm:pt modelId="{39AC7EF9-5268-4C28-A21C-564F41F88227}" type="sibTrans" cxnId="{91C3C94B-C52F-43BB-9C61-7821ED1415CD}">
      <dgm:prSet/>
      <dgm:spPr/>
      <dgm:t>
        <a:bodyPr/>
        <a:lstStyle/>
        <a:p>
          <a:endParaRPr lang="en-US"/>
        </a:p>
      </dgm:t>
    </dgm:pt>
    <dgm:pt modelId="{D626F94D-F8CF-451A-9423-86AC328E4DCF}">
      <dgm:prSet/>
      <dgm:spPr/>
      <dgm:t>
        <a:bodyPr/>
        <a:lstStyle/>
        <a:p>
          <a:r>
            <a:rPr lang="en-US"/>
            <a:t>Mitigation of unknown classes by confining impacts</a:t>
          </a:r>
        </a:p>
      </dgm:t>
    </dgm:pt>
    <dgm:pt modelId="{42956E71-BA99-4EFF-858C-C8146B24E42B}" type="parTrans" cxnId="{30D01C65-9AF0-47F4-BAB7-FAF654186667}">
      <dgm:prSet/>
      <dgm:spPr/>
      <dgm:t>
        <a:bodyPr/>
        <a:lstStyle/>
        <a:p>
          <a:endParaRPr lang="en-US"/>
        </a:p>
      </dgm:t>
    </dgm:pt>
    <dgm:pt modelId="{B270B062-BBD8-48A8-986D-1FF87144BFA2}" type="sibTrans" cxnId="{30D01C65-9AF0-47F4-BAB7-FAF654186667}">
      <dgm:prSet/>
      <dgm:spPr/>
      <dgm:t>
        <a:bodyPr/>
        <a:lstStyle/>
        <a:p>
          <a:endParaRPr lang="en-US"/>
        </a:p>
      </dgm:t>
    </dgm:pt>
    <dgm:pt modelId="{80C05A22-72AE-4B77-9A57-9E112DB44A46}" type="pres">
      <dgm:prSet presAssocID="{FA2C5290-8D72-41C5-8D2A-07B4A021006C}" presName="root" presStyleCnt="0">
        <dgm:presLayoutVars>
          <dgm:dir/>
          <dgm:resizeHandles val="exact"/>
        </dgm:presLayoutVars>
      </dgm:prSet>
      <dgm:spPr/>
    </dgm:pt>
    <dgm:pt modelId="{6AF010EB-5AF4-4E6A-BBED-3006891F7C3B}" type="pres">
      <dgm:prSet presAssocID="{AB7CFBBD-6711-494A-9D66-B74CF2659BDA}" presName="compNode" presStyleCnt="0"/>
      <dgm:spPr/>
    </dgm:pt>
    <dgm:pt modelId="{F38984BC-842B-441A-912D-62B60C44AB4C}" type="pres">
      <dgm:prSet presAssocID="{AB7CFBBD-6711-494A-9D66-B74CF2659BD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10DEE354-84EA-4578-8A33-B9B5BBA5B3EE}" type="pres">
      <dgm:prSet presAssocID="{AB7CFBBD-6711-494A-9D66-B74CF2659BDA}" presName="iconSpace" presStyleCnt="0"/>
      <dgm:spPr/>
    </dgm:pt>
    <dgm:pt modelId="{190E7D91-0213-4838-B69A-A71ABA2D2262}" type="pres">
      <dgm:prSet presAssocID="{AB7CFBBD-6711-494A-9D66-B74CF2659BDA}" presName="parTx" presStyleLbl="revTx" presStyleIdx="0" presStyleCnt="4">
        <dgm:presLayoutVars>
          <dgm:chMax val="0"/>
          <dgm:chPref val="0"/>
        </dgm:presLayoutVars>
      </dgm:prSet>
      <dgm:spPr/>
    </dgm:pt>
    <dgm:pt modelId="{0389DE55-6E49-4662-9CCD-7258167DD58D}" type="pres">
      <dgm:prSet presAssocID="{AB7CFBBD-6711-494A-9D66-B74CF2659BDA}" presName="txSpace" presStyleCnt="0"/>
      <dgm:spPr/>
    </dgm:pt>
    <dgm:pt modelId="{56C4545B-951B-4B5D-8756-DC552C5E1A98}" type="pres">
      <dgm:prSet presAssocID="{AB7CFBBD-6711-494A-9D66-B74CF2659BDA}" presName="desTx" presStyleLbl="revTx" presStyleIdx="1" presStyleCnt="4">
        <dgm:presLayoutVars/>
      </dgm:prSet>
      <dgm:spPr/>
    </dgm:pt>
    <dgm:pt modelId="{EBC74704-D08E-4E94-A677-55A5E5EFB5DC}" type="pres">
      <dgm:prSet presAssocID="{C1FD9396-94C2-445F-9A6F-69D2A5C872F2}" presName="sibTrans" presStyleCnt="0"/>
      <dgm:spPr/>
    </dgm:pt>
    <dgm:pt modelId="{0F9BCF63-D42D-4061-B82A-54B86381A22C}" type="pres">
      <dgm:prSet presAssocID="{1392D936-1ADB-417C-9D50-7EE9C3169B47}" presName="compNode" presStyleCnt="0"/>
      <dgm:spPr/>
    </dgm:pt>
    <dgm:pt modelId="{B07A1DCC-F1FF-43CA-A6D8-5A48A589824A}" type="pres">
      <dgm:prSet presAssocID="{1392D936-1ADB-417C-9D50-7EE9C3169B47}"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eckbox Ticked with solid fill"/>
        </a:ext>
      </dgm:extLst>
    </dgm:pt>
    <dgm:pt modelId="{1FBF4868-ABDB-424F-B860-D4F45493496C}" type="pres">
      <dgm:prSet presAssocID="{1392D936-1ADB-417C-9D50-7EE9C3169B47}" presName="iconSpace" presStyleCnt="0"/>
      <dgm:spPr/>
    </dgm:pt>
    <dgm:pt modelId="{A3E301BD-82D3-429E-9AB7-95F686700BA8}" type="pres">
      <dgm:prSet presAssocID="{1392D936-1ADB-417C-9D50-7EE9C3169B47}" presName="parTx" presStyleLbl="revTx" presStyleIdx="2" presStyleCnt="4">
        <dgm:presLayoutVars>
          <dgm:chMax val="0"/>
          <dgm:chPref val="0"/>
        </dgm:presLayoutVars>
      </dgm:prSet>
      <dgm:spPr/>
    </dgm:pt>
    <dgm:pt modelId="{F6FEA2DA-BBDF-4F83-A52B-8949EAA63BBE}" type="pres">
      <dgm:prSet presAssocID="{1392D936-1ADB-417C-9D50-7EE9C3169B47}" presName="txSpace" presStyleCnt="0"/>
      <dgm:spPr/>
    </dgm:pt>
    <dgm:pt modelId="{7AE50D77-FE9D-41AF-BE60-A8DC4044B309}" type="pres">
      <dgm:prSet presAssocID="{1392D936-1ADB-417C-9D50-7EE9C3169B47}" presName="desTx" presStyleLbl="revTx" presStyleIdx="3" presStyleCnt="4">
        <dgm:presLayoutVars/>
      </dgm:prSet>
      <dgm:spPr/>
    </dgm:pt>
  </dgm:ptLst>
  <dgm:cxnLst>
    <dgm:cxn modelId="{1A41111E-D03C-4E9E-90A3-5CB5D903BA9F}" type="presOf" srcId="{7D24C1E9-CB11-444E-8897-D25945A79FBC}" destId="{56C4545B-951B-4B5D-8756-DC552C5E1A98}" srcOrd="0" destOrd="1" presId="urn:microsoft.com/office/officeart/2018/5/layout/CenteredIconLabelDescriptionList"/>
    <dgm:cxn modelId="{74517523-1D16-40C2-8AD4-4F5397AE6CFE}" type="presOf" srcId="{0C2683C8-4A62-4897-9D0C-43A306A292DE}" destId="{7AE50D77-FE9D-41AF-BE60-A8DC4044B309}" srcOrd="0" destOrd="0" presId="urn:microsoft.com/office/officeart/2018/5/layout/CenteredIconLabelDescriptionList"/>
    <dgm:cxn modelId="{2DA54D27-9C5B-421A-AAFB-3291927F0F61}" srcId="{AB7CFBBD-6711-494A-9D66-B74CF2659BDA}" destId="{0175DF2C-4F16-4AEA-96EB-30BBB17CB8D4}" srcOrd="0" destOrd="0" parTransId="{2D18F485-37D2-45A6-B9B0-5B31B635E14F}" sibTransId="{0E1F27B6-D2A5-4470-A9C1-E9EE24D8BEC2}"/>
    <dgm:cxn modelId="{175C022D-0136-424C-9E8E-2EB19867D68E}" type="presOf" srcId="{D626F94D-F8CF-451A-9423-86AC328E4DCF}" destId="{7AE50D77-FE9D-41AF-BE60-A8DC4044B309}" srcOrd="0" destOrd="1" presId="urn:microsoft.com/office/officeart/2018/5/layout/CenteredIconLabelDescriptionList"/>
    <dgm:cxn modelId="{0802583D-ED72-4E6E-AFBC-157B36CC3C2D}" type="presOf" srcId="{AB7CFBBD-6711-494A-9D66-B74CF2659BDA}" destId="{190E7D91-0213-4838-B69A-A71ABA2D2262}" srcOrd="0" destOrd="0" presId="urn:microsoft.com/office/officeart/2018/5/layout/CenteredIconLabelDescriptionList"/>
    <dgm:cxn modelId="{84B7383E-2778-4AD8-9480-1E7E6EDFDECB}" srcId="{FA2C5290-8D72-41C5-8D2A-07B4A021006C}" destId="{1392D936-1ADB-417C-9D50-7EE9C3169B47}" srcOrd="1" destOrd="0" parTransId="{3DE7D513-2ACF-4161-9608-108FC230185A}" sibTransId="{44D0E6A1-FF39-46CC-869F-5EDBBCBD8EF3}"/>
    <dgm:cxn modelId="{2F17EF44-4B68-438F-B9A2-BD038542F7E2}" srcId="{AB7CFBBD-6711-494A-9D66-B74CF2659BDA}" destId="{A381600D-7872-419A-AEC2-0C0F950039E1}" srcOrd="2" destOrd="0" parTransId="{FF5D33BE-36B3-4660-AFB6-14A8A426B1DF}" sibTransId="{2D0674D4-F1E6-4D64-91FF-13F7DB5AA127}"/>
    <dgm:cxn modelId="{3C094C4A-0FF3-4814-A41A-9B549A87F5DC}" type="presOf" srcId="{1392D936-1ADB-417C-9D50-7EE9C3169B47}" destId="{A3E301BD-82D3-429E-9AB7-95F686700BA8}" srcOrd="0" destOrd="0" presId="urn:microsoft.com/office/officeart/2018/5/layout/CenteredIconLabelDescriptionList"/>
    <dgm:cxn modelId="{C43A8B4A-30C4-4642-8BAB-E35A0BA9EB01}" type="presOf" srcId="{FA2C5290-8D72-41C5-8D2A-07B4A021006C}" destId="{80C05A22-72AE-4B77-9A57-9E112DB44A46}" srcOrd="0" destOrd="0" presId="urn:microsoft.com/office/officeart/2018/5/layout/CenteredIconLabelDescriptionList"/>
    <dgm:cxn modelId="{91C3C94B-C52F-43BB-9C61-7821ED1415CD}" srcId="{1392D936-1ADB-417C-9D50-7EE9C3169B47}" destId="{0C2683C8-4A62-4897-9D0C-43A306A292DE}" srcOrd="0" destOrd="0" parTransId="{2A715DFE-A3EE-43A9-8BE4-23C59D3F273B}" sibTransId="{39AC7EF9-5268-4C28-A21C-564F41F88227}"/>
    <dgm:cxn modelId="{0459ED4B-FDA8-453E-B2C2-BB9AA996623C}" srcId="{AB7CFBBD-6711-494A-9D66-B74CF2659BDA}" destId="{7D24C1E9-CB11-444E-8897-D25945A79FBC}" srcOrd="1" destOrd="0" parTransId="{584EA651-EE8B-4283-BF8D-7538C43FCC2A}" sibTransId="{9DB12DAD-4D06-4E8E-8683-35BE5266BD63}"/>
    <dgm:cxn modelId="{30D01C65-9AF0-47F4-BAB7-FAF654186667}" srcId="{1392D936-1ADB-417C-9D50-7EE9C3169B47}" destId="{D626F94D-F8CF-451A-9423-86AC328E4DCF}" srcOrd="1" destOrd="0" parTransId="{42956E71-BA99-4EFF-858C-C8146B24E42B}" sibTransId="{B270B062-BBD8-48A8-986D-1FF87144BFA2}"/>
    <dgm:cxn modelId="{14904877-D51D-424A-87DB-2FC47B9E9824}" type="presOf" srcId="{0175DF2C-4F16-4AEA-96EB-30BBB17CB8D4}" destId="{56C4545B-951B-4B5D-8756-DC552C5E1A98}" srcOrd="0" destOrd="0" presId="urn:microsoft.com/office/officeart/2018/5/layout/CenteredIconLabelDescriptionList"/>
    <dgm:cxn modelId="{388F0C83-7393-445A-8243-3DD239BD1C7F}" srcId="{FA2C5290-8D72-41C5-8D2A-07B4A021006C}" destId="{AB7CFBBD-6711-494A-9D66-B74CF2659BDA}" srcOrd="0" destOrd="0" parTransId="{2AB92811-FD3C-46B6-BEA0-F2068779899C}" sibTransId="{C1FD9396-94C2-445F-9A6F-69D2A5C872F2}"/>
    <dgm:cxn modelId="{83F5EF98-9FBC-4E3B-BE27-6E11FAF6D506}" type="presOf" srcId="{A381600D-7872-419A-AEC2-0C0F950039E1}" destId="{56C4545B-951B-4B5D-8756-DC552C5E1A98}" srcOrd="0" destOrd="2" presId="urn:microsoft.com/office/officeart/2018/5/layout/CenteredIconLabelDescriptionList"/>
    <dgm:cxn modelId="{9A99EEFB-1ADD-431F-9424-F7C7ED3F19EB}" type="presParOf" srcId="{80C05A22-72AE-4B77-9A57-9E112DB44A46}" destId="{6AF010EB-5AF4-4E6A-BBED-3006891F7C3B}" srcOrd="0" destOrd="0" presId="urn:microsoft.com/office/officeart/2018/5/layout/CenteredIconLabelDescriptionList"/>
    <dgm:cxn modelId="{672469B5-4BDB-4277-ABF0-50ABE0D348D7}" type="presParOf" srcId="{6AF010EB-5AF4-4E6A-BBED-3006891F7C3B}" destId="{F38984BC-842B-441A-912D-62B60C44AB4C}" srcOrd="0" destOrd="0" presId="urn:microsoft.com/office/officeart/2018/5/layout/CenteredIconLabelDescriptionList"/>
    <dgm:cxn modelId="{A01DF2D9-B9EA-4A8E-8AF4-9B18CAF8821A}" type="presParOf" srcId="{6AF010EB-5AF4-4E6A-BBED-3006891F7C3B}" destId="{10DEE354-84EA-4578-8A33-B9B5BBA5B3EE}" srcOrd="1" destOrd="0" presId="urn:microsoft.com/office/officeart/2018/5/layout/CenteredIconLabelDescriptionList"/>
    <dgm:cxn modelId="{767F169B-F275-48FB-907C-0C9BB8439DCB}" type="presParOf" srcId="{6AF010EB-5AF4-4E6A-BBED-3006891F7C3B}" destId="{190E7D91-0213-4838-B69A-A71ABA2D2262}" srcOrd="2" destOrd="0" presId="urn:microsoft.com/office/officeart/2018/5/layout/CenteredIconLabelDescriptionList"/>
    <dgm:cxn modelId="{226BD4EA-91F6-41EC-9CC4-2594B8C72C31}" type="presParOf" srcId="{6AF010EB-5AF4-4E6A-BBED-3006891F7C3B}" destId="{0389DE55-6E49-4662-9CCD-7258167DD58D}" srcOrd="3" destOrd="0" presId="urn:microsoft.com/office/officeart/2018/5/layout/CenteredIconLabelDescriptionList"/>
    <dgm:cxn modelId="{7F85234D-B205-4F89-B413-158BE5E7B619}" type="presParOf" srcId="{6AF010EB-5AF4-4E6A-BBED-3006891F7C3B}" destId="{56C4545B-951B-4B5D-8756-DC552C5E1A98}" srcOrd="4" destOrd="0" presId="urn:microsoft.com/office/officeart/2018/5/layout/CenteredIconLabelDescriptionList"/>
    <dgm:cxn modelId="{6330AA85-6DE4-447E-8522-58F94C7DFCE8}" type="presParOf" srcId="{80C05A22-72AE-4B77-9A57-9E112DB44A46}" destId="{EBC74704-D08E-4E94-A677-55A5E5EFB5DC}" srcOrd="1" destOrd="0" presId="urn:microsoft.com/office/officeart/2018/5/layout/CenteredIconLabelDescriptionList"/>
    <dgm:cxn modelId="{221E993F-AB37-46A1-A9B0-863A38D39A19}" type="presParOf" srcId="{80C05A22-72AE-4B77-9A57-9E112DB44A46}" destId="{0F9BCF63-D42D-4061-B82A-54B86381A22C}" srcOrd="2" destOrd="0" presId="urn:microsoft.com/office/officeart/2018/5/layout/CenteredIconLabelDescriptionList"/>
    <dgm:cxn modelId="{40340FB9-D59E-4B46-B076-47196ED77CBE}" type="presParOf" srcId="{0F9BCF63-D42D-4061-B82A-54B86381A22C}" destId="{B07A1DCC-F1FF-43CA-A6D8-5A48A589824A}" srcOrd="0" destOrd="0" presId="urn:microsoft.com/office/officeart/2018/5/layout/CenteredIconLabelDescriptionList"/>
    <dgm:cxn modelId="{B90540A7-DCF6-45FE-83B7-2A2FC9CC65A7}" type="presParOf" srcId="{0F9BCF63-D42D-4061-B82A-54B86381A22C}" destId="{1FBF4868-ABDB-424F-B860-D4F45493496C}" srcOrd="1" destOrd="0" presId="urn:microsoft.com/office/officeart/2018/5/layout/CenteredIconLabelDescriptionList"/>
    <dgm:cxn modelId="{3B2642EE-566C-4701-BEF7-38396BDF784E}" type="presParOf" srcId="{0F9BCF63-D42D-4061-B82A-54B86381A22C}" destId="{A3E301BD-82D3-429E-9AB7-95F686700BA8}" srcOrd="2" destOrd="0" presId="urn:microsoft.com/office/officeart/2018/5/layout/CenteredIconLabelDescriptionList"/>
    <dgm:cxn modelId="{1F52C309-E985-442D-8830-65EF34F0A05E}" type="presParOf" srcId="{0F9BCF63-D42D-4061-B82A-54B86381A22C}" destId="{F6FEA2DA-BBDF-4F83-A52B-8949EAA63BBE}" srcOrd="3" destOrd="0" presId="urn:microsoft.com/office/officeart/2018/5/layout/CenteredIconLabelDescriptionList"/>
    <dgm:cxn modelId="{8BD59177-DFE1-4889-A045-3EA83D46B7C3}" type="presParOf" srcId="{0F9BCF63-D42D-4061-B82A-54B86381A22C}" destId="{7AE50D77-FE9D-41AF-BE60-A8DC4044B309}"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E415D5-6909-4D0D-9E43-472AD26E6CA3}"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DD82DB8A-4FFC-429C-B263-5CF88D8C6494}">
      <dgm:prSet/>
      <dgm:spPr/>
      <dgm:t>
        <a:bodyPr/>
        <a:lstStyle/>
        <a:p>
          <a:r>
            <a:rPr lang="en-US"/>
            <a:t>New instructions to the Instructions Set Architecture</a:t>
          </a:r>
        </a:p>
        <a:p>
          <a:r>
            <a:rPr lang="en-US"/>
            <a:t>e.g. MIPS, RISC-V, Arm64, x86-64</a:t>
          </a:r>
        </a:p>
      </dgm:t>
    </dgm:pt>
    <dgm:pt modelId="{77F88F5D-A4EB-4520-8A12-EB1D1CF5F1A1}" type="parTrans" cxnId="{93E9DB52-02E9-4F43-95B6-640E340AA46F}">
      <dgm:prSet/>
      <dgm:spPr/>
      <dgm:t>
        <a:bodyPr/>
        <a:lstStyle/>
        <a:p>
          <a:endParaRPr lang="en-US"/>
        </a:p>
      </dgm:t>
    </dgm:pt>
    <dgm:pt modelId="{0A98B526-54D4-43DC-A6C0-C0DEA85D484A}" type="sibTrans" cxnId="{93E9DB52-02E9-4F43-95B6-640E340AA46F}">
      <dgm:prSet/>
      <dgm:spPr/>
      <dgm:t>
        <a:bodyPr/>
        <a:lstStyle/>
        <a:p>
          <a:endParaRPr lang="en-US"/>
        </a:p>
      </dgm:t>
    </dgm:pt>
    <dgm:pt modelId="{6384A7F4-D03E-4A7A-9B4A-2A60030B47B6}">
      <dgm:prSet/>
      <dgm:spPr/>
      <dgm:t>
        <a:bodyPr/>
        <a:lstStyle/>
        <a:p>
          <a:r>
            <a:rPr lang="en-US"/>
            <a:t>New decoding logic, data-path to the microarchitecture </a:t>
          </a:r>
        </a:p>
      </dgm:t>
    </dgm:pt>
    <dgm:pt modelId="{D65630D5-2E5E-4090-8C00-3A557EA98A0F}" type="parTrans" cxnId="{46847684-9FEE-4785-8CF5-08EB69EE7A97}">
      <dgm:prSet/>
      <dgm:spPr/>
      <dgm:t>
        <a:bodyPr/>
        <a:lstStyle/>
        <a:p>
          <a:endParaRPr lang="en-US"/>
        </a:p>
      </dgm:t>
    </dgm:pt>
    <dgm:pt modelId="{1FD67C35-5C65-4B18-AF2F-8B608CC0BC80}" type="sibTrans" cxnId="{46847684-9FEE-4785-8CF5-08EB69EE7A97}">
      <dgm:prSet/>
      <dgm:spPr/>
      <dgm:t>
        <a:bodyPr/>
        <a:lstStyle/>
        <a:p>
          <a:endParaRPr lang="en-US"/>
        </a:p>
      </dgm:t>
    </dgm:pt>
    <dgm:pt modelId="{471A4A8D-FA26-497B-B1E4-FAF6C2A273AB}">
      <dgm:prSet/>
      <dgm:spPr/>
      <dgm:t>
        <a:bodyPr/>
        <a:lstStyle/>
        <a:p>
          <a:r>
            <a:rPr lang="en-US"/>
            <a:t>Formal verification of the new instructions to prove correctness</a:t>
          </a:r>
        </a:p>
      </dgm:t>
    </dgm:pt>
    <dgm:pt modelId="{D8240A7E-D0F0-4440-B14F-5E1E15494A60}" type="parTrans" cxnId="{72FF0B9F-2958-49D8-80E3-B88FE8CA0775}">
      <dgm:prSet/>
      <dgm:spPr/>
      <dgm:t>
        <a:bodyPr/>
        <a:lstStyle/>
        <a:p>
          <a:endParaRPr lang="en-US"/>
        </a:p>
      </dgm:t>
    </dgm:pt>
    <dgm:pt modelId="{AE00CCA0-6A07-457C-A34B-EA1F821A8D16}" type="sibTrans" cxnId="{72FF0B9F-2958-49D8-80E3-B88FE8CA0775}">
      <dgm:prSet/>
      <dgm:spPr/>
      <dgm:t>
        <a:bodyPr/>
        <a:lstStyle/>
        <a:p>
          <a:endParaRPr lang="en-US"/>
        </a:p>
      </dgm:t>
    </dgm:pt>
    <dgm:pt modelId="{E3F14AF7-03D5-46AE-B3EA-FEB8C2A22E80}">
      <dgm:prSet/>
      <dgm:spPr/>
      <dgm:t>
        <a:bodyPr/>
        <a:lstStyle/>
        <a:p>
          <a:r>
            <a:rPr lang="en-US"/>
            <a:t>Port software stacks to the secure architecture</a:t>
          </a:r>
        </a:p>
        <a:p>
          <a:r>
            <a:rPr lang="en-US"/>
            <a:t>e.g. OS, compiler, language runtimes, assembler, linker, loader, debugger, etc.</a:t>
          </a:r>
        </a:p>
      </dgm:t>
    </dgm:pt>
    <dgm:pt modelId="{088DC000-F4BE-451F-84BF-870AF1739922}" type="parTrans" cxnId="{77F4F20C-137D-4577-A815-B5FB43B592BC}">
      <dgm:prSet/>
      <dgm:spPr/>
      <dgm:t>
        <a:bodyPr/>
        <a:lstStyle/>
        <a:p>
          <a:endParaRPr lang="en-US"/>
        </a:p>
      </dgm:t>
    </dgm:pt>
    <dgm:pt modelId="{F7BEFFBD-F277-4E18-AFD4-CBAEEB8C36AE}" type="sibTrans" cxnId="{77F4F20C-137D-4577-A815-B5FB43B592BC}">
      <dgm:prSet/>
      <dgm:spPr/>
      <dgm:t>
        <a:bodyPr/>
        <a:lstStyle/>
        <a:p>
          <a:endParaRPr lang="en-US"/>
        </a:p>
      </dgm:t>
    </dgm:pt>
    <dgm:pt modelId="{689A1AE8-10A8-7245-BFED-893A7F606D34}">
      <dgm:prSet/>
      <dgm:spPr/>
      <dgm:t>
        <a:bodyPr/>
        <a:lstStyle/>
        <a:p>
          <a:r>
            <a:rPr lang="en-US" dirty="0"/>
            <a:t>tape-out new chips with experimental security extensions</a:t>
          </a:r>
        </a:p>
      </dgm:t>
    </dgm:pt>
    <dgm:pt modelId="{54B35AFF-F320-8941-8929-3BD5A4CC9345}" type="parTrans" cxnId="{679ECF96-E5AA-0647-B3E7-9594853CF86F}">
      <dgm:prSet/>
      <dgm:spPr/>
      <dgm:t>
        <a:bodyPr/>
        <a:lstStyle/>
        <a:p>
          <a:endParaRPr lang="en-GB"/>
        </a:p>
      </dgm:t>
    </dgm:pt>
    <dgm:pt modelId="{F89E5DE7-B475-2240-AF82-D0053C280276}" type="sibTrans" cxnId="{679ECF96-E5AA-0647-B3E7-9594853CF86F}">
      <dgm:prSet/>
      <dgm:spPr/>
      <dgm:t>
        <a:bodyPr/>
        <a:lstStyle/>
        <a:p>
          <a:endParaRPr lang="en-GB"/>
        </a:p>
      </dgm:t>
    </dgm:pt>
    <dgm:pt modelId="{3C56BA88-F278-7C40-97EB-0A402352C968}">
      <dgm:prSet/>
      <dgm:spPr/>
      <dgm:t>
        <a:bodyPr/>
        <a:lstStyle/>
        <a:p>
          <a:r>
            <a:rPr lang="en-GB"/>
            <a:t>Benchmarking and analysis</a:t>
          </a:r>
        </a:p>
      </dgm:t>
    </dgm:pt>
    <dgm:pt modelId="{19B0447C-9FF4-494C-B7E9-C524904FD6EF}" type="parTrans" cxnId="{3305C113-2FB2-5A40-82BD-4B7F3081BD18}">
      <dgm:prSet/>
      <dgm:spPr/>
      <dgm:t>
        <a:bodyPr/>
        <a:lstStyle/>
        <a:p>
          <a:endParaRPr lang="en-GB"/>
        </a:p>
      </dgm:t>
    </dgm:pt>
    <dgm:pt modelId="{D837EDFB-68E0-524B-B5FD-A1A1BB457D96}" type="sibTrans" cxnId="{3305C113-2FB2-5A40-82BD-4B7F3081BD18}">
      <dgm:prSet/>
      <dgm:spPr/>
      <dgm:t>
        <a:bodyPr/>
        <a:lstStyle/>
        <a:p>
          <a:endParaRPr lang="en-GB"/>
        </a:p>
      </dgm:t>
    </dgm:pt>
    <dgm:pt modelId="{846AA617-4AA5-2A43-99AB-3B3EE6CB6252}" type="pres">
      <dgm:prSet presAssocID="{EEE415D5-6909-4D0D-9E43-472AD26E6CA3}" presName="Name0" presStyleCnt="0">
        <dgm:presLayoutVars>
          <dgm:dir/>
          <dgm:resizeHandles val="exact"/>
        </dgm:presLayoutVars>
      </dgm:prSet>
      <dgm:spPr/>
    </dgm:pt>
    <dgm:pt modelId="{C9401A1B-D070-9944-AF84-778E3DCE1968}" type="pres">
      <dgm:prSet presAssocID="{DD82DB8A-4FFC-429C-B263-5CF88D8C6494}" presName="node" presStyleLbl="node1" presStyleIdx="0" presStyleCnt="6">
        <dgm:presLayoutVars>
          <dgm:bulletEnabled val="1"/>
        </dgm:presLayoutVars>
      </dgm:prSet>
      <dgm:spPr/>
    </dgm:pt>
    <dgm:pt modelId="{54CC50FB-EC9A-0D45-A873-C921354B7242}" type="pres">
      <dgm:prSet presAssocID="{0A98B526-54D4-43DC-A6C0-C0DEA85D484A}" presName="sibTrans" presStyleLbl="sibTrans1D1" presStyleIdx="0" presStyleCnt="5"/>
      <dgm:spPr/>
    </dgm:pt>
    <dgm:pt modelId="{B363C31F-80E2-8D4B-842A-5077BFB6F511}" type="pres">
      <dgm:prSet presAssocID="{0A98B526-54D4-43DC-A6C0-C0DEA85D484A}" presName="connectorText" presStyleLbl="sibTrans1D1" presStyleIdx="0" presStyleCnt="5"/>
      <dgm:spPr/>
    </dgm:pt>
    <dgm:pt modelId="{845FB57B-B5A5-9047-84A8-F57457E6B63A}" type="pres">
      <dgm:prSet presAssocID="{6384A7F4-D03E-4A7A-9B4A-2A60030B47B6}" presName="node" presStyleLbl="node1" presStyleIdx="1" presStyleCnt="6">
        <dgm:presLayoutVars>
          <dgm:bulletEnabled val="1"/>
        </dgm:presLayoutVars>
      </dgm:prSet>
      <dgm:spPr/>
    </dgm:pt>
    <dgm:pt modelId="{DAF8F6B4-A6AC-B34B-93ED-E094095206F4}" type="pres">
      <dgm:prSet presAssocID="{1FD67C35-5C65-4B18-AF2F-8B608CC0BC80}" presName="sibTrans" presStyleLbl="sibTrans1D1" presStyleIdx="1" presStyleCnt="5"/>
      <dgm:spPr/>
    </dgm:pt>
    <dgm:pt modelId="{28596AF1-51B3-7D48-BF07-1812C907409B}" type="pres">
      <dgm:prSet presAssocID="{1FD67C35-5C65-4B18-AF2F-8B608CC0BC80}" presName="connectorText" presStyleLbl="sibTrans1D1" presStyleIdx="1" presStyleCnt="5"/>
      <dgm:spPr/>
    </dgm:pt>
    <dgm:pt modelId="{F718DA51-3E05-434D-89D8-2D02360D4665}" type="pres">
      <dgm:prSet presAssocID="{471A4A8D-FA26-497B-B1E4-FAF6C2A273AB}" presName="node" presStyleLbl="node1" presStyleIdx="2" presStyleCnt="6">
        <dgm:presLayoutVars>
          <dgm:bulletEnabled val="1"/>
        </dgm:presLayoutVars>
      </dgm:prSet>
      <dgm:spPr/>
    </dgm:pt>
    <dgm:pt modelId="{9460077B-5B30-014A-B3C5-E8012BB2ECFB}" type="pres">
      <dgm:prSet presAssocID="{AE00CCA0-6A07-457C-A34B-EA1F821A8D16}" presName="sibTrans" presStyleLbl="sibTrans1D1" presStyleIdx="2" presStyleCnt="5"/>
      <dgm:spPr/>
    </dgm:pt>
    <dgm:pt modelId="{50D601E2-B715-9C4F-B44E-D71E97654392}" type="pres">
      <dgm:prSet presAssocID="{AE00CCA0-6A07-457C-A34B-EA1F821A8D16}" presName="connectorText" presStyleLbl="sibTrans1D1" presStyleIdx="2" presStyleCnt="5"/>
      <dgm:spPr/>
    </dgm:pt>
    <dgm:pt modelId="{047BD470-8E1C-E346-B12F-F5C56C83252E}" type="pres">
      <dgm:prSet presAssocID="{689A1AE8-10A8-7245-BFED-893A7F606D34}" presName="node" presStyleLbl="node1" presStyleIdx="3" presStyleCnt="6">
        <dgm:presLayoutVars>
          <dgm:bulletEnabled val="1"/>
        </dgm:presLayoutVars>
      </dgm:prSet>
      <dgm:spPr/>
    </dgm:pt>
    <dgm:pt modelId="{4F2BEDF9-6AF5-6344-A307-52B245064CD5}" type="pres">
      <dgm:prSet presAssocID="{F89E5DE7-B475-2240-AF82-D0053C280276}" presName="sibTrans" presStyleLbl="sibTrans1D1" presStyleIdx="3" presStyleCnt="5"/>
      <dgm:spPr/>
    </dgm:pt>
    <dgm:pt modelId="{C991BF09-BD71-7A42-8975-46198C419A6C}" type="pres">
      <dgm:prSet presAssocID="{F89E5DE7-B475-2240-AF82-D0053C280276}" presName="connectorText" presStyleLbl="sibTrans1D1" presStyleIdx="3" presStyleCnt="5"/>
      <dgm:spPr/>
    </dgm:pt>
    <dgm:pt modelId="{93E2B047-C1BB-344F-90E7-CEE3AA535F70}" type="pres">
      <dgm:prSet presAssocID="{E3F14AF7-03D5-46AE-B3EA-FEB8C2A22E80}" presName="node" presStyleLbl="node1" presStyleIdx="4" presStyleCnt="6">
        <dgm:presLayoutVars>
          <dgm:bulletEnabled val="1"/>
        </dgm:presLayoutVars>
      </dgm:prSet>
      <dgm:spPr/>
    </dgm:pt>
    <dgm:pt modelId="{12467814-68AF-EE46-B8D9-284F7B9068B1}" type="pres">
      <dgm:prSet presAssocID="{F7BEFFBD-F277-4E18-AFD4-CBAEEB8C36AE}" presName="sibTrans" presStyleLbl="sibTrans1D1" presStyleIdx="4" presStyleCnt="5"/>
      <dgm:spPr/>
    </dgm:pt>
    <dgm:pt modelId="{D236078A-41BB-E549-B81B-A3442E10B1C9}" type="pres">
      <dgm:prSet presAssocID="{F7BEFFBD-F277-4E18-AFD4-CBAEEB8C36AE}" presName="connectorText" presStyleLbl="sibTrans1D1" presStyleIdx="4" presStyleCnt="5"/>
      <dgm:spPr/>
    </dgm:pt>
    <dgm:pt modelId="{93289844-0DEE-7D41-8C4A-98CAA71F36C5}" type="pres">
      <dgm:prSet presAssocID="{3C56BA88-F278-7C40-97EB-0A402352C968}" presName="node" presStyleLbl="node1" presStyleIdx="5" presStyleCnt="6">
        <dgm:presLayoutVars>
          <dgm:bulletEnabled val="1"/>
        </dgm:presLayoutVars>
      </dgm:prSet>
      <dgm:spPr/>
    </dgm:pt>
  </dgm:ptLst>
  <dgm:cxnLst>
    <dgm:cxn modelId="{138A6E00-380E-9E42-8B2C-2B14BAB7557D}" type="presOf" srcId="{F89E5DE7-B475-2240-AF82-D0053C280276}" destId="{4F2BEDF9-6AF5-6344-A307-52B245064CD5}" srcOrd="0" destOrd="0" presId="urn:microsoft.com/office/officeart/2016/7/layout/RepeatingBendingProcessNew"/>
    <dgm:cxn modelId="{27983002-6481-1449-8DCD-972F55834023}" type="presOf" srcId="{0A98B526-54D4-43DC-A6C0-C0DEA85D484A}" destId="{54CC50FB-EC9A-0D45-A873-C921354B7242}" srcOrd="0" destOrd="0" presId="urn:microsoft.com/office/officeart/2016/7/layout/RepeatingBendingProcessNew"/>
    <dgm:cxn modelId="{ED05150A-0784-C84B-A284-FD8138795185}" type="presOf" srcId="{3C56BA88-F278-7C40-97EB-0A402352C968}" destId="{93289844-0DEE-7D41-8C4A-98CAA71F36C5}" srcOrd="0" destOrd="0" presId="urn:microsoft.com/office/officeart/2016/7/layout/RepeatingBendingProcessNew"/>
    <dgm:cxn modelId="{77F4F20C-137D-4577-A815-B5FB43B592BC}" srcId="{EEE415D5-6909-4D0D-9E43-472AD26E6CA3}" destId="{E3F14AF7-03D5-46AE-B3EA-FEB8C2A22E80}" srcOrd="4" destOrd="0" parTransId="{088DC000-F4BE-451F-84BF-870AF1739922}" sibTransId="{F7BEFFBD-F277-4E18-AFD4-CBAEEB8C36AE}"/>
    <dgm:cxn modelId="{EC53AF13-AC41-9741-A7CF-3C8C3AC6B594}" type="presOf" srcId="{689A1AE8-10A8-7245-BFED-893A7F606D34}" destId="{047BD470-8E1C-E346-B12F-F5C56C83252E}" srcOrd="0" destOrd="0" presId="urn:microsoft.com/office/officeart/2016/7/layout/RepeatingBendingProcessNew"/>
    <dgm:cxn modelId="{3305C113-2FB2-5A40-82BD-4B7F3081BD18}" srcId="{EEE415D5-6909-4D0D-9E43-472AD26E6CA3}" destId="{3C56BA88-F278-7C40-97EB-0A402352C968}" srcOrd="5" destOrd="0" parTransId="{19B0447C-9FF4-494C-B7E9-C524904FD6EF}" sibTransId="{D837EDFB-68E0-524B-B5FD-A1A1BB457D96}"/>
    <dgm:cxn modelId="{2FBF802A-E6B5-1044-B121-DE358B54006B}" type="presOf" srcId="{1FD67C35-5C65-4B18-AF2F-8B608CC0BC80}" destId="{28596AF1-51B3-7D48-BF07-1812C907409B}" srcOrd="1" destOrd="0" presId="urn:microsoft.com/office/officeart/2016/7/layout/RepeatingBendingProcessNew"/>
    <dgm:cxn modelId="{70711635-AAD2-584B-93CE-74907CF94900}" type="presOf" srcId="{1FD67C35-5C65-4B18-AF2F-8B608CC0BC80}" destId="{DAF8F6B4-A6AC-B34B-93ED-E094095206F4}" srcOrd="0" destOrd="0" presId="urn:microsoft.com/office/officeart/2016/7/layout/RepeatingBendingProcessNew"/>
    <dgm:cxn modelId="{CA27DD3E-7133-AB4D-B8C9-9053509D874F}" type="presOf" srcId="{471A4A8D-FA26-497B-B1E4-FAF6C2A273AB}" destId="{F718DA51-3E05-434D-89D8-2D02360D4665}" srcOrd="0" destOrd="0" presId="urn:microsoft.com/office/officeart/2016/7/layout/RepeatingBendingProcessNew"/>
    <dgm:cxn modelId="{28802648-F776-1F46-88FE-2B5BF3603559}" type="presOf" srcId="{E3F14AF7-03D5-46AE-B3EA-FEB8C2A22E80}" destId="{93E2B047-C1BB-344F-90E7-CEE3AA535F70}" srcOrd="0" destOrd="0" presId="urn:microsoft.com/office/officeart/2016/7/layout/RepeatingBendingProcessNew"/>
    <dgm:cxn modelId="{93E9DB52-02E9-4F43-95B6-640E340AA46F}" srcId="{EEE415D5-6909-4D0D-9E43-472AD26E6CA3}" destId="{DD82DB8A-4FFC-429C-B263-5CF88D8C6494}" srcOrd="0" destOrd="0" parTransId="{77F88F5D-A4EB-4520-8A12-EB1D1CF5F1A1}" sibTransId="{0A98B526-54D4-43DC-A6C0-C0DEA85D484A}"/>
    <dgm:cxn modelId="{C91B8B5F-40D1-4A4C-A556-B55CCE266B83}" type="presOf" srcId="{0A98B526-54D4-43DC-A6C0-C0DEA85D484A}" destId="{B363C31F-80E2-8D4B-842A-5077BFB6F511}" srcOrd="1" destOrd="0" presId="urn:microsoft.com/office/officeart/2016/7/layout/RepeatingBendingProcessNew"/>
    <dgm:cxn modelId="{BA17D05F-110E-504D-973A-16B6C51AEA4E}" type="presOf" srcId="{AE00CCA0-6A07-457C-A34B-EA1F821A8D16}" destId="{50D601E2-B715-9C4F-B44E-D71E97654392}" srcOrd="1" destOrd="0" presId="urn:microsoft.com/office/officeart/2016/7/layout/RepeatingBendingProcessNew"/>
    <dgm:cxn modelId="{ED260566-434F-7D4D-89B6-66074B3BD184}" type="presOf" srcId="{F7BEFFBD-F277-4E18-AFD4-CBAEEB8C36AE}" destId="{12467814-68AF-EE46-B8D9-284F7B9068B1}" srcOrd="0" destOrd="0" presId="urn:microsoft.com/office/officeart/2016/7/layout/RepeatingBendingProcessNew"/>
    <dgm:cxn modelId="{E1D9A472-F919-5E47-8380-D27DE2966628}" type="presOf" srcId="{F7BEFFBD-F277-4E18-AFD4-CBAEEB8C36AE}" destId="{D236078A-41BB-E549-B81B-A3442E10B1C9}" srcOrd="1" destOrd="0" presId="urn:microsoft.com/office/officeart/2016/7/layout/RepeatingBendingProcessNew"/>
    <dgm:cxn modelId="{46847684-9FEE-4785-8CF5-08EB69EE7A97}" srcId="{EEE415D5-6909-4D0D-9E43-472AD26E6CA3}" destId="{6384A7F4-D03E-4A7A-9B4A-2A60030B47B6}" srcOrd="1" destOrd="0" parTransId="{D65630D5-2E5E-4090-8C00-3A557EA98A0F}" sibTransId="{1FD67C35-5C65-4B18-AF2F-8B608CC0BC80}"/>
    <dgm:cxn modelId="{679ECF96-E5AA-0647-B3E7-9594853CF86F}" srcId="{EEE415D5-6909-4D0D-9E43-472AD26E6CA3}" destId="{689A1AE8-10A8-7245-BFED-893A7F606D34}" srcOrd="3" destOrd="0" parTransId="{54B35AFF-F320-8941-8929-3BD5A4CC9345}" sibTransId="{F89E5DE7-B475-2240-AF82-D0053C280276}"/>
    <dgm:cxn modelId="{72FF0B9F-2958-49D8-80E3-B88FE8CA0775}" srcId="{EEE415D5-6909-4D0D-9E43-472AD26E6CA3}" destId="{471A4A8D-FA26-497B-B1E4-FAF6C2A273AB}" srcOrd="2" destOrd="0" parTransId="{D8240A7E-D0F0-4440-B14F-5E1E15494A60}" sibTransId="{AE00CCA0-6A07-457C-A34B-EA1F821A8D16}"/>
    <dgm:cxn modelId="{EC1764B6-1976-1B4D-A8A6-75435BA0152D}" type="presOf" srcId="{DD82DB8A-4FFC-429C-B263-5CF88D8C6494}" destId="{C9401A1B-D070-9944-AF84-778E3DCE1968}" srcOrd="0" destOrd="0" presId="urn:microsoft.com/office/officeart/2016/7/layout/RepeatingBendingProcessNew"/>
    <dgm:cxn modelId="{8DC4B7D8-B3D9-3747-B7F8-29FFA3758B12}" type="presOf" srcId="{6384A7F4-D03E-4A7A-9B4A-2A60030B47B6}" destId="{845FB57B-B5A5-9047-84A8-F57457E6B63A}" srcOrd="0" destOrd="0" presId="urn:microsoft.com/office/officeart/2016/7/layout/RepeatingBendingProcessNew"/>
    <dgm:cxn modelId="{CA89FBEA-A732-6646-B41B-831A718409AE}" type="presOf" srcId="{F89E5DE7-B475-2240-AF82-D0053C280276}" destId="{C991BF09-BD71-7A42-8975-46198C419A6C}" srcOrd="1" destOrd="0" presId="urn:microsoft.com/office/officeart/2016/7/layout/RepeatingBendingProcessNew"/>
    <dgm:cxn modelId="{9C8973F8-7628-0C4F-9CAE-7A781BCE5A50}" type="presOf" srcId="{EEE415D5-6909-4D0D-9E43-472AD26E6CA3}" destId="{846AA617-4AA5-2A43-99AB-3B3EE6CB6252}" srcOrd="0" destOrd="0" presId="urn:microsoft.com/office/officeart/2016/7/layout/RepeatingBendingProcessNew"/>
    <dgm:cxn modelId="{CD46B8F9-A530-8644-A04C-6B53683B6B9C}" type="presOf" srcId="{AE00CCA0-6A07-457C-A34B-EA1F821A8D16}" destId="{9460077B-5B30-014A-B3C5-E8012BB2ECFB}" srcOrd="0" destOrd="0" presId="urn:microsoft.com/office/officeart/2016/7/layout/RepeatingBendingProcessNew"/>
    <dgm:cxn modelId="{1F9C1E60-B9E8-644E-A28C-63638EFF0A9B}" type="presParOf" srcId="{846AA617-4AA5-2A43-99AB-3B3EE6CB6252}" destId="{C9401A1B-D070-9944-AF84-778E3DCE1968}" srcOrd="0" destOrd="0" presId="urn:microsoft.com/office/officeart/2016/7/layout/RepeatingBendingProcessNew"/>
    <dgm:cxn modelId="{82E90BAE-2C34-D64B-A970-647E03CFCC70}" type="presParOf" srcId="{846AA617-4AA5-2A43-99AB-3B3EE6CB6252}" destId="{54CC50FB-EC9A-0D45-A873-C921354B7242}" srcOrd="1" destOrd="0" presId="urn:microsoft.com/office/officeart/2016/7/layout/RepeatingBendingProcessNew"/>
    <dgm:cxn modelId="{96DEF544-90AE-1E42-A007-53332A6AACFB}" type="presParOf" srcId="{54CC50FB-EC9A-0D45-A873-C921354B7242}" destId="{B363C31F-80E2-8D4B-842A-5077BFB6F511}" srcOrd="0" destOrd="0" presId="urn:microsoft.com/office/officeart/2016/7/layout/RepeatingBendingProcessNew"/>
    <dgm:cxn modelId="{55BB4467-1396-A043-B3EA-D50B7194B412}" type="presParOf" srcId="{846AA617-4AA5-2A43-99AB-3B3EE6CB6252}" destId="{845FB57B-B5A5-9047-84A8-F57457E6B63A}" srcOrd="2" destOrd="0" presId="urn:microsoft.com/office/officeart/2016/7/layout/RepeatingBendingProcessNew"/>
    <dgm:cxn modelId="{13E5D1BE-82EA-F74B-9B85-B45D53B07E74}" type="presParOf" srcId="{846AA617-4AA5-2A43-99AB-3B3EE6CB6252}" destId="{DAF8F6B4-A6AC-B34B-93ED-E094095206F4}" srcOrd="3" destOrd="0" presId="urn:microsoft.com/office/officeart/2016/7/layout/RepeatingBendingProcessNew"/>
    <dgm:cxn modelId="{89D11BB8-5FE9-B34B-A926-9C8C83B71440}" type="presParOf" srcId="{DAF8F6B4-A6AC-B34B-93ED-E094095206F4}" destId="{28596AF1-51B3-7D48-BF07-1812C907409B}" srcOrd="0" destOrd="0" presId="urn:microsoft.com/office/officeart/2016/7/layout/RepeatingBendingProcessNew"/>
    <dgm:cxn modelId="{AD4BAE13-031E-D342-9D9C-919DC132639B}" type="presParOf" srcId="{846AA617-4AA5-2A43-99AB-3B3EE6CB6252}" destId="{F718DA51-3E05-434D-89D8-2D02360D4665}" srcOrd="4" destOrd="0" presId="urn:microsoft.com/office/officeart/2016/7/layout/RepeatingBendingProcessNew"/>
    <dgm:cxn modelId="{4BF1FFC0-A749-1142-90A5-C15384F75F4C}" type="presParOf" srcId="{846AA617-4AA5-2A43-99AB-3B3EE6CB6252}" destId="{9460077B-5B30-014A-B3C5-E8012BB2ECFB}" srcOrd="5" destOrd="0" presId="urn:microsoft.com/office/officeart/2016/7/layout/RepeatingBendingProcessNew"/>
    <dgm:cxn modelId="{39DD9261-5F2E-534B-92E7-CB0C38924E63}" type="presParOf" srcId="{9460077B-5B30-014A-B3C5-E8012BB2ECFB}" destId="{50D601E2-B715-9C4F-B44E-D71E97654392}" srcOrd="0" destOrd="0" presId="urn:microsoft.com/office/officeart/2016/7/layout/RepeatingBendingProcessNew"/>
    <dgm:cxn modelId="{0F522223-D8E6-3F49-A6A5-5FAAB01EFB19}" type="presParOf" srcId="{846AA617-4AA5-2A43-99AB-3B3EE6CB6252}" destId="{047BD470-8E1C-E346-B12F-F5C56C83252E}" srcOrd="6" destOrd="0" presId="urn:microsoft.com/office/officeart/2016/7/layout/RepeatingBendingProcessNew"/>
    <dgm:cxn modelId="{6DCEED52-8E8C-4447-B7B7-983311EE404C}" type="presParOf" srcId="{846AA617-4AA5-2A43-99AB-3B3EE6CB6252}" destId="{4F2BEDF9-6AF5-6344-A307-52B245064CD5}" srcOrd="7" destOrd="0" presId="urn:microsoft.com/office/officeart/2016/7/layout/RepeatingBendingProcessNew"/>
    <dgm:cxn modelId="{56270371-8614-EB48-8F62-55D7B9A5ACF4}" type="presParOf" srcId="{4F2BEDF9-6AF5-6344-A307-52B245064CD5}" destId="{C991BF09-BD71-7A42-8975-46198C419A6C}" srcOrd="0" destOrd="0" presId="urn:microsoft.com/office/officeart/2016/7/layout/RepeatingBendingProcessNew"/>
    <dgm:cxn modelId="{9C782DD5-7354-3F43-B946-012FA786F44E}" type="presParOf" srcId="{846AA617-4AA5-2A43-99AB-3B3EE6CB6252}" destId="{93E2B047-C1BB-344F-90E7-CEE3AA535F70}" srcOrd="8" destOrd="0" presId="urn:microsoft.com/office/officeart/2016/7/layout/RepeatingBendingProcessNew"/>
    <dgm:cxn modelId="{EE0446A5-F886-0D46-9597-E9D884E89E01}" type="presParOf" srcId="{846AA617-4AA5-2A43-99AB-3B3EE6CB6252}" destId="{12467814-68AF-EE46-B8D9-284F7B9068B1}" srcOrd="9" destOrd="0" presId="urn:microsoft.com/office/officeart/2016/7/layout/RepeatingBendingProcessNew"/>
    <dgm:cxn modelId="{7C80A5E1-2924-584E-B491-89A3EF5AA611}" type="presParOf" srcId="{12467814-68AF-EE46-B8D9-284F7B9068B1}" destId="{D236078A-41BB-E549-B81B-A3442E10B1C9}" srcOrd="0" destOrd="0" presId="urn:microsoft.com/office/officeart/2016/7/layout/RepeatingBendingProcessNew"/>
    <dgm:cxn modelId="{2F8F7B58-1CB0-0E41-B574-E7070D4DD57C}" type="presParOf" srcId="{846AA617-4AA5-2A43-99AB-3B3EE6CB6252}" destId="{93289844-0DEE-7D41-8C4A-98CAA71F36C5}"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84B467-562A-4FD0-837C-ADF5C0476B0A}"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2579056A-8C22-492B-9CFC-AE605D51205C}">
      <dgm:prSet custT="1"/>
      <dgm:spPr/>
      <dgm:t>
        <a:bodyPr/>
        <a:lstStyle/>
        <a:p>
          <a:pPr>
            <a:lnSpc>
              <a:spcPct val="100000"/>
            </a:lnSpc>
            <a:defRPr b="1"/>
          </a:pPr>
          <a:r>
            <a:rPr lang="en-US" sz="2900"/>
            <a:t>operating system</a:t>
          </a:r>
        </a:p>
      </dgm:t>
    </dgm:pt>
    <dgm:pt modelId="{6061DB8B-367C-4BB7-8931-BD4550FAC925}" type="parTrans" cxnId="{BC9288CA-70D9-4EE3-9659-C8A53232F857}">
      <dgm:prSet/>
      <dgm:spPr/>
      <dgm:t>
        <a:bodyPr/>
        <a:lstStyle/>
        <a:p>
          <a:endParaRPr lang="en-US"/>
        </a:p>
      </dgm:t>
    </dgm:pt>
    <dgm:pt modelId="{5E82DC59-710F-4F6F-A30A-D04848606D92}" type="sibTrans" cxnId="{BC9288CA-70D9-4EE3-9659-C8A53232F857}">
      <dgm:prSet/>
      <dgm:spPr/>
      <dgm:t>
        <a:bodyPr/>
        <a:lstStyle/>
        <a:p>
          <a:endParaRPr lang="en-US"/>
        </a:p>
      </dgm:t>
    </dgm:pt>
    <dgm:pt modelId="{E02B0FFA-AECA-4A5E-97C1-E520A4B25F1E}">
      <dgm:prSet/>
      <dgm:spPr/>
      <dgm:t>
        <a:bodyPr/>
        <a:lstStyle/>
        <a:p>
          <a:pPr>
            <a:lnSpc>
              <a:spcPct val="100000"/>
            </a:lnSpc>
          </a:pPr>
          <a:r>
            <a:rPr lang="en-US"/>
            <a:t>bootloader file</a:t>
          </a:r>
        </a:p>
      </dgm:t>
    </dgm:pt>
    <dgm:pt modelId="{44C5FD0B-852E-44B2-A511-77AFBCD680B3}" type="parTrans" cxnId="{EEAFD789-77FA-4819-BAA5-79C5BA542335}">
      <dgm:prSet/>
      <dgm:spPr/>
      <dgm:t>
        <a:bodyPr/>
        <a:lstStyle/>
        <a:p>
          <a:endParaRPr lang="en-US"/>
        </a:p>
      </dgm:t>
    </dgm:pt>
    <dgm:pt modelId="{D5A99D31-45D2-4DB5-B6BC-25F0A731FBD6}" type="sibTrans" cxnId="{EEAFD789-77FA-4819-BAA5-79C5BA542335}">
      <dgm:prSet/>
      <dgm:spPr/>
      <dgm:t>
        <a:bodyPr/>
        <a:lstStyle/>
        <a:p>
          <a:endParaRPr lang="en-US"/>
        </a:p>
      </dgm:t>
    </dgm:pt>
    <dgm:pt modelId="{034E0335-CC04-4718-B10D-42D27D79C7F5}">
      <dgm:prSet custT="1"/>
      <dgm:spPr/>
      <dgm:t>
        <a:bodyPr/>
        <a:lstStyle/>
        <a:p>
          <a:pPr>
            <a:lnSpc>
              <a:spcPct val="100000"/>
            </a:lnSpc>
            <a:defRPr b="1"/>
          </a:pPr>
          <a:r>
            <a:rPr lang="en-US" sz="2400"/>
            <a:t>system-wide</a:t>
          </a:r>
          <a:r>
            <a:rPr lang="en-US" sz="2800"/>
            <a:t> </a:t>
          </a:r>
          <a:r>
            <a:rPr lang="en-US" sz="2400"/>
            <a:t>userspace</a:t>
          </a:r>
          <a:endParaRPr lang="en-US" sz="2800"/>
        </a:p>
      </dgm:t>
    </dgm:pt>
    <dgm:pt modelId="{AEA2C769-BB27-4E13-92F8-E785538FB544}" type="parTrans" cxnId="{A016BE26-AA62-47DB-9997-F115D94E62E1}">
      <dgm:prSet/>
      <dgm:spPr/>
      <dgm:t>
        <a:bodyPr/>
        <a:lstStyle/>
        <a:p>
          <a:endParaRPr lang="en-US"/>
        </a:p>
      </dgm:t>
    </dgm:pt>
    <dgm:pt modelId="{EB1B68FD-4642-43F6-B659-8F83F9CCC915}" type="sibTrans" cxnId="{A016BE26-AA62-47DB-9997-F115D94E62E1}">
      <dgm:prSet/>
      <dgm:spPr/>
      <dgm:t>
        <a:bodyPr/>
        <a:lstStyle/>
        <a:p>
          <a:endParaRPr lang="en-US"/>
        </a:p>
      </dgm:t>
    </dgm:pt>
    <dgm:pt modelId="{A07996F4-6340-4611-95B8-A831B9798D1B}">
      <dgm:prSet/>
      <dgm:spPr/>
      <dgm:t>
        <a:bodyPr/>
        <a:lstStyle/>
        <a:p>
          <a:pPr>
            <a:lnSpc>
              <a:spcPct val="100000"/>
            </a:lnSpc>
          </a:pPr>
          <a:r>
            <a:rPr lang="en-US"/>
            <a:t>environment variables, shell configuration files</a:t>
          </a:r>
        </a:p>
      </dgm:t>
    </dgm:pt>
    <dgm:pt modelId="{02524AF1-556C-48F3-8B1F-E367354A189A}" type="parTrans" cxnId="{E48E34F6-A1D4-4D07-BBB6-E99EB8224701}">
      <dgm:prSet/>
      <dgm:spPr/>
      <dgm:t>
        <a:bodyPr/>
        <a:lstStyle/>
        <a:p>
          <a:endParaRPr lang="en-US"/>
        </a:p>
      </dgm:t>
    </dgm:pt>
    <dgm:pt modelId="{E003DC73-7098-479F-86C6-8E75A914C359}" type="sibTrans" cxnId="{E48E34F6-A1D4-4D07-BBB6-E99EB8224701}">
      <dgm:prSet/>
      <dgm:spPr/>
      <dgm:t>
        <a:bodyPr/>
        <a:lstStyle/>
        <a:p>
          <a:endParaRPr lang="en-US"/>
        </a:p>
      </dgm:t>
    </dgm:pt>
    <dgm:pt modelId="{0962DD4C-2714-4985-B6F5-96B597ECACCF}">
      <dgm:prSet custT="1"/>
      <dgm:spPr/>
      <dgm:t>
        <a:bodyPr/>
        <a:lstStyle/>
        <a:p>
          <a:pPr>
            <a:lnSpc>
              <a:spcPct val="100000"/>
            </a:lnSpc>
            <a:defRPr b="1"/>
          </a:pPr>
          <a:r>
            <a:rPr lang="en-US" sz="2400"/>
            <a:t>single application at runtime</a:t>
          </a:r>
        </a:p>
      </dgm:t>
    </dgm:pt>
    <dgm:pt modelId="{5DAFF9DD-E8D0-4808-B246-A3753139D072}" type="parTrans" cxnId="{AAC93962-7749-4CE6-9CF7-A948D009E36D}">
      <dgm:prSet/>
      <dgm:spPr/>
      <dgm:t>
        <a:bodyPr/>
        <a:lstStyle/>
        <a:p>
          <a:endParaRPr lang="en-US"/>
        </a:p>
      </dgm:t>
    </dgm:pt>
    <dgm:pt modelId="{14B8A7CD-A5CB-462A-B76E-6C205B3EDA2F}" type="sibTrans" cxnId="{AAC93962-7749-4CE6-9CF7-A948D009E36D}">
      <dgm:prSet/>
      <dgm:spPr/>
      <dgm:t>
        <a:bodyPr/>
        <a:lstStyle/>
        <a:p>
          <a:endParaRPr lang="en-US"/>
        </a:p>
      </dgm:t>
    </dgm:pt>
    <dgm:pt modelId="{CE864228-6811-4C25-BEAC-F2E1CE4105E7}">
      <dgm:prSet/>
      <dgm:spPr/>
      <dgm:t>
        <a:bodyPr/>
        <a:lstStyle/>
        <a:p>
          <a:pPr>
            <a:lnSpc>
              <a:spcPct val="100000"/>
            </a:lnSpc>
          </a:pPr>
          <a:r>
            <a:rPr lang="en-US"/>
            <a:t>allocator tunable, compiler flags</a:t>
          </a:r>
        </a:p>
      </dgm:t>
    </dgm:pt>
    <dgm:pt modelId="{BE242046-75CC-4A11-98C9-1F4A460B8649}" type="parTrans" cxnId="{C12806FE-B640-4ECA-B32A-B53A878C9AEA}">
      <dgm:prSet/>
      <dgm:spPr/>
      <dgm:t>
        <a:bodyPr/>
        <a:lstStyle/>
        <a:p>
          <a:endParaRPr lang="en-US"/>
        </a:p>
      </dgm:t>
    </dgm:pt>
    <dgm:pt modelId="{09E5D8F7-6042-4441-A9CF-4310256F42E4}" type="sibTrans" cxnId="{C12806FE-B640-4ECA-B32A-B53A878C9AEA}">
      <dgm:prSet/>
      <dgm:spPr/>
      <dgm:t>
        <a:bodyPr/>
        <a:lstStyle/>
        <a:p>
          <a:endParaRPr lang="en-US"/>
        </a:p>
      </dgm:t>
    </dgm:pt>
    <dgm:pt modelId="{EE34CA2A-7C19-4CDC-B9D3-01979634B3D9}" type="pres">
      <dgm:prSet presAssocID="{4C84B467-562A-4FD0-837C-ADF5C0476B0A}" presName="root" presStyleCnt="0">
        <dgm:presLayoutVars>
          <dgm:dir/>
          <dgm:resizeHandles val="exact"/>
        </dgm:presLayoutVars>
      </dgm:prSet>
      <dgm:spPr/>
    </dgm:pt>
    <dgm:pt modelId="{48DED010-1D84-44BE-99AF-CF9523E76CF8}" type="pres">
      <dgm:prSet presAssocID="{2579056A-8C22-492B-9CFC-AE605D51205C}" presName="compNode" presStyleCnt="0"/>
      <dgm:spPr/>
    </dgm:pt>
    <dgm:pt modelId="{5AE8F44A-A29A-4B72-9B65-7E69BE843AFC}" type="pres">
      <dgm:prSet presAssocID="{2579056A-8C22-492B-9CFC-AE605D5120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owchart"/>
        </a:ext>
      </dgm:extLst>
    </dgm:pt>
    <dgm:pt modelId="{89571A21-916E-4B74-B6BE-73B0E58CB513}" type="pres">
      <dgm:prSet presAssocID="{2579056A-8C22-492B-9CFC-AE605D51205C}" presName="iconSpace" presStyleCnt="0"/>
      <dgm:spPr/>
    </dgm:pt>
    <dgm:pt modelId="{E3E94A61-058A-47C8-AF89-7F88A1B90506}" type="pres">
      <dgm:prSet presAssocID="{2579056A-8C22-492B-9CFC-AE605D51205C}" presName="parTx" presStyleLbl="revTx" presStyleIdx="0" presStyleCnt="6">
        <dgm:presLayoutVars>
          <dgm:chMax val="0"/>
          <dgm:chPref val="0"/>
        </dgm:presLayoutVars>
      </dgm:prSet>
      <dgm:spPr/>
    </dgm:pt>
    <dgm:pt modelId="{7372B1BD-277D-43E1-AB4F-ED3A40DB4BCD}" type="pres">
      <dgm:prSet presAssocID="{2579056A-8C22-492B-9CFC-AE605D51205C}" presName="txSpace" presStyleCnt="0"/>
      <dgm:spPr/>
    </dgm:pt>
    <dgm:pt modelId="{78229669-76C0-4D0A-BAAD-2C418A72A8D0}" type="pres">
      <dgm:prSet presAssocID="{2579056A-8C22-492B-9CFC-AE605D51205C}" presName="desTx" presStyleLbl="revTx" presStyleIdx="1" presStyleCnt="6">
        <dgm:presLayoutVars/>
      </dgm:prSet>
      <dgm:spPr/>
    </dgm:pt>
    <dgm:pt modelId="{C4BFE040-FEAC-40D1-9443-C60BAA6FE901}" type="pres">
      <dgm:prSet presAssocID="{5E82DC59-710F-4F6F-A30A-D04848606D92}" presName="sibTrans" presStyleCnt="0"/>
      <dgm:spPr/>
    </dgm:pt>
    <dgm:pt modelId="{3F316461-6C88-40A0-A05B-9EE2FD16886F}" type="pres">
      <dgm:prSet presAssocID="{034E0335-CC04-4718-B10D-42D27D79C7F5}" presName="compNode" presStyleCnt="0"/>
      <dgm:spPr/>
    </dgm:pt>
    <dgm:pt modelId="{312C8F93-D781-4BA2-852C-593DDB966D98}" type="pres">
      <dgm:prSet presAssocID="{034E0335-CC04-4718-B10D-42D27D79C7F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grammer"/>
        </a:ext>
      </dgm:extLst>
    </dgm:pt>
    <dgm:pt modelId="{A36ED801-5AF1-460C-A045-F36354F02FA7}" type="pres">
      <dgm:prSet presAssocID="{034E0335-CC04-4718-B10D-42D27D79C7F5}" presName="iconSpace" presStyleCnt="0"/>
      <dgm:spPr/>
    </dgm:pt>
    <dgm:pt modelId="{E606DEA2-B4E6-4C06-8B08-323997017F48}" type="pres">
      <dgm:prSet presAssocID="{034E0335-CC04-4718-B10D-42D27D79C7F5}" presName="parTx" presStyleLbl="revTx" presStyleIdx="2" presStyleCnt="6">
        <dgm:presLayoutVars>
          <dgm:chMax val="0"/>
          <dgm:chPref val="0"/>
        </dgm:presLayoutVars>
      </dgm:prSet>
      <dgm:spPr/>
    </dgm:pt>
    <dgm:pt modelId="{16CC8939-5BD2-4937-9B55-10D236986C02}" type="pres">
      <dgm:prSet presAssocID="{034E0335-CC04-4718-B10D-42D27D79C7F5}" presName="txSpace" presStyleCnt="0"/>
      <dgm:spPr/>
    </dgm:pt>
    <dgm:pt modelId="{B50AC394-0CE6-4C15-97BB-5EA275968605}" type="pres">
      <dgm:prSet presAssocID="{034E0335-CC04-4718-B10D-42D27D79C7F5}" presName="desTx" presStyleLbl="revTx" presStyleIdx="3" presStyleCnt="6">
        <dgm:presLayoutVars/>
      </dgm:prSet>
      <dgm:spPr/>
    </dgm:pt>
    <dgm:pt modelId="{1ADD9BDC-3BBF-41A9-816F-EC1F6E5740CD}" type="pres">
      <dgm:prSet presAssocID="{EB1B68FD-4642-43F6-B659-8F83F9CCC915}" presName="sibTrans" presStyleCnt="0"/>
      <dgm:spPr/>
    </dgm:pt>
    <dgm:pt modelId="{287E038F-D1ED-4160-B806-5A460B4C9F8E}" type="pres">
      <dgm:prSet presAssocID="{0962DD4C-2714-4985-B6F5-96B597ECACCF}" presName="compNode" presStyleCnt="0"/>
      <dgm:spPr/>
    </dgm:pt>
    <dgm:pt modelId="{0040F395-CA88-43B9-90C9-11125DB18F86}" type="pres">
      <dgm:prSet presAssocID="{0962DD4C-2714-4985-B6F5-96B597ECACC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ag"/>
        </a:ext>
      </dgm:extLst>
    </dgm:pt>
    <dgm:pt modelId="{A307AC2B-AEC6-462C-9096-1E7E615316C4}" type="pres">
      <dgm:prSet presAssocID="{0962DD4C-2714-4985-B6F5-96B597ECACCF}" presName="iconSpace" presStyleCnt="0"/>
      <dgm:spPr/>
    </dgm:pt>
    <dgm:pt modelId="{83A234DA-5E59-4605-A17C-B6DEF7BC6C01}" type="pres">
      <dgm:prSet presAssocID="{0962DD4C-2714-4985-B6F5-96B597ECACCF}" presName="parTx" presStyleLbl="revTx" presStyleIdx="4" presStyleCnt="6">
        <dgm:presLayoutVars>
          <dgm:chMax val="0"/>
          <dgm:chPref val="0"/>
        </dgm:presLayoutVars>
      </dgm:prSet>
      <dgm:spPr/>
    </dgm:pt>
    <dgm:pt modelId="{83E5CCEC-88A7-47D5-ABD0-191D38C11FFF}" type="pres">
      <dgm:prSet presAssocID="{0962DD4C-2714-4985-B6F5-96B597ECACCF}" presName="txSpace" presStyleCnt="0"/>
      <dgm:spPr/>
    </dgm:pt>
    <dgm:pt modelId="{82AF2279-0687-4D47-954C-51E1D709AE77}" type="pres">
      <dgm:prSet presAssocID="{0962DD4C-2714-4985-B6F5-96B597ECACCF}" presName="desTx" presStyleLbl="revTx" presStyleIdx="5" presStyleCnt="6">
        <dgm:presLayoutVars/>
      </dgm:prSet>
      <dgm:spPr/>
    </dgm:pt>
  </dgm:ptLst>
  <dgm:cxnLst>
    <dgm:cxn modelId="{0D8E7607-CD99-474B-8037-A8566246A733}" type="presOf" srcId="{0962DD4C-2714-4985-B6F5-96B597ECACCF}" destId="{83A234DA-5E59-4605-A17C-B6DEF7BC6C01}" srcOrd="0" destOrd="0" presId="urn:microsoft.com/office/officeart/2018/5/layout/CenteredIconLabelDescriptionList"/>
    <dgm:cxn modelId="{36282F10-2388-0649-978F-8A9D0E9B0F12}" type="presOf" srcId="{CE864228-6811-4C25-BEAC-F2E1CE4105E7}" destId="{82AF2279-0687-4D47-954C-51E1D709AE77}" srcOrd="0" destOrd="0" presId="urn:microsoft.com/office/officeart/2018/5/layout/CenteredIconLabelDescriptionList"/>
    <dgm:cxn modelId="{A016BE26-AA62-47DB-9997-F115D94E62E1}" srcId="{4C84B467-562A-4FD0-837C-ADF5C0476B0A}" destId="{034E0335-CC04-4718-B10D-42D27D79C7F5}" srcOrd="1" destOrd="0" parTransId="{AEA2C769-BB27-4E13-92F8-E785538FB544}" sibTransId="{EB1B68FD-4642-43F6-B659-8F83F9CCC915}"/>
    <dgm:cxn modelId="{AAC93962-7749-4CE6-9CF7-A948D009E36D}" srcId="{4C84B467-562A-4FD0-837C-ADF5C0476B0A}" destId="{0962DD4C-2714-4985-B6F5-96B597ECACCF}" srcOrd="2" destOrd="0" parTransId="{5DAFF9DD-E8D0-4808-B246-A3753139D072}" sibTransId="{14B8A7CD-A5CB-462A-B76E-6C205B3EDA2F}"/>
    <dgm:cxn modelId="{D08A3869-63C2-924C-8789-46DB0F39ED34}" type="presOf" srcId="{E02B0FFA-AECA-4A5E-97C1-E520A4B25F1E}" destId="{78229669-76C0-4D0A-BAAD-2C418A72A8D0}" srcOrd="0" destOrd="0" presId="urn:microsoft.com/office/officeart/2018/5/layout/CenteredIconLabelDescriptionList"/>
    <dgm:cxn modelId="{BB17DB6B-16DD-1C4E-B13D-D3B3450F27A8}" type="presOf" srcId="{034E0335-CC04-4718-B10D-42D27D79C7F5}" destId="{E606DEA2-B4E6-4C06-8B08-323997017F48}" srcOrd="0" destOrd="0" presId="urn:microsoft.com/office/officeart/2018/5/layout/CenteredIconLabelDescriptionList"/>
    <dgm:cxn modelId="{B6AC557F-6F35-EF4D-9F1A-536E78658AAF}" type="presOf" srcId="{2579056A-8C22-492B-9CFC-AE605D51205C}" destId="{E3E94A61-058A-47C8-AF89-7F88A1B90506}" srcOrd="0" destOrd="0" presId="urn:microsoft.com/office/officeart/2018/5/layout/CenteredIconLabelDescriptionList"/>
    <dgm:cxn modelId="{EEAFD789-77FA-4819-BAA5-79C5BA542335}" srcId="{2579056A-8C22-492B-9CFC-AE605D51205C}" destId="{E02B0FFA-AECA-4A5E-97C1-E520A4B25F1E}" srcOrd="0" destOrd="0" parTransId="{44C5FD0B-852E-44B2-A511-77AFBCD680B3}" sibTransId="{D5A99D31-45D2-4DB5-B6BC-25F0A731FBD6}"/>
    <dgm:cxn modelId="{BC9288CA-70D9-4EE3-9659-C8A53232F857}" srcId="{4C84B467-562A-4FD0-837C-ADF5C0476B0A}" destId="{2579056A-8C22-492B-9CFC-AE605D51205C}" srcOrd="0" destOrd="0" parTransId="{6061DB8B-367C-4BB7-8931-BD4550FAC925}" sibTransId="{5E82DC59-710F-4F6F-A30A-D04848606D92}"/>
    <dgm:cxn modelId="{6D767CD4-1E54-614E-94D4-4BEF4D666B6F}" type="presOf" srcId="{A07996F4-6340-4611-95B8-A831B9798D1B}" destId="{B50AC394-0CE6-4C15-97BB-5EA275968605}" srcOrd="0" destOrd="0" presId="urn:microsoft.com/office/officeart/2018/5/layout/CenteredIconLabelDescriptionList"/>
    <dgm:cxn modelId="{1307BFD6-9D95-A845-B530-CBA8E2CE562F}" type="presOf" srcId="{4C84B467-562A-4FD0-837C-ADF5C0476B0A}" destId="{EE34CA2A-7C19-4CDC-B9D3-01979634B3D9}" srcOrd="0" destOrd="0" presId="urn:microsoft.com/office/officeart/2018/5/layout/CenteredIconLabelDescriptionList"/>
    <dgm:cxn modelId="{E48E34F6-A1D4-4D07-BBB6-E99EB8224701}" srcId="{034E0335-CC04-4718-B10D-42D27D79C7F5}" destId="{A07996F4-6340-4611-95B8-A831B9798D1B}" srcOrd="0" destOrd="0" parTransId="{02524AF1-556C-48F3-8B1F-E367354A189A}" sibTransId="{E003DC73-7098-479F-86C6-8E75A914C359}"/>
    <dgm:cxn modelId="{C12806FE-B640-4ECA-B32A-B53A878C9AEA}" srcId="{0962DD4C-2714-4985-B6F5-96B597ECACCF}" destId="{CE864228-6811-4C25-BEAC-F2E1CE4105E7}" srcOrd="0" destOrd="0" parTransId="{BE242046-75CC-4A11-98C9-1F4A460B8649}" sibTransId="{09E5D8F7-6042-4441-A9CF-4310256F42E4}"/>
    <dgm:cxn modelId="{A59BFC82-E988-904A-B10B-89181A15BCD7}" type="presParOf" srcId="{EE34CA2A-7C19-4CDC-B9D3-01979634B3D9}" destId="{48DED010-1D84-44BE-99AF-CF9523E76CF8}" srcOrd="0" destOrd="0" presId="urn:microsoft.com/office/officeart/2018/5/layout/CenteredIconLabelDescriptionList"/>
    <dgm:cxn modelId="{F7538B0A-2FE0-B641-A0AF-66FF86683886}" type="presParOf" srcId="{48DED010-1D84-44BE-99AF-CF9523E76CF8}" destId="{5AE8F44A-A29A-4B72-9B65-7E69BE843AFC}" srcOrd="0" destOrd="0" presId="urn:microsoft.com/office/officeart/2018/5/layout/CenteredIconLabelDescriptionList"/>
    <dgm:cxn modelId="{7AFE255F-2E51-F24A-8888-FBC0651D0A46}" type="presParOf" srcId="{48DED010-1D84-44BE-99AF-CF9523E76CF8}" destId="{89571A21-916E-4B74-B6BE-73B0E58CB513}" srcOrd="1" destOrd="0" presId="urn:microsoft.com/office/officeart/2018/5/layout/CenteredIconLabelDescriptionList"/>
    <dgm:cxn modelId="{610EBD74-57CE-264A-A6CB-364D41905979}" type="presParOf" srcId="{48DED010-1D84-44BE-99AF-CF9523E76CF8}" destId="{E3E94A61-058A-47C8-AF89-7F88A1B90506}" srcOrd="2" destOrd="0" presId="urn:microsoft.com/office/officeart/2018/5/layout/CenteredIconLabelDescriptionList"/>
    <dgm:cxn modelId="{20C79AB7-D88E-9A45-8CE4-65E5771F5DC9}" type="presParOf" srcId="{48DED010-1D84-44BE-99AF-CF9523E76CF8}" destId="{7372B1BD-277D-43E1-AB4F-ED3A40DB4BCD}" srcOrd="3" destOrd="0" presId="urn:microsoft.com/office/officeart/2018/5/layout/CenteredIconLabelDescriptionList"/>
    <dgm:cxn modelId="{A2E789FB-6748-6B44-8B76-54AF372D606F}" type="presParOf" srcId="{48DED010-1D84-44BE-99AF-CF9523E76CF8}" destId="{78229669-76C0-4D0A-BAAD-2C418A72A8D0}" srcOrd="4" destOrd="0" presId="urn:microsoft.com/office/officeart/2018/5/layout/CenteredIconLabelDescriptionList"/>
    <dgm:cxn modelId="{F5B14248-9714-B543-8F1C-7552AA989A34}" type="presParOf" srcId="{EE34CA2A-7C19-4CDC-B9D3-01979634B3D9}" destId="{C4BFE040-FEAC-40D1-9443-C60BAA6FE901}" srcOrd="1" destOrd="0" presId="urn:microsoft.com/office/officeart/2018/5/layout/CenteredIconLabelDescriptionList"/>
    <dgm:cxn modelId="{BBA28895-6B5E-194B-A47C-F1515D0B76D7}" type="presParOf" srcId="{EE34CA2A-7C19-4CDC-B9D3-01979634B3D9}" destId="{3F316461-6C88-40A0-A05B-9EE2FD16886F}" srcOrd="2" destOrd="0" presId="urn:microsoft.com/office/officeart/2018/5/layout/CenteredIconLabelDescriptionList"/>
    <dgm:cxn modelId="{50EFD5C1-79E2-8540-A037-F188B18522BB}" type="presParOf" srcId="{3F316461-6C88-40A0-A05B-9EE2FD16886F}" destId="{312C8F93-D781-4BA2-852C-593DDB966D98}" srcOrd="0" destOrd="0" presId="urn:microsoft.com/office/officeart/2018/5/layout/CenteredIconLabelDescriptionList"/>
    <dgm:cxn modelId="{C5128A18-8CAE-8144-A098-C7F77EE20E44}" type="presParOf" srcId="{3F316461-6C88-40A0-A05B-9EE2FD16886F}" destId="{A36ED801-5AF1-460C-A045-F36354F02FA7}" srcOrd="1" destOrd="0" presId="urn:microsoft.com/office/officeart/2018/5/layout/CenteredIconLabelDescriptionList"/>
    <dgm:cxn modelId="{A2CB794F-E22A-6C4D-AA63-79F5722C3F99}" type="presParOf" srcId="{3F316461-6C88-40A0-A05B-9EE2FD16886F}" destId="{E606DEA2-B4E6-4C06-8B08-323997017F48}" srcOrd="2" destOrd="0" presId="urn:microsoft.com/office/officeart/2018/5/layout/CenteredIconLabelDescriptionList"/>
    <dgm:cxn modelId="{0306FE29-D2C8-B74A-8002-F8994CDD8AEC}" type="presParOf" srcId="{3F316461-6C88-40A0-A05B-9EE2FD16886F}" destId="{16CC8939-5BD2-4937-9B55-10D236986C02}" srcOrd="3" destOrd="0" presId="urn:microsoft.com/office/officeart/2018/5/layout/CenteredIconLabelDescriptionList"/>
    <dgm:cxn modelId="{23C85F94-1C01-164D-A911-144A247799FF}" type="presParOf" srcId="{3F316461-6C88-40A0-A05B-9EE2FD16886F}" destId="{B50AC394-0CE6-4C15-97BB-5EA275968605}" srcOrd="4" destOrd="0" presId="urn:microsoft.com/office/officeart/2018/5/layout/CenteredIconLabelDescriptionList"/>
    <dgm:cxn modelId="{681469DB-5317-4A40-87B1-B3C5677B9D08}" type="presParOf" srcId="{EE34CA2A-7C19-4CDC-B9D3-01979634B3D9}" destId="{1ADD9BDC-3BBF-41A9-816F-EC1F6E5740CD}" srcOrd="3" destOrd="0" presId="urn:microsoft.com/office/officeart/2018/5/layout/CenteredIconLabelDescriptionList"/>
    <dgm:cxn modelId="{730CC36F-99A1-424B-B7C9-8F10EA73EA0E}" type="presParOf" srcId="{EE34CA2A-7C19-4CDC-B9D3-01979634B3D9}" destId="{287E038F-D1ED-4160-B806-5A460B4C9F8E}" srcOrd="4" destOrd="0" presId="urn:microsoft.com/office/officeart/2018/5/layout/CenteredIconLabelDescriptionList"/>
    <dgm:cxn modelId="{61678543-947F-2F48-A17A-07FB233C517D}" type="presParOf" srcId="{287E038F-D1ED-4160-B806-5A460B4C9F8E}" destId="{0040F395-CA88-43B9-90C9-11125DB18F86}" srcOrd="0" destOrd="0" presId="urn:microsoft.com/office/officeart/2018/5/layout/CenteredIconLabelDescriptionList"/>
    <dgm:cxn modelId="{F92B1D1A-CCF2-2F43-9658-3845C46C9F3E}" type="presParOf" srcId="{287E038F-D1ED-4160-B806-5A460B4C9F8E}" destId="{A307AC2B-AEC6-462C-9096-1E7E615316C4}" srcOrd="1" destOrd="0" presId="urn:microsoft.com/office/officeart/2018/5/layout/CenteredIconLabelDescriptionList"/>
    <dgm:cxn modelId="{9513FC44-2AAD-904C-9F1D-1B9157CB78E7}" type="presParOf" srcId="{287E038F-D1ED-4160-B806-5A460B4C9F8E}" destId="{83A234DA-5E59-4605-A17C-B6DEF7BC6C01}" srcOrd="2" destOrd="0" presId="urn:microsoft.com/office/officeart/2018/5/layout/CenteredIconLabelDescriptionList"/>
    <dgm:cxn modelId="{9AF38AD9-9D16-CD4C-A7C2-351A63ACC299}" type="presParOf" srcId="{287E038F-D1ED-4160-B806-5A460B4C9F8E}" destId="{83E5CCEC-88A7-47D5-ABD0-191D38C11FFF}" srcOrd="3" destOrd="0" presId="urn:microsoft.com/office/officeart/2018/5/layout/CenteredIconLabelDescriptionList"/>
    <dgm:cxn modelId="{1046CF5C-0FB1-074F-8FD6-15B128ACB8FD}" type="presParOf" srcId="{287E038F-D1ED-4160-B806-5A460B4C9F8E}" destId="{82AF2279-0687-4D47-954C-51E1D709AE77}"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19386F-E453-41AD-9A5C-826693EF523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0E54C3C6-74B7-448E-9B13-E3092164B788}">
      <dgm:prSet/>
      <dgm:spPr/>
      <dgm:t>
        <a:bodyPr/>
        <a:lstStyle/>
        <a:p>
          <a:r>
            <a:rPr lang="en-US"/>
            <a:t>Software Performance</a:t>
          </a:r>
        </a:p>
      </dgm:t>
    </dgm:pt>
    <dgm:pt modelId="{D25A0705-D12D-4663-BF00-DB19AECECC62}" type="parTrans" cxnId="{7D01D011-F88E-4567-95DD-19CD29F0C0E8}">
      <dgm:prSet/>
      <dgm:spPr/>
      <dgm:t>
        <a:bodyPr/>
        <a:lstStyle/>
        <a:p>
          <a:endParaRPr lang="en-US"/>
        </a:p>
      </dgm:t>
    </dgm:pt>
    <dgm:pt modelId="{DAFA202A-63D4-4647-A291-B692BEECBDC4}" type="sibTrans" cxnId="{7D01D011-F88E-4567-95DD-19CD29F0C0E8}">
      <dgm:prSet/>
      <dgm:spPr/>
      <dgm:t>
        <a:bodyPr/>
        <a:lstStyle/>
        <a:p>
          <a:endParaRPr lang="en-US"/>
        </a:p>
      </dgm:t>
    </dgm:pt>
    <dgm:pt modelId="{3E1B8028-9193-4700-9FA8-50CAB1F99A3C}">
      <dgm:prSet/>
      <dgm:spPr/>
      <dgm:t>
        <a:bodyPr/>
        <a:lstStyle/>
        <a:p>
          <a:r>
            <a:rPr lang="en-US"/>
            <a:t>Execution time, memory footprint</a:t>
          </a:r>
        </a:p>
      </dgm:t>
    </dgm:pt>
    <dgm:pt modelId="{F38A0F82-B5F2-4B6B-9FF3-8667D57BE21E}" type="parTrans" cxnId="{93E390CF-199B-4D02-AFCD-372E6BE02ECC}">
      <dgm:prSet/>
      <dgm:spPr/>
      <dgm:t>
        <a:bodyPr/>
        <a:lstStyle/>
        <a:p>
          <a:endParaRPr lang="en-US"/>
        </a:p>
      </dgm:t>
    </dgm:pt>
    <dgm:pt modelId="{FB319A62-0D4E-4C0A-ABE7-F4C2AF0A1429}" type="sibTrans" cxnId="{93E390CF-199B-4D02-AFCD-372E6BE02ECC}">
      <dgm:prSet/>
      <dgm:spPr/>
      <dgm:t>
        <a:bodyPr/>
        <a:lstStyle/>
        <a:p>
          <a:endParaRPr lang="en-US"/>
        </a:p>
      </dgm:t>
    </dgm:pt>
    <dgm:pt modelId="{AF510F56-B89C-4BD8-A4EE-38F5CD14F6FA}">
      <dgm:prSet/>
      <dgm:spPr/>
      <dgm:t>
        <a:bodyPr/>
        <a:lstStyle/>
        <a:p>
          <a:r>
            <a:rPr lang="en-US"/>
            <a:t>Ecosystem</a:t>
          </a:r>
        </a:p>
      </dgm:t>
    </dgm:pt>
    <dgm:pt modelId="{FCCF04FD-0E2E-46F9-8866-3BD7B26B1AAC}" type="parTrans" cxnId="{2C563649-EF4B-409E-8163-6A06474FC3F4}">
      <dgm:prSet/>
      <dgm:spPr/>
      <dgm:t>
        <a:bodyPr/>
        <a:lstStyle/>
        <a:p>
          <a:endParaRPr lang="en-US"/>
        </a:p>
      </dgm:t>
    </dgm:pt>
    <dgm:pt modelId="{95058FB2-5041-4154-BD3A-F6EAAFF77148}" type="sibTrans" cxnId="{2C563649-EF4B-409E-8163-6A06474FC3F4}">
      <dgm:prSet/>
      <dgm:spPr/>
      <dgm:t>
        <a:bodyPr/>
        <a:lstStyle/>
        <a:p>
          <a:endParaRPr lang="en-US"/>
        </a:p>
      </dgm:t>
    </dgm:pt>
    <dgm:pt modelId="{560D71CC-3AE0-48F8-A4B1-AEED54088AD2}">
      <dgm:prSet/>
      <dgm:spPr/>
      <dgm:t>
        <a:bodyPr/>
        <a:lstStyle/>
        <a:p>
          <a:r>
            <a:rPr lang="en-US"/>
            <a:t>% Lines of Code Change</a:t>
          </a:r>
        </a:p>
      </dgm:t>
    </dgm:pt>
    <dgm:pt modelId="{A3FB873B-E853-4D11-836E-906092BE7555}" type="parTrans" cxnId="{B47BD40A-86A3-49F3-983D-986E4D1738DA}">
      <dgm:prSet/>
      <dgm:spPr/>
      <dgm:t>
        <a:bodyPr/>
        <a:lstStyle/>
        <a:p>
          <a:endParaRPr lang="en-US"/>
        </a:p>
      </dgm:t>
    </dgm:pt>
    <dgm:pt modelId="{7E383945-1FA7-48C7-AF3B-77DC3492E300}" type="sibTrans" cxnId="{B47BD40A-86A3-49F3-983D-986E4D1738DA}">
      <dgm:prSet/>
      <dgm:spPr/>
      <dgm:t>
        <a:bodyPr/>
        <a:lstStyle/>
        <a:p>
          <a:endParaRPr lang="en-US"/>
        </a:p>
      </dgm:t>
    </dgm:pt>
    <dgm:pt modelId="{DF3D32B4-1272-4DC8-9052-06E34F39188C}">
      <dgm:prSet/>
      <dgm:spPr/>
      <dgm:t>
        <a:bodyPr/>
        <a:lstStyle/>
        <a:p>
          <a:r>
            <a:rPr lang="en-US"/>
            <a:t>Security</a:t>
          </a:r>
        </a:p>
      </dgm:t>
    </dgm:pt>
    <dgm:pt modelId="{F85C2823-B16B-49F1-88E8-AE1C24F47798}" type="parTrans" cxnId="{FFA8AACD-2E58-44D5-B473-5F9660D690DD}">
      <dgm:prSet/>
      <dgm:spPr/>
      <dgm:t>
        <a:bodyPr/>
        <a:lstStyle/>
        <a:p>
          <a:endParaRPr lang="en-US"/>
        </a:p>
      </dgm:t>
    </dgm:pt>
    <dgm:pt modelId="{4EB31F8B-D423-4401-8116-1F15126EECC7}" type="sibTrans" cxnId="{FFA8AACD-2E58-44D5-B473-5F9660D690DD}">
      <dgm:prSet/>
      <dgm:spPr/>
      <dgm:t>
        <a:bodyPr/>
        <a:lstStyle/>
        <a:p>
          <a:endParaRPr lang="en-US"/>
        </a:p>
      </dgm:t>
    </dgm:pt>
    <dgm:pt modelId="{644F849C-7C1E-4BBE-BD39-D80C30FF1A79}">
      <dgm:prSet/>
      <dgm:spPr/>
      <dgm:t>
        <a:bodyPr/>
        <a:lstStyle/>
        <a:p>
          <a:r>
            <a:rPr lang="en-US"/>
            <a:t>Coverage, deterministic or probabilistic</a:t>
          </a:r>
        </a:p>
      </dgm:t>
    </dgm:pt>
    <dgm:pt modelId="{51F33820-AB19-4F5B-AB12-610CA9C379D6}" type="parTrans" cxnId="{82C606CB-5C36-421E-8E25-80941E8A9F84}">
      <dgm:prSet/>
      <dgm:spPr/>
      <dgm:t>
        <a:bodyPr/>
        <a:lstStyle/>
        <a:p>
          <a:endParaRPr lang="en-US"/>
        </a:p>
      </dgm:t>
    </dgm:pt>
    <dgm:pt modelId="{DC59B76F-8E25-49F1-8ACE-A23E97A908E4}" type="sibTrans" cxnId="{82C606CB-5C36-421E-8E25-80941E8A9F84}">
      <dgm:prSet/>
      <dgm:spPr/>
      <dgm:t>
        <a:bodyPr/>
        <a:lstStyle/>
        <a:p>
          <a:endParaRPr lang="en-US"/>
        </a:p>
      </dgm:t>
    </dgm:pt>
    <dgm:pt modelId="{89750DBB-AAA3-4186-ACD2-B7C4CF2EB79E}">
      <dgm:prSet/>
      <dgm:spPr/>
      <dgm:t>
        <a:bodyPr/>
        <a:lstStyle/>
        <a:p>
          <a:r>
            <a:rPr lang="en-US"/>
            <a:t>Functionality</a:t>
          </a:r>
        </a:p>
      </dgm:t>
    </dgm:pt>
    <dgm:pt modelId="{7A607580-A76E-4BEA-856A-1D6C6FF8FAA4}" type="parTrans" cxnId="{A53C022D-7C14-4D72-9796-DE6B9CD83214}">
      <dgm:prSet/>
      <dgm:spPr/>
      <dgm:t>
        <a:bodyPr/>
        <a:lstStyle/>
        <a:p>
          <a:endParaRPr lang="en-US"/>
        </a:p>
      </dgm:t>
    </dgm:pt>
    <dgm:pt modelId="{5811AEB4-386F-46CA-B309-6BE2AF0557DB}" type="sibTrans" cxnId="{A53C022D-7C14-4D72-9796-DE6B9CD83214}">
      <dgm:prSet/>
      <dgm:spPr/>
      <dgm:t>
        <a:bodyPr/>
        <a:lstStyle/>
        <a:p>
          <a:endParaRPr lang="en-US"/>
        </a:p>
      </dgm:t>
    </dgm:pt>
    <dgm:pt modelId="{94FC3362-9FAA-4F6A-A67E-AD9697A0854B}">
      <dgm:prSet/>
      <dgm:spPr/>
      <dgm:t>
        <a:bodyPr/>
        <a:lstStyle/>
        <a:p>
          <a:r>
            <a:rPr lang="en-US"/>
            <a:t>Backwards Compatibility </a:t>
          </a:r>
        </a:p>
      </dgm:t>
    </dgm:pt>
    <dgm:pt modelId="{7579B56F-3C67-4496-A90F-05C669BD515C}" type="parTrans" cxnId="{1FC37489-7371-41F1-A4C5-B72BDEA612F2}">
      <dgm:prSet/>
      <dgm:spPr/>
      <dgm:t>
        <a:bodyPr/>
        <a:lstStyle/>
        <a:p>
          <a:endParaRPr lang="en-US"/>
        </a:p>
      </dgm:t>
    </dgm:pt>
    <dgm:pt modelId="{829E1447-FDEB-467C-B449-39689212A711}" type="sibTrans" cxnId="{1FC37489-7371-41F1-A4C5-B72BDEA612F2}">
      <dgm:prSet/>
      <dgm:spPr/>
      <dgm:t>
        <a:bodyPr/>
        <a:lstStyle/>
        <a:p>
          <a:endParaRPr lang="en-US"/>
        </a:p>
      </dgm:t>
    </dgm:pt>
    <dgm:pt modelId="{D7EA3302-0313-40A5-AFAB-DB9CE347110B}">
      <dgm:prSet/>
      <dgm:spPr/>
      <dgm:t>
        <a:bodyPr/>
        <a:lstStyle/>
        <a:p>
          <a:r>
            <a:rPr lang="en-US"/>
            <a:t>Power, Performance, Area</a:t>
          </a:r>
        </a:p>
      </dgm:t>
    </dgm:pt>
    <dgm:pt modelId="{C92FB6EB-FE61-442E-9AF6-FF358678B311}" type="parTrans" cxnId="{F8575372-AFCF-4999-B910-50F96807D983}">
      <dgm:prSet/>
      <dgm:spPr/>
      <dgm:t>
        <a:bodyPr/>
        <a:lstStyle/>
        <a:p>
          <a:endParaRPr lang="en-US"/>
        </a:p>
      </dgm:t>
    </dgm:pt>
    <dgm:pt modelId="{0756C8E4-DDD6-48FC-99FF-8DF3A2F1FC84}" type="sibTrans" cxnId="{F8575372-AFCF-4999-B910-50F96807D983}">
      <dgm:prSet/>
      <dgm:spPr/>
      <dgm:t>
        <a:bodyPr/>
        <a:lstStyle/>
        <a:p>
          <a:endParaRPr lang="en-US"/>
        </a:p>
      </dgm:t>
    </dgm:pt>
    <dgm:pt modelId="{DC4736FF-4783-F948-B4DE-B467333D2B1E}">
      <dgm:prSet/>
      <dgm:spPr/>
      <dgm:t>
        <a:bodyPr/>
        <a:lstStyle/>
        <a:p>
          <a:r>
            <a:rPr lang="en-GB"/>
            <a:t>Microarchitecture, chip design</a:t>
          </a:r>
        </a:p>
      </dgm:t>
    </dgm:pt>
    <dgm:pt modelId="{60552ECE-D51F-E945-B75E-A6AC33C789DB}" type="parTrans" cxnId="{ECA6566A-DE22-2B4D-9A94-512761B8EB7E}">
      <dgm:prSet/>
      <dgm:spPr/>
      <dgm:t>
        <a:bodyPr/>
        <a:lstStyle/>
        <a:p>
          <a:endParaRPr lang="en-GB"/>
        </a:p>
      </dgm:t>
    </dgm:pt>
    <dgm:pt modelId="{7367BB84-1B1F-B246-9435-1EF4360F2BC5}" type="sibTrans" cxnId="{ECA6566A-DE22-2B4D-9A94-512761B8EB7E}">
      <dgm:prSet/>
      <dgm:spPr/>
      <dgm:t>
        <a:bodyPr/>
        <a:lstStyle/>
        <a:p>
          <a:endParaRPr lang="en-GB"/>
        </a:p>
      </dgm:t>
    </dgm:pt>
    <dgm:pt modelId="{1E491D2A-FB71-CD46-BDE5-C9D7FEE58F55}" type="pres">
      <dgm:prSet presAssocID="{C019386F-E453-41AD-9A5C-826693EF5237}" presName="diagram" presStyleCnt="0">
        <dgm:presLayoutVars>
          <dgm:dir/>
          <dgm:resizeHandles val="exact"/>
        </dgm:presLayoutVars>
      </dgm:prSet>
      <dgm:spPr/>
    </dgm:pt>
    <dgm:pt modelId="{0E79E9EC-797A-8141-B061-FAD1EA9293BD}" type="pres">
      <dgm:prSet presAssocID="{0E54C3C6-74B7-448E-9B13-E3092164B788}" presName="node" presStyleLbl="node1" presStyleIdx="0" presStyleCnt="5">
        <dgm:presLayoutVars>
          <dgm:bulletEnabled val="1"/>
        </dgm:presLayoutVars>
      </dgm:prSet>
      <dgm:spPr/>
    </dgm:pt>
    <dgm:pt modelId="{970FFD03-BAD4-E349-A6A9-217034C7013E}" type="pres">
      <dgm:prSet presAssocID="{DAFA202A-63D4-4647-A291-B692BEECBDC4}" presName="sibTrans" presStyleCnt="0"/>
      <dgm:spPr/>
    </dgm:pt>
    <dgm:pt modelId="{7769A82E-1256-E145-B0E8-DB5FF6A6BF90}" type="pres">
      <dgm:prSet presAssocID="{AF510F56-B89C-4BD8-A4EE-38F5CD14F6FA}" presName="node" presStyleLbl="node1" presStyleIdx="1" presStyleCnt="5">
        <dgm:presLayoutVars>
          <dgm:bulletEnabled val="1"/>
        </dgm:presLayoutVars>
      </dgm:prSet>
      <dgm:spPr/>
    </dgm:pt>
    <dgm:pt modelId="{3A7E4513-FD14-0543-A900-8B61D670179A}" type="pres">
      <dgm:prSet presAssocID="{95058FB2-5041-4154-BD3A-F6EAAFF77148}" presName="sibTrans" presStyleCnt="0"/>
      <dgm:spPr/>
    </dgm:pt>
    <dgm:pt modelId="{216CEADA-99E4-4C4E-9304-6A8EC472EA3B}" type="pres">
      <dgm:prSet presAssocID="{DF3D32B4-1272-4DC8-9052-06E34F39188C}" presName="node" presStyleLbl="node1" presStyleIdx="2" presStyleCnt="5">
        <dgm:presLayoutVars>
          <dgm:bulletEnabled val="1"/>
        </dgm:presLayoutVars>
      </dgm:prSet>
      <dgm:spPr/>
    </dgm:pt>
    <dgm:pt modelId="{A6B54046-8358-944B-B554-D31FEB5B3AF6}" type="pres">
      <dgm:prSet presAssocID="{4EB31F8B-D423-4401-8116-1F15126EECC7}" presName="sibTrans" presStyleCnt="0"/>
      <dgm:spPr/>
    </dgm:pt>
    <dgm:pt modelId="{F5CC66DB-9E65-3A47-9189-B70CFBCF8C72}" type="pres">
      <dgm:prSet presAssocID="{89750DBB-AAA3-4186-ACD2-B7C4CF2EB79E}" presName="node" presStyleLbl="node1" presStyleIdx="3" presStyleCnt="5">
        <dgm:presLayoutVars>
          <dgm:bulletEnabled val="1"/>
        </dgm:presLayoutVars>
      </dgm:prSet>
      <dgm:spPr/>
    </dgm:pt>
    <dgm:pt modelId="{7CAC553C-4643-3D4F-B1BD-C28EC4D17DAE}" type="pres">
      <dgm:prSet presAssocID="{5811AEB4-386F-46CA-B309-6BE2AF0557DB}" presName="sibTrans" presStyleCnt="0"/>
      <dgm:spPr/>
    </dgm:pt>
    <dgm:pt modelId="{2D909245-0EF0-8141-B09E-AA9D77BD611D}" type="pres">
      <dgm:prSet presAssocID="{D7EA3302-0313-40A5-AFAB-DB9CE347110B}" presName="node" presStyleLbl="node1" presStyleIdx="4" presStyleCnt="5">
        <dgm:presLayoutVars>
          <dgm:bulletEnabled val="1"/>
        </dgm:presLayoutVars>
      </dgm:prSet>
      <dgm:spPr/>
    </dgm:pt>
  </dgm:ptLst>
  <dgm:cxnLst>
    <dgm:cxn modelId="{B47BD40A-86A3-49F3-983D-986E4D1738DA}" srcId="{AF510F56-B89C-4BD8-A4EE-38F5CD14F6FA}" destId="{560D71CC-3AE0-48F8-A4B1-AEED54088AD2}" srcOrd="0" destOrd="0" parTransId="{A3FB873B-E853-4D11-836E-906092BE7555}" sibTransId="{7E383945-1FA7-48C7-AF3B-77DC3492E300}"/>
    <dgm:cxn modelId="{7D01D011-F88E-4567-95DD-19CD29F0C0E8}" srcId="{C019386F-E453-41AD-9A5C-826693EF5237}" destId="{0E54C3C6-74B7-448E-9B13-E3092164B788}" srcOrd="0" destOrd="0" parTransId="{D25A0705-D12D-4663-BF00-DB19AECECC62}" sibTransId="{DAFA202A-63D4-4647-A291-B692BEECBDC4}"/>
    <dgm:cxn modelId="{A53C022D-7C14-4D72-9796-DE6B9CD83214}" srcId="{C019386F-E453-41AD-9A5C-826693EF5237}" destId="{89750DBB-AAA3-4186-ACD2-B7C4CF2EB79E}" srcOrd="3" destOrd="0" parTransId="{7A607580-A76E-4BEA-856A-1D6C6FF8FAA4}" sibTransId="{5811AEB4-386F-46CA-B309-6BE2AF0557DB}"/>
    <dgm:cxn modelId="{85EAD334-41F3-AB4E-B25D-3EB075ADB6BA}" type="presOf" srcId="{D7EA3302-0313-40A5-AFAB-DB9CE347110B}" destId="{2D909245-0EF0-8141-B09E-AA9D77BD611D}" srcOrd="0" destOrd="0" presId="urn:microsoft.com/office/officeart/2005/8/layout/default"/>
    <dgm:cxn modelId="{2C563649-EF4B-409E-8163-6A06474FC3F4}" srcId="{C019386F-E453-41AD-9A5C-826693EF5237}" destId="{AF510F56-B89C-4BD8-A4EE-38F5CD14F6FA}" srcOrd="1" destOrd="0" parTransId="{FCCF04FD-0E2E-46F9-8866-3BD7B26B1AAC}" sibTransId="{95058FB2-5041-4154-BD3A-F6EAAFF77148}"/>
    <dgm:cxn modelId="{5B790367-CB85-DE4E-B2D2-84438D5B2415}" type="presOf" srcId="{94FC3362-9FAA-4F6A-A67E-AD9697A0854B}" destId="{F5CC66DB-9E65-3A47-9189-B70CFBCF8C72}" srcOrd="0" destOrd="1" presId="urn:microsoft.com/office/officeart/2005/8/layout/default"/>
    <dgm:cxn modelId="{ECA6566A-DE22-2B4D-9A94-512761B8EB7E}" srcId="{D7EA3302-0313-40A5-AFAB-DB9CE347110B}" destId="{DC4736FF-4783-F948-B4DE-B467333D2B1E}" srcOrd="0" destOrd="0" parTransId="{60552ECE-D51F-E945-B75E-A6AC33C789DB}" sibTransId="{7367BB84-1B1F-B246-9435-1EF4360F2BC5}"/>
    <dgm:cxn modelId="{2715706B-7ED1-2140-8BEE-8F2B340C43C5}" type="presOf" srcId="{644F849C-7C1E-4BBE-BD39-D80C30FF1A79}" destId="{216CEADA-99E4-4C4E-9304-6A8EC472EA3B}" srcOrd="0" destOrd="1" presId="urn:microsoft.com/office/officeart/2005/8/layout/default"/>
    <dgm:cxn modelId="{F8575372-AFCF-4999-B910-50F96807D983}" srcId="{C019386F-E453-41AD-9A5C-826693EF5237}" destId="{D7EA3302-0313-40A5-AFAB-DB9CE347110B}" srcOrd="4" destOrd="0" parTransId="{C92FB6EB-FE61-442E-9AF6-FF358678B311}" sibTransId="{0756C8E4-DDD6-48FC-99FF-8DF3A2F1FC84}"/>
    <dgm:cxn modelId="{1FC37489-7371-41F1-A4C5-B72BDEA612F2}" srcId="{89750DBB-AAA3-4186-ACD2-B7C4CF2EB79E}" destId="{94FC3362-9FAA-4F6A-A67E-AD9697A0854B}" srcOrd="0" destOrd="0" parTransId="{7579B56F-3C67-4496-A90F-05C669BD515C}" sibTransId="{829E1447-FDEB-467C-B449-39689212A711}"/>
    <dgm:cxn modelId="{5C6FD890-FA5A-EB4C-BFDA-528263108FFB}" type="presOf" srcId="{AF510F56-B89C-4BD8-A4EE-38F5CD14F6FA}" destId="{7769A82E-1256-E145-B0E8-DB5FF6A6BF90}" srcOrd="0" destOrd="0" presId="urn:microsoft.com/office/officeart/2005/8/layout/default"/>
    <dgm:cxn modelId="{9BFFEBA6-758D-6147-B954-35B28CD1513A}" type="presOf" srcId="{DF3D32B4-1272-4DC8-9052-06E34F39188C}" destId="{216CEADA-99E4-4C4E-9304-6A8EC472EA3B}" srcOrd="0" destOrd="0" presId="urn:microsoft.com/office/officeart/2005/8/layout/default"/>
    <dgm:cxn modelId="{D0DEF6BB-7C88-804A-8E24-98C92D5C4B66}" type="presOf" srcId="{DC4736FF-4783-F948-B4DE-B467333D2B1E}" destId="{2D909245-0EF0-8141-B09E-AA9D77BD611D}" srcOrd="0" destOrd="1" presId="urn:microsoft.com/office/officeart/2005/8/layout/default"/>
    <dgm:cxn modelId="{126435C2-562A-7B47-8FF4-E5A21C16DBEA}" type="presOf" srcId="{560D71CC-3AE0-48F8-A4B1-AEED54088AD2}" destId="{7769A82E-1256-E145-B0E8-DB5FF6A6BF90}" srcOrd="0" destOrd="1" presId="urn:microsoft.com/office/officeart/2005/8/layout/default"/>
    <dgm:cxn modelId="{E048D0C3-14F5-874E-B34F-99B64CCE2FCF}" type="presOf" srcId="{C019386F-E453-41AD-9A5C-826693EF5237}" destId="{1E491D2A-FB71-CD46-BDE5-C9D7FEE58F55}" srcOrd="0" destOrd="0" presId="urn:microsoft.com/office/officeart/2005/8/layout/default"/>
    <dgm:cxn modelId="{82C606CB-5C36-421E-8E25-80941E8A9F84}" srcId="{DF3D32B4-1272-4DC8-9052-06E34F39188C}" destId="{644F849C-7C1E-4BBE-BD39-D80C30FF1A79}" srcOrd="0" destOrd="0" parTransId="{51F33820-AB19-4F5B-AB12-610CA9C379D6}" sibTransId="{DC59B76F-8E25-49F1-8ACE-A23E97A908E4}"/>
    <dgm:cxn modelId="{FFA8AACD-2E58-44D5-B473-5F9660D690DD}" srcId="{C019386F-E453-41AD-9A5C-826693EF5237}" destId="{DF3D32B4-1272-4DC8-9052-06E34F39188C}" srcOrd="2" destOrd="0" parTransId="{F85C2823-B16B-49F1-88E8-AE1C24F47798}" sibTransId="{4EB31F8B-D423-4401-8116-1F15126EECC7}"/>
    <dgm:cxn modelId="{93E390CF-199B-4D02-AFCD-372E6BE02ECC}" srcId="{0E54C3C6-74B7-448E-9B13-E3092164B788}" destId="{3E1B8028-9193-4700-9FA8-50CAB1F99A3C}" srcOrd="0" destOrd="0" parTransId="{F38A0F82-B5F2-4B6B-9FF3-8667D57BE21E}" sibTransId="{FB319A62-0D4E-4C0A-ABE7-F4C2AF0A1429}"/>
    <dgm:cxn modelId="{02F9BCE2-85B5-374E-917B-249B7D5BB8F7}" type="presOf" srcId="{0E54C3C6-74B7-448E-9B13-E3092164B788}" destId="{0E79E9EC-797A-8141-B061-FAD1EA9293BD}" srcOrd="0" destOrd="0" presId="urn:microsoft.com/office/officeart/2005/8/layout/default"/>
    <dgm:cxn modelId="{A4B867F3-81FF-EE44-BC9E-7E814C0507F8}" type="presOf" srcId="{89750DBB-AAA3-4186-ACD2-B7C4CF2EB79E}" destId="{F5CC66DB-9E65-3A47-9189-B70CFBCF8C72}" srcOrd="0" destOrd="0" presId="urn:microsoft.com/office/officeart/2005/8/layout/default"/>
    <dgm:cxn modelId="{368835FB-6476-A842-9CE0-0F4D93EF48F5}" type="presOf" srcId="{3E1B8028-9193-4700-9FA8-50CAB1F99A3C}" destId="{0E79E9EC-797A-8141-B061-FAD1EA9293BD}" srcOrd="0" destOrd="1" presId="urn:microsoft.com/office/officeart/2005/8/layout/default"/>
    <dgm:cxn modelId="{E22E1272-35C4-5B41-821E-5A61243AC3DA}" type="presParOf" srcId="{1E491D2A-FB71-CD46-BDE5-C9D7FEE58F55}" destId="{0E79E9EC-797A-8141-B061-FAD1EA9293BD}" srcOrd="0" destOrd="0" presId="urn:microsoft.com/office/officeart/2005/8/layout/default"/>
    <dgm:cxn modelId="{19EF1885-E315-124E-9B80-6C86CAE0EB9A}" type="presParOf" srcId="{1E491D2A-FB71-CD46-BDE5-C9D7FEE58F55}" destId="{970FFD03-BAD4-E349-A6A9-217034C7013E}" srcOrd="1" destOrd="0" presId="urn:microsoft.com/office/officeart/2005/8/layout/default"/>
    <dgm:cxn modelId="{38835AC9-1CE4-FD41-89B1-DE3FCA73F175}" type="presParOf" srcId="{1E491D2A-FB71-CD46-BDE5-C9D7FEE58F55}" destId="{7769A82E-1256-E145-B0E8-DB5FF6A6BF90}" srcOrd="2" destOrd="0" presId="urn:microsoft.com/office/officeart/2005/8/layout/default"/>
    <dgm:cxn modelId="{40A0BE4B-CD93-D14A-ABFB-53873CE43E22}" type="presParOf" srcId="{1E491D2A-FB71-CD46-BDE5-C9D7FEE58F55}" destId="{3A7E4513-FD14-0543-A900-8B61D670179A}" srcOrd="3" destOrd="0" presId="urn:microsoft.com/office/officeart/2005/8/layout/default"/>
    <dgm:cxn modelId="{63EA3546-025C-A243-BBB4-572054B56BFC}" type="presParOf" srcId="{1E491D2A-FB71-CD46-BDE5-C9D7FEE58F55}" destId="{216CEADA-99E4-4C4E-9304-6A8EC472EA3B}" srcOrd="4" destOrd="0" presId="urn:microsoft.com/office/officeart/2005/8/layout/default"/>
    <dgm:cxn modelId="{8B5D62D1-2529-6841-A05D-25BC2734071C}" type="presParOf" srcId="{1E491D2A-FB71-CD46-BDE5-C9D7FEE58F55}" destId="{A6B54046-8358-944B-B554-D31FEB5B3AF6}" srcOrd="5" destOrd="0" presId="urn:microsoft.com/office/officeart/2005/8/layout/default"/>
    <dgm:cxn modelId="{451151B1-FF7E-DD48-A7E1-04E71EAD4E77}" type="presParOf" srcId="{1E491D2A-FB71-CD46-BDE5-C9D7FEE58F55}" destId="{F5CC66DB-9E65-3A47-9189-B70CFBCF8C72}" srcOrd="6" destOrd="0" presId="urn:microsoft.com/office/officeart/2005/8/layout/default"/>
    <dgm:cxn modelId="{D16B39B7-06B9-A94F-9AC2-D6569820C0C0}" type="presParOf" srcId="{1E491D2A-FB71-CD46-BDE5-C9D7FEE58F55}" destId="{7CAC553C-4643-3D4F-B1BD-C28EC4D17DAE}" srcOrd="7" destOrd="0" presId="urn:microsoft.com/office/officeart/2005/8/layout/default"/>
    <dgm:cxn modelId="{13AAE664-66F9-D848-9771-55B2A27C3A2E}" type="presParOf" srcId="{1E491D2A-FB71-CD46-BDE5-C9D7FEE58F55}" destId="{2D909245-0EF0-8141-B09E-AA9D77BD611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84B467-562A-4FD0-837C-ADF5C0476B0A}"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2579056A-8C22-492B-9CFC-AE605D51205C}">
      <dgm:prSet custT="1"/>
      <dgm:spPr/>
      <dgm:t>
        <a:bodyPr anchor="ctr"/>
        <a:lstStyle/>
        <a:p>
          <a:pPr algn="ctr">
            <a:lnSpc>
              <a:spcPct val="100000"/>
            </a:lnSpc>
            <a:defRPr b="1"/>
          </a:pPr>
          <a:r>
            <a:rPr lang="en-US" sz="2400"/>
            <a:t>operating system</a:t>
          </a:r>
        </a:p>
      </dgm:t>
    </dgm:pt>
    <dgm:pt modelId="{6061DB8B-367C-4BB7-8931-BD4550FAC925}" type="parTrans" cxnId="{BC9288CA-70D9-4EE3-9659-C8A53232F857}">
      <dgm:prSet/>
      <dgm:spPr/>
      <dgm:t>
        <a:bodyPr/>
        <a:lstStyle/>
        <a:p>
          <a:pPr algn="ctr"/>
          <a:endParaRPr lang="en-US"/>
        </a:p>
      </dgm:t>
    </dgm:pt>
    <dgm:pt modelId="{5E82DC59-710F-4F6F-A30A-D04848606D92}" type="sibTrans" cxnId="{BC9288CA-70D9-4EE3-9659-C8A53232F857}">
      <dgm:prSet/>
      <dgm:spPr/>
      <dgm:t>
        <a:bodyPr/>
        <a:lstStyle/>
        <a:p>
          <a:pPr algn="ctr"/>
          <a:endParaRPr lang="en-US"/>
        </a:p>
      </dgm:t>
    </dgm:pt>
    <dgm:pt modelId="{E02B0FFA-AECA-4A5E-97C1-E520A4B25F1E}">
      <dgm:prSet/>
      <dgm:spPr/>
      <dgm:t>
        <a:bodyPr/>
        <a:lstStyle/>
        <a:p>
          <a:pPr algn="ctr">
            <a:lnSpc>
              <a:spcPct val="100000"/>
            </a:lnSpc>
          </a:pPr>
          <a:r>
            <a:rPr lang="en-US"/>
            <a:t>bootloader file</a:t>
          </a:r>
        </a:p>
      </dgm:t>
    </dgm:pt>
    <dgm:pt modelId="{44C5FD0B-852E-44B2-A511-77AFBCD680B3}" type="parTrans" cxnId="{EEAFD789-77FA-4819-BAA5-79C5BA542335}">
      <dgm:prSet/>
      <dgm:spPr/>
      <dgm:t>
        <a:bodyPr/>
        <a:lstStyle/>
        <a:p>
          <a:pPr algn="ctr"/>
          <a:endParaRPr lang="en-US"/>
        </a:p>
      </dgm:t>
    </dgm:pt>
    <dgm:pt modelId="{D5A99D31-45D2-4DB5-B6BC-25F0A731FBD6}" type="sibTrans" cxnId="{EEAFD789-77FA-4819-BAA5-79C5BA542335}">
      <dgm:prSet/>
      <dgm:spPr/>
      <dgm:t>
        <a:bodyPr/>
        <a:lstStyle/>
        <a:p>
          <a:pPr algn="ctr"/>
          <a:endParaRPr lang="en-US"/>
        </a:p>
      </dgm:t>
    </dgm:pt>
    <dgm:pt modelId="{034E0335-CC04-4718-B10D-42D27D79C7F5}">
      <dgm:prSet custT="1"/>
      <dgm:spPr/>
      <dgm:t>
        <a:bodyPr/>
        <a:lstStyle/>
        <a:p>
          <a:pPr algn="ctr">
            <a:lnSpc>
              <a:spcPct val="100000"/>
            </a:lnSpc>
            <a:defRPr b="1"/>
          </a:pPr>
          <a:r>
            <a:rPr lang="en-US" sz="2400"/>
            <a:t>system-wide</a:t>
          </a:r>
          <a:r>
            <a:rPr lang="en-US" sz="2800"/>
            <a:t> </a:t>
          </a:r>
          <a:r>
            <a:rPr lang="en-US" sz="2400"/>
            <a:t>userspace</a:t>
          </a:r>
          <a:endParaRPr lang="en-US" sz="2800"/>
        </a:p>
      </dgm:t>
    </dgm:pt>
    <dgm:pt modelId="{AEA2C769-BB27-4E13-92F8-E785538FB544}" type="parTrans" cxnId="{A016BE26-AA62-47DB-9997-F115D94E62E1}">
      <dgm:prSet/>
      <dgm:spPr/>
      <dgm:t>
        <a:bodyPr/>
        <a:lstStyle/>
        <a:p>
          <a:pPr algn="ctr"/>
          <a:endParaRPr lang="en-US"/>
        </a:p>
      </dgm:t>
    </dgm:pt>
    <dgm:pt modelId="{EB1B68FD-4642-43F6-B659-8F83F9CCC915}" type="sibTrans" cxnId="{A016BE26-AA62-47DB-9997-F115D94E62E1}">
      <dgm:prSet/>
      <dgm:spPr/>
      <dgm:t>
        <a:bodyPr/>
        <a:lstStyle/>
        <a:p>
          <a:pPr algn="ctr"/>
          <a:endParaRPr lang="en-US"/>
        </a:p>
      </dgm:t>
    </dgm:pt>
    <dgm:pt modelId="{A07996F4-6340-4611-95B8-A831B9798D1B}">
      <dgm:prSet/>
      <dgm:spPr/>
      <dgm:t>
        <a:bodyPr/>
        <a:lstStyle/>
        <a:p>
          <a:pPr algn="ctr">
            <a:lnSpc>
              <a:spcPct val="100000"/>
            </a:lnSpc>
          </a:pPr>
          <a:r>
            <a:rPr lang="en-US"/>
            <a:t>environment variables, shell configuration files</a:t>
          </a:r>
        </a:p>
      </dgm:t>
    </dgm:pt>
    <dgm:pt modelId="{02524AF1-556C-48F3-8B1F-E367354A189A}" type="parTrans" cxnId="{E48E34F6-A1D4-4D07-BBB6-E99EB8224701}">
      <dgm:prSet/>
      <dgm:spPr/>
      <dgm:t>
        <a:bodyPr/>
        <a:lstStyle/>
        <a:p>
          <a:pPr algn="ctr"/>
          <a:endParaRPr lang="en-US"/>
        </a:p>
      </dgm:t>
    </dgm:pt>
    <dgm:pt modelId="{E003DC73-7098-479F-86C6-8E75A914C359}" type="sibTrans" cxnId="{E48E34F6-A1D4-4D07-BBB6-E99EB8224701}">
      <dgm:prSet/>
      <dgm:spPr/>
      <dgm:t>
        <a:bodyPr/>
        <a:lstStyle/>
        <a:p>
          <a:pPr algn="ctr"/>
          <a:endParaRPr lang="en-US"/>
        </a:p>
      </dgm:t>
    </dgm:pt>
    <dgm:pt modelId="{0962DD4C-2714-4985-B6F5-96B597ECACCF}">
      <dgm:prSet custT="1"/>
      <dgm:spPr/>
      <dgm:t>
        <a:bodyPr/>
        <a:lstStyle/>
        <a:p>
          <a:pPr algn="ctr">
            <a:lnSpc>
              <a:spcPct val="100000"/>
            </a:lnSpc>
            <a:defRPr b="1"/>
          </a:pPr>
          <a:r>
            <a:rPr lang="en-US" sz="2400"/>
            <a:t>single application at runtime</a:t>
          </a:r>
        </a:p>
      </dgm:t>
    </dgm:pt>
    <dgm:pt modelId="{5DAFF9DD-E8D0-4808-B246-A3753139D072}" type="parTrans" cxnId="{AAC93962-7749-4CE6-9CF7-A948D009E36D}">
      <dgm:prSet/>
      <dgm:spPr/>
      <dgm:t>
        <a:bodyPr/>
        <a:lstStyle/>
        <a:p>
          <a:pPr algn="ctr"/>
          <a:endParaRPr lang="en-US"/>
        </a:p>
      </dgm:t>
    </dgm:pt>
    <dgm:pt modelId="{14B8A7CD-A5CB-462A-B76E-6C205B3EDA2F}" type="sibTrans" cxnId="{AAC93962-7749-4CE6-9CF7-A948D009E36D}">
      <dgm:prSet/>
      <dgm:spPr/>
      <dgm:t>
        <a:bodyPr/>
        <a:lstStyle/>
        <a:p>
          <a:pPr algn="ctr"/>
          <a:endParaRPr lang="en-US"/>
        </a:p>
      </dgm:t>
    </dgm:pt>
    <dgm:pt modelId="{CE864228-6811-4C25-BEAC-F2E1CE4105E7}">
      <dgm:prSet/>
      <dgm:spPr/>
      <dgm:t>
        <a:bodyPr/>
        <a:lstStyle/>
        <a:p>
          <a:pPr algn="ctr">
            <a:lnSpc>
              <a:spcPct val="100000"/>
            </a:lnSpc>
          </a:pPr>
          <a:r>
            <a:rPr lang="en-US"/>
            <a:t>allocator tunable, compiler flags</a:t>
          </a:r>
        </a:p>
      </dgm:t>
    </dgm:pt>
    <dgm:pt modelId="{BE242046-75CC-4A11-98C9-1F4A460B8649}" type="parTrans" cxnId="{C12806FE-B640-4ECA-B32A-B53A878C9AEA}">
      <dgm:prSet/>
      <dgm:spPr/>
      <dgm:t>
        <a:bodyPr/>
        <a:lstStyle/>
        <a:p>
          <a:pPr algn="ctr"/>
          <a:endParaRPr lang="en-US"/>
        </a:p>
      </dgm:t>
    </dgm:pt>
    <dgm:pt modelId="{09E5D8F7-6042-4441-A9CF-4310256F42E4}" type="sibTrans" cxnId="{C12806FE-B640-4ECA-B32A-B53A878C9AEA}">
      <dgm:prSet/>
      <dgm:spPr/>
      <dgm:t>
        <a:bodyPr/>
        <a:lstStyle/>
        <a:p>
          <a:pPr algn="ctr"/>
          <a:endParaRPr lang="en-US"/>
        </a:p>
      </dgm:t>
    </dgm:pt>
    <dgm:pt modelId="{EE34CA2A-7C19-4CDC-B9D3-01979634B3D9}" type="pres">
      <dgm:prSet presAssocID="{4C84B467-562A-4FD0-837C-ADF5C0476B0A}" presName="root" presStyleCnt="0">
        <dgm:presLayoutVars>
          <dgm:dir/>
          <dgm:resizeHandles val="exact"/>
        </dgm:presLayoutVars>
      </dgm:prSet>
      <dgm:spPr/>
    </dgm:pt>
    <dgm:pt modelId="{48DED010-1D84-44BE-99AF-CF9523E76CF8}" type="pres">
      <dgm:prSet presAssocID="{2579056A-8C22-492B-9CFC-AE605D51205C}" presName="compNode" presStyleCnt="0"/>
      <dgm:spPr/>
    </dgm:pt>
    <dgm:pt modelId="{5AE8F44A-A29A-4B72-9B65-7E69BE843AFC}" type="pres">
      <dgm:prSet presAssocID="{2579056A-8C22-492B-9CFC-AE605D5120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owchart"/>
        </a:ext>
      </dgm:extLst>
    </dgm:pt>
    <dgm:pt modelId="{89571A21-916E-4B74-B6BE-73B0E58CB513}" type="pres">
      <dgm:prSet presAssocID="{2579056A-8C22-492B-9CFC-AE605D51205C}" presName="iconSpace" presStyleCnt="0"/>
      <dgm:spPr/>
    </dgm:pt>
    <dgm:pt modelId="{E3E94A61-058A-47C8-AF89-7F88A1B90506}" type="pres">
      <dgm:prSet presAssocID="{2579056A-8C22-492B-9CFC-AE605D51205C}" presName="parTx" presStyleLbl="revTx" presStyleIdx="0" presStyleCnt="6">
        <dgm:presLayoutVars>
          <dgm:chMax val="0"/>
          <dgm:chPref val="0"/>
        </dgm:presLayoutVars>
      </dgm:prSet>
      <dgm:spPr/>
    </dgm:pt>
    <dgm:pt modelId="{7372B1BD-277D-43E1-AB4F-ED3A40DB4BCD}" type="pres">
      <dgm:prSet presAssocID="{2579056A-8C22-492B-9CFC-AE605D51205C}" presName="txSpace" presStyleCnt="0"/>
      <dgm:spPr/>
    </dgm:pt>
    <dgm:pt modelId="{78229669-76C0-4D0A-BAAD-2C418A72A8D0}" type="pres">
      <dgm:prSet presAssocID="{2579056A-8C22-492B-9CFC-AE605D51205C}" presName="desTx" presStyleLbl="revTx" presStyleIdx="1" presStyleCnt="6">
        <dgm:presLayoutVars/>
      </dgm:prSet>
      <dgm:spPr/>
    </dgm:pt>
    <dgm:pt modelId="{C4BFE040-FEAC-40D1-9443-C60BAA6FE901}" type="pres">
      <dgm:prSet presAssocID="{5E82DC59-710F-4F6F-A30A-D04848606D92}" presName="sibTrans" presStyleCnt="0"/>
      <dgm:spPr/>
    </dgm:pt>
    <dgm:pt modelId="{3F316461-6C88-40A0-A05B-9EE2FD16886F}" type="pres">
      <dgm:prSet presAssocID="{034E0335-CC04-4718-B10D-42D27D79C7F5}" presName="compNode" presStyleCnt="0"/>
      <dgm:spPr/>
    </dgm:pt>
    <dgm:pt modelId="{312C8F93-D781-4BA2-852C-593DDB966D98}" type="pres">
      <dgm:prSet presAssocID="{034E0335-CC04-4718-B10D-42D27D79C7F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grammer"/>
        </a:ext>
      </dgm:extLst>
    </dgm:pt>
    <dgm:pt modelId="{A36ED801-5AF1-460C-A045-F36354F02FA7}" type="pres">
      <dgm:prSet presAssocID="{034E0335-CC04-4718-B10D-42D27D79C7F5}" presName="iconSpace" presStyleCnt="0"/>
      <dgm:spPr/>
    </dgm:pt>
    <dgm:pt modelId="{E606DEA2-B4E6-4C06-8B08-323997017F48}" type="pres">
      <dgm:prSet presAssocID="{034E0335-CC04-4718-B10D-42D27D79C7F5}" presName="parTx" presStyleLbl="revTx" presStyleIdx="2" presStyleCnt="6">
        <dgm:presLayoutVars>
          <dgm:chMax val="0"/>
          <dgm:chPref val="0"/>
        </dgm:presLayoutVars>
      </dgm:prSet>
      <dgm:spPr/>
    </dgm:pt>
    <dgm:pt modelId="{16CC8939-5BD2-4937-9B55-10D236986C02}" type="pres">
      <dgm:prSet presAssocID="{034E0335-CC04-4718-B10D-42D27D79C7F5}" presName="txSpace" presStyleCnt="0"/>
      <dgm:spPr/>
    </dgm:pt>
    <dgm:pt modelId="{B50AC394-0CE6-4C15-97BB-5EA275968605}" type="pres">
      <dgm:prSet presAssocID="{034E0335-CC04-4718-B10D-42D27D79C7F5}" presName="desTx" presStyleLbl="revTx" presStyleIdx="3" presStyleCnt="6">
        <dgm:presLayoutVars/>
      </dgm:prSet>
      <dgm:spPr/>
    </dgm:pt>
    <dgm:pt modelId="{1ADD9BDC-3BBF-41A9-816F-EC1F6E5740CD}" type="pres">
      <dgm:prSet presAssocID="{EB1B68FD-4642-43F6-B659-8F83F9CCC915}" presName="sibTrans" presStyleCnt="0"/>
      <dgm:spPr/>
    </dgm:pt>
    <dgm:pt modelId="{287E038F-D1ED-4160-B806-5A460B4C9F8E}" type="pres">
      <dgm:prSet presAssocID="{0962DD4C-2714-4985-B6F5-96B597ECACCF}" presName="compNode" presStyleCnt="0"/>
      <dgm:spPr/>
    </dgm:pt>
    <dgm:pt modelId="{0040F395-CA88-43B9-90C9-11125DB18F86}" type="pres">
      <dgm:prSet presAssocID="{0962DD4C-2714-4985-B6F5-96B597ECACC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ag"/>
        </a:ext>
      </dgm:extLst>
    </dgm:pt>
    <dgm:pt modelId="{A307AC2B-AEC6-462C-9096-1E7E615316C4}" type="pres">
      <dgm:prSet presAssocID="{0962DD4C-2714-4985-B6F5-96B597ECACCF}" presName="iconSpace" presStyleCnt="0"/>
      <dgm:spPr/>
    </dgm:pt>
    <dgm:pt modelId="{83A234DA-5E59-4605-A17C-B6DEF7BC6C01}" type="pres">
      <dgm:prSet presAssocID="{0962DD4C-2714-4985-B6F5-96B597ECACCF}" presName="parTx" presStyleLbl="revTx" presStyleIdx="4" presStyleCnt="6">
        <dgm:presLayoutVars>
          <dgm:chMax val="0"/>
          <dgm:chPref val="0"/>
        </dgm:presLayoutVars>
      </dgm:prSet>
      <dgm:spPr/>
    </dgm:pt>
    <dgm:pt modelId="{83E5CCEC-88A7-47D5-ABD0-191D38C11FFF}" type="pres">
      <dgm:prSet presAssocID="{0962DD4C-2714-4985-B6F5-96B597ECACCF}" presName="txSpace" presStyleCnt="0"/>
      <dgm:spPr/>
    </dgm:pt>
    <dgm:pt modelId="{82AF2279-0687-4D47-954C-51E1D709AE77}" type="pres">
      <dgm:prSet presAssocID="{0962DD4C-2714-4985-B6F5-96B597ECACCF}" presName="desTx" presStyleLbl="revTx" presStyleIdx="5" presStyleCnt="6">
        <dgm:presLayoutVars/>
      </dgm:prSet>
      <dgm:spPr/>
    </dgm:pt>
  </dgm:ptLst>
  <dgm:cxnLst>
    <dgm:cxn modelId="{FC870E03-55C5-264D-8ED6-8681C1C826C9}" type="presOf" srcId="{0962DD4C-2714-4985-B6F5-96B597ECACCF}" destId="{83A234DA-5E59-4605-A17C-B6DEF7BC6C01}" srcOrd="0" destOrd="0" presId="urn:microsoft.com/office/officeart/2018/5/layout/CenteredIconLabelDescriptionList"/>
    <dgm:cxn modelId="{A016BE26-AA62-47DB-9997-F115D94E62E1}" srcId="{4C84B467-562A-4FD0-837C-ADF5C0476B0A}" destId="{034E0335-CC04-4718-B10D-42D27D79C7F5}" srcOrd="1" destOrd="0" parTransId="{AEA2C769-BB27-4E13-92F8-E785538FB544}" sibTransId="{EB1B68FD-4642-43F6-B659-8F83F9CCC915}"/>
    <dgm:cxn modelId="{D6BCBC3F-CE1E-6248-9AE5-00FAA2283F03}" type="presOf" srcId="{2579056A-8C22-492B-9CFC-AE605D51205C}" destId="{E3E94A61-058A-47C8-AF89-7F88A1B90506}" srcOrd="0" destOrd="0" presId="urn:microsoft.com/office/officeart/2018/5/layout/CenteredIconLabelDescriptionList"/>
    <dgm:cxn modelId="{DE9C6A61-960E-A542-9347-42C875AE6173}" type="presOf" srcId="{A07996F4-6340-4611-95B8-A831B9798D1B}" destId="{B50AC394-0CE6-4C15-97BB-5EA275968605}" srcOrd="0" destOrd="0" presId="urn:microsoft.com/office/officeart/2018/5/layout/CenteredIconLabelDescriptionList"/>
    <dgm:cxn modelId="{AAC93962-7749-4CE6-9CF7-A948D009E36D}" srcId="{4C84B467-562A-4FD0-837C-ADF5C0476B0A}" destId="{0962DD4C-2714-4985-B6F5-96B597ECACCF}" srcOrd="2" destOrd="0" parTransId="{5DAFF9DD-E8D0-4808-B246-A3753139D072}" sibTransId="{14B8A7CD-A5CB-462A-B76E-6C205B3EDA2F}"/>
    <dgm:cxn modelId="{07D32D72-41CC-FE4C-BE3B-20F7795B1A79}" type="presOf" srcId="{E02B0FFA-AECA-4A5E-97C1-E520A4B25F1E}" destId="{78229669-76C0-4D0A-BAAD-2C418A72A8D0}" srcOrd="0" destOrd="0" presId="urn:microsoft.com/office/officeart/2018/5/layout/CenteredIconLabelDescriptionList"/>
    <dgm:cxn modelId="{EEAFD789-77FA-4819-BAA5-79C5BA542335}" srcId="{2579056A-8C22-492B-9CFC-AE605D51205C}" destId="{E02B0FFA-AECA-4A5E-97C1-E520A4B25F1E}" srcOrd="0" destOrd="0" parTransId="{44C5FD0B-852E-44B2-A511-77AFBCD680B3}" sibTransId="{D5A99D31-45D2-4DB5-B6BC-25F0A731FBD6}"/>
    <dgm:cxn modelId="{C06772A1-6728-2F46-A02D-FD5B53A88618}" type="presOf" srcId="{4C84B467-562A-4FD0-837C-ADF5C0476B0A}" destId="{EE34CA2A-7C19-4CDC-B9D3-01979634B3D9}" srcOrd="0" destOrd="0" presId="urn:microsoft.com/office/officeart/2018/5/layout/CenteredIconLabelDescriptionList"/>
    <dgm:cxn modelId="{BC9288CA-70D9-4EE3-9659-C8A53232F857}" srcId="{4C84B467-562A-4FD0-837C-ADF5C0476B0A}" destId="{2579056A-8C22-492B-9CFC-AE605D51205C}" srcOrd="0" destOrd="0" parTransId="{6061DB8B-367C-4BB7-8931-BD4550FAC925}" sibTransId="{5E82DC59-710F-4F6F-A30A-D04848606D92}"/>
    <dgm:cxn modelId="{A888B5D8-E4FC-AC48-AD4A-731017B8F331}" type="presOf" srcId="{034E0335-CC04-4718-B10D-42D27D79C7F5}" destId="{E606DEA2-B4E6-4C06-8B08-323997017F48}" srcOrd="0" destOrd="0" presId="urn:microsoft.com/office/officeart/2018/5/layout/CenteredIconLabelDescriptionList"/>
    <dgm:cxn modelId="{E48E34F6-A1D4-4D07-BBB6-E99EB8224701}" srcId="{034E0335-CC04-4718-B10D-42D27D79C7F5}" destId="{A07996F4-6340-4611-95B8-A831B9798D1B}" srcOrd="0" destOrd="0" parTransId="{02524AF1-556C-48F3-8B1F-E367354A189A}" sibTransId="{E003DC73-7098-479F-86C6-8E75A914C359}"/>
    <dgm:cxn modelId="{39A135FD-00EF-D449-9CA6-5981D936821E}" type="presOf" srcId="{CE864228-6811-4C25-BEAC-F2E1CE4105E7}" destId="{82AF2279-0687-4D47-954C-51E1D709AE77}" srcOrd="0" destOrd="0" presId="urn:microsoft.com/office/officeart/2018/5/layout/CenteredIconLabelDescriptionList"/>
    <dgm:cxn modelId="{C12806FE-B640-4ECA-B32A-B53A878C9AEA}" srcId="{0962DD4C-2714-4985-B6F5-96B597ECACCF}" destId="{CE864228-6811-4C25-BEAC-F2E1CE4105E7}" srcOrd="0" destOrd="0" parTransId="{BE242046-75CC-4A11-98C9-1F4A460B8649}" sibTransId="{09E5D8F7-6042-4441-A9CF-4310256F42E4}"/>
    <dgm:cxn modelId="{6EADA575-8582-E44E-B4FA-DD8C27A3128F}" type="presParOf" srcId="{EE34CA2A-7C19-4CDC-B9D3-01979634B3D9}" destId="{48DED010-1D84-44BE-99AF-CF9523E76CF8}" srcOrd="0" destOrd="0" presId="urn:microsoft.com/office/officeart/2018/5/layout/CenteredIconLabelDescriptionList"/>
    <dgm:cxn modelId="{2650F17E-21D4-CF4D-A446-0C075872C3AF}" type="presParOf" srcId="{48DED010-1D84-44BE-99AF-CF9523E76CF8}" destId="{5AE8F44A-A29A-4B72-9B65-7E69BE843AFC}" srcOrd="0" destOrd="0" presId="urn:microsoft.com/office/officeart/2018/5/layout/CenteredIconLabelDescriptionList"/>
    <dgm:cxn modelId="{5C834B10-1B47-FB49-961E-28BE46A1B438}" type="presParOf" srcId="{48DED010-1D84-44BE-99AF-CF9523E76CF8}" destId="{89571A21-916E-4B74-B6BE-73B0E58CB513}" srcOrd="1" destOrd="0" presId="urn:microsoft.com/office/officeart/2018/5/layout/CenteredIconLabelDescriptionList"/>
    <dgm:cxn modelId="{DF5DA082-8A92-6E4D-A08B-E983D524ED04}" type="presParOf" srcId="{48DED010-1D84-44BE-99AF-CF9523E76CF8}" destId="{E3E94A61-058A-47C8-AF89-7F88A1B90506}" srcOrd="2" destOrd="0" presId="urn:microsoft.com/office/officeart/2018/5/layout/CenteredIconLabelDescriptionList"/>
    <dgm:cxn modelId="{DF7C5DB4-764E-DA47-B9A1-266EB05F3E91}" type="presParOf" srcId="{48DED010-1D84-44BE-99AF-CF9523E76CF8}" destId="{7372B1BD-277D-43E1-AB4F-ED3A40DB4BCD}" srcOrd="3" destOrd="0" presId="urn:microsoft.com/office/officeart/2018/5/layout/CenteredIconLabelDescriptionList"/>
    <dgm:cxn modelId="{71511E71-6A24-5444-B51A-99123E3AE4EC}" type="presParOf" srcId="{48DED010-1D84-44BE-99AF-CF9523E76CF8}" destId="{78229669-76C0-4D0A-BAAD-2C418A72A8D0}" srcOrd="4" destOrd="0" presId="urn:microsoft.com/office/officeart/2018/5/layout/CenteredIconLabelDescriptionList"/>
    <dgm:cxn modelId="{3528E6F5-8A84-4B43-8B84-1C79A6E9346F}" type="presParOf" srcId="{EE34CA2A-7C19-4CDC-B9D3-01979634B3D9}" destId="{C4BFE040-FEAC-40D1-9443-C60BAA6FE901}" srcOrd="1" destOrd="0" presId="urn:microsoft.com/office/officeart/2018/5/layout/CenteredIconLabelDescriptionList"/>
    <dgm:cxn modelId="{883C3E03-CB9A-6947-BDBD-57190BED6DC2}" type="presParOf" srcId="{EE34CA2A-7C19-4CDC-B9D3-01979634B3D9}" destId="{3F316461-6C88-40A0-A05B-9EE2FD16886F}" srcOrd="2" destOrd="0" presId="urn:microsoft.com/office/officeart/2018/5/layout/CenteredIconLabelDescriptionList"/>
    <dgm:cxn modelId="{6FD977D1-DE20-C841-9397-63C8C9E7A5E1}" type="presParOf" srcId="{3F316461-6C88-40A0-A05B-9EE2FD16886F}" destId="{312C8F93-D781-4BA2-852C-593DDB966D98}" srcOrd="0" destOrd="0" presId="urn:microsoft.com/office/officeart/2018/5/layout/CenteredIconLabelDescriptionList"/>
    <dgm:cxn modelId="{B2AD260A-30C4-8444-ABEE-B31141E8B598}" type="presParOf" srcId="{3F316461-6C88-40A0-A05B-9EE2FD16886F}" destId="{A36ED801-5AF1-460C-A045-F36354F02FA7}" srcOrd="1" destOrd="0" presId="urn:microsoft.com/office/officeart/2018/5/layout/CenteredIconLabelDescriptionList"/>
    <dgm:cxn modelId="{F8DC0BF8-EF63-A841-9CBA-50337CE2CE44}" type="presParOf" srcId="{3F316461-6C88-40A0-A05B-9EE2FD16886F}" destId="{E606DEA2-B4E6-4C06-8B08-323997017F48}" srcOrd="2" destOrd="0" presId="urn:microsoft.com/office/officeart/2018/5/layout/CenteredIconLabelDescriptionList"/>
    <dgm:cxn modelId="{48D9CF1D-0611-0245-9C2B-79B4AF974A45}" type="presParOf" srcId="{3F316461-6C88-40A0-A05B-9EE2FD16886F}" destId="{16CC8939-5BD2-4937-9B55-10D236986C02}" srcOrd="3" destOrd="0" presId="urn:microsoft.com/office/officeart/2018/5/layout/CenteredIconLabelDescriptionList"/>
    <dgm:cxn modelId="{E60830C2-CACA-8B46-A4E4-80B43EC25B50}" type="presParOf" srcId="{3F316461-6C88-40A0-A05B-9EE2FD16886F}" destId="{B50AC394-0CE6-4C15-97BB-5EA275968605}" srcOrd="4" destOrd="0" presId="urn:microsoft.com/office/officeart/2018/5/layout/CenteredIconLabelDescriptionList"/>
    <dgm:cxn modelId="{CB0DE2C7-B9E6-F54C-97FA-618E46270BEB}" type="presParOf" srcId="{EE34CA2A-7C19-4CDC-B9D3-01979634B3D9}" destId="{1ADD9BDC-3BBF-41A9-816F-EC1F6E5740CD}" srcOrd="3" destOrd="0" presId="urn:microsoft.com/office/officeart/2018/5/layout/CenteredIconLabelDescriptionList"/>
    <dgm:cxn modelId="{4035DAB0-C763-1F46-9580-D274791E870E}" type="presParOf" srcId="{EE34CA2A-7C19-4CDC-B9D3-01979634B3D9}" destId="{287E038F-D1ED-4160-B806-5A460B4C9F8E}" srcOrd="4" destOrd="0" presId="urn:microsoft.com/office/officeart/2018/5/layout/CenteredIconLabelDescriptionList"/>
    <dgm:cxn modelId="{E521AC9A-4E74-CF4B-984A-5926F15D63C2}" type="presParOf" srcId="{287E038F-D1ED-4160-B806-5A460B4C9F8E}" destId="{0040F395-CA88-43B9-90C9-11125DB18F86}" srcOrd="0" destOrd="0" presId="urn:microsoft.com/office/officeart/2018/5/layout/CenteredIconLabelDescriptionList"/>
    <dgm:cxn modelId="{9BD4411D-9E58-FE45-A712-A5C3D21967E5}" type="presParOf" srcId="{287E038F-D1ED-4160-B806-5A460B4C9F8E}" destId="{A307AC2B-AEC6-462C-9096-1E7E615316C4}" srcOrd="1" destOrd="0" presId="urn:microsoft.com/office/officeart/2018/5/layout/CenteredIconLabelDescriptionList"/>
    <dgm:cxn modelId="{B8E974E1-5D8C-FC40-B4CE-B03D37F11E11}" type="presParOf" srcId="{287E038F-D1ED-4160-B806-5A460B4C9F8E}" destId="{83A234DA-5E59-4605-A17C-B6DEF7BC6C01}" srcOrd="2" destOrd="0" presId="urn:microsoft.com/office/officeart/2018/5/layout/CenteredIconLabelDescriptionList"/>
    <dgm:cxn modelId="{7235D901-362E-6642-8AF6-980EF0CABFBF}" type="presParOf" srcId="{287E038F-D1ED-4160-B806-5A460B4C9F8E}" destId="{83E5CCEC-88A7-47D5-ABD0-191D38C11FFF}" srcOrd="3" destOrd="0" presId="urn:microsoft.com/office/officeart/2018/5/layout/CenteredIconLabelDescriptionList"/>
    <dgm:cxn modelId="{1DA89AFC-5656-9B4E-A040-11061FEF8CCC}" type="presParOf" srcId="{287E038F-D1ED-4160-B806-5A460B4C9F8E}" destId="{82AF2279-0687-4D47-954C-51E1D709AE77}"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A8E214E-DE17-4A90-8B94-381A75EC1E5B}" type="doc">
      <dgm:prSet loTypeId="urn:microsoft.com/office/officeart/2005/8/layout/list1" loCatId="list" qsTypeId="urn:microsoft.com/office/officeart/2005/8/quickstyle/simple5" qsCatId="simple" csTypeId="urn:microsoft.com/office/officeart/2005/8/colors/accent6_2" csCatId="accent6" phldr="1"/>
      <dgm:spPr/>
      <dgm:t>
        <a:bodyPr/>
        <a:lstStyle/>
        <a:p>
          <a:endParaRPr lang="en-US"/>
        </a:p>
      </dgm:t>
    </dgm:pt>
    <dgm:pt modelId="{237B1FA3-C48B-4A36-8793-6188DFB53F25}">
      <dgm:prSet/>
      <dgm:spPr/>
      <dgm:t>
        <a:bodyPr/>
        <a:lstStyle/>
        <a:p>
          <a:r>
            <a:rPr lang="en-US" b="1"/>
            <a:t>Two broad categories of attacks</a:t>
          </a:r>
          <a:endParaRPr lang="en-US"/>
        </a:p>
      </dgm:t>
    </dgm:pt>
    <dgm:pt modelId="{DE826736-E4A3-41B4-992B-4F86155E442D}" type="parTrans" cxnId="{5F1BD792-AD01-4990-BA42-970918484D93}">
      <dgm:prSet/>
      <dgm:spPr/>
      <dgm:t>
        <a:bodyPr/>
        <a:lstStyle/>
        <a:p>
          <a:endParaRPr lang="en-US"/>
        </a:p>
      </dgm:t>
    </dgm:pt>
    <dgm:pt modelId="{BCDEA17B-EC83-4662-8A07-4FE15F8519D5}" type="sibTrans" cxnId="{5F1BD792-AD01-4990-BA42-970918484D93}">
      <dgm:prSet/>
      <dgm:spPr/>
      <dgm:t>
        <a:bodyPr/>
        <a:lstStyle/>
        <a:p>
          <a:endParaRPr lang="en-US"/>
        </a:p>
      </dgm:t>
    </dgm:pt>
    <dgm:pt modelId="{390DA4F4-69FF-4126-914A-9074E2DC513F}">
      <dgm:prSet/>
      <dgm:spPr/>
      <dgm:t>
        <a:bodyPr/>
        <a:lstStyle/>
        <a:p>
          <a:r>
            <a:rPr lang="en-US"/>
            <a:t>memory safety</a:t>
          </a:r>
        </a:p>
      </dgm:t>
    </dgm:pt>
    <dgm:pt modelId="{31FD319C-2F7A-4D2B-AF6F-2A75496ED8CE}" type="parTrans" cxnId="{2DD731D8-D01A-4BD6-96DB-9EB8473072C7}">
      <dgm:prSet/>
      <dgm:spPr/>
      <dgm:t>
        <a:bodyPr/>
        <a:lstStyle/>
        <a:p>
          <a:endParaRPr lang="en-US"/>
        </a:p>
      </dgm:t>
    </dgm:pt>
    <dgm:pt modelId="{4F700432-C60A-4265-AC5A-C406C7856908}" type="sibTrans" cxnId="{2DD731D8-D01A-4BD6-96DB-9EB8473072C7}">
      <dgm:prSet/>
      <dgm:spPr/>
      <dgm:t>
        <a:bodyPr/>
        <a:lstStyle/>
        <a:p>
          <a:endParaRPr lang="en-US"/>
        </a:p>
      </dgm:t>
    </dgm:pt>
    <dgm:pt modelId="{7E96CCD9-84CE-46EB-890F-39576B3FB113}">
      <dgm:prSet/>
      <dgm:spPr/>
      <dgm:t>
        <a:bodyPr/>
        <a:lstStyle/>
        <a:p>
          <a:r>
            <a:rPr lang="en-US"/>
            <a:t>buffer overflow/use after free</a:t>
          </a:r>
        </a:p>
      </dgm:t>
    </dgm:pt>
    <dgm:pt modelId="{2444FA7B-6692-47B3-8197-FC2AA91BE4DC}" type="sibTrans" cxnId="{7769E470-7932-4502-B4E6-C21A2EB91774}">
      <dgm:prSet/>
      <dgm:spPr/>
      <dgm:t>
        <a:bodyPr/>
        <a:lstStyle/>
        <a:p>
          <a:endParaRPr lang="en-US"/>
        </a:p>
      </dgm:t>
    </dgm:pt>
    <dgm:pt modelId="{A13F5ED4-9450-43EF-989C-7CDE958EAEF8}" type="parTrans" cxnId="{7769E470-7932-4502-B4E6-C21A2EB91774}">
      <dgm:prSet/>
      <dgm:spPr/>
      <dgm:t>
        <a:bodyPr/>
        <a:lstStyle/>
        <a:p>
          <a:endParaRPr lang="en-US"/>
        </a:p>
      </dgm:t>
    </dgm:pt>
    <dgm:pt modelId="{1CE0E026-6A6C-47F3-9A30-8C2C09A8C052}">
      <dgm:prSet/>
      <dgm:spPr/>
      <dgm:t>
        <a:bodyPr/>
        <a:lstStyle/>
        <a:p>
          <a:r>
            <a:rPr lang="en-US"/>
            <a:t>direct manipulation of machine memory</a:t>
          </a:r>
        </a:p>
      </dgm:t>
    </dgm:pt>
    <dgm:pt modelId="{E12196BA-C015-41A0-A88E-5077B863F32A}" type="sibTrans" cxnId="{4237A362-960E-47D5-9DD7-11C4B7568B14}">
      <dgm:prSet/>
      <dgm:spPr/>
      <dgm:t>
        <a:bodyPr/>
        <a:lstStyle/>
        <a:p>
          <a:endParaRPr lang="en-US"/>
        </a:p>
      </dgm:t>
    </dgm:pt>
    <dgm:pt modelId="{9E16703D-E283-49D4-9DB1-13CD4ECCD81C}" type="parTrans" cxnId="{4237A362-960E-47D5-9DD7-11C4B7568B14}">
      <dgm:prSet/>
      <dgm:spPr/>
      <dgm:t>
        <a:bodyPr/>
        <a:lstStyle/>
        <a:p>
          <a:endParaRPr lang="en-US"/>
        </a:p>
      </dgm:t>
    </dgm:pt>
    <dgm:pt modelId="{55060466-AE02-4702-827F-6499523D73A1}">
      <dgm:prSet/>
      <dgm:spPr/>
      <dgm:t>
        <a:bodyPr/>
        <a:lstStyle/>
        <a:p>
          <a:r>
            <a:rPr lang="en-US"/>
            <a:t>input injection</a:t>
          </a:r>
        </a:p>
      </dgm:t>
    </dgm:pt>
    <dgm:pt modelId="{9143E15D-4071-45AD-8D4C-995F7522285C}" type="sibTrans" cxnId="{4DBDB16C-91DA-4C4B-9985-E0E55D591BDF}">
      <dgm:prSet/>
      <dgm:spPr/>
      <dgm:t>
        <a:bodyPr/>
        <a:lstStyle/>
        <a:p>
          <a:endParaRPr lang="en-US"/>
        </a:p>
      </dgm:t>
    </dgm:pt>
    <dgm:pt modelId="{597CDD63-7E46-4DD9-918F-D6651EA02A87}" type="parTrans" cxnId="{4DBDB16C-91DA-4C4B-9985-E0E55D591BDF}">
      <dgm:prSet/>
      <dgm:spPr/>
      <dgm:t>
        <a:bodyPr/>
        <a:lstStyle/>
        <a:p>
          <a:endParaRPr lang="en-US"/>
        </a:p>
      </dgm:t>
    </dgm:pt>
    <dgm:pt modelId="{ACCD03F4-B692-4C94-B409-ECCDEA3820B8}">
      <dgm:prSet/>
      <dgm:spPr/>
      <dgm:t>
        <a:bodyPr/>
        <a:lstStyle/>
        <a:p>
          <a:r>
            <a:rPr lang="en-US"/>
            <a:t>lack of input sanitization</a:t>
          </a:r>
        </a:p>
      </dgm:t>
    </dgm:pt>
    <dgm:pt modelId="{420C8ACB-88AA-4604-8111-32634F16BA23}" type="sibTrans" cxnId="{7D6C790C-6B1D-44E4-86F0-CE18668270CE}">
      <dgm:prSet/>
      <dgm:spPr/>
      <dgm:t>
        <a:bodyPr/>
        <a:lstStyle/>
        <a:p>
          <a:endParaRPr lang="en-US"/>
        </a:p>
      </dgm:t>
    </dgm:pt>
    <dgm:pt modelId="{E41A31CB-0CF4-40D8-B7D1-B9667D5EB908}" type="parTrans" cxnId="{7D6C790C-6B1D-44E4-86F0-CE18668270CE}">
      <dgm:prSet/>
      <dgm:spPr/>
      <dgm:t>
        <a:bodyPr/>
        <a:lstStyle/>
        <a:p>
          <a:endParaRPr lang="en-US"/>
        </a:p>
      </dgm:t>
    </dgm:pt>
    <dgm:pt modelId="{E6656027-475E-4257-8D7F-28B6D8947C88}">
      <dgm:prSet/>
      <dgm:spPr/>
      <dgm:t>
        <a:bodyPr/>
        <a:lstStyle/>
        <a:p>
          <a:r>
            <a:rPr lang="en-US"/>
            <a:t>logic bugs</a:t>
          </a:r>
        </a:p>
      </dgm:t>
    </dgm:pt>
    <dgm:pt modelId="{65161031-1D9C-4114-A31D-04D702EC3CCD}" type="sibTrans" cxnId="{89CF95E8-0FFE-4BEA-8E2F-638418E0BCB6}">
      <dgm:prSet/>
      <dgm:spPr/>
      <dgm:t>
        <a:bodyPr/>
        <a:lstStyle/>
        <a:p>
          <a:endParaRPr lang="en-US"/>
        </a:p>
      </dgm:t>
    </dgm:pt>
    <dgm:pt modelId="{F39563CD-CB93-455A-BD23-3229DE69AA93}" type="parTrans" cxnId="{89CF95E8-0FFE-4BEA-8E2F-638418E0BCB6}">
      <dgm:prSet/>
      <dgm:spPr/>
      <dgm:t>
        <a:bodyPr/>
        <a:lstStyle/>
        <a:p>
          <a:endParaRPr lang="en-US"/>
        </a:p>
      </dgm:t>
    </dgm:pt>
    <dgm:pt modelId="{767CC671-BC64-3741-8597-87E4E69F1AC2}" type="pres">
      <dgm:prSet presAssocID="{FA8E214E-DE17-4A90-8B94-381A75EC1E5B}" presName="linear" presStyleCnt="0">
        <dgm:presLayoutVars>
          <dgm:dir/>
          <dgm:animLvl val="lvl"/>
          <dgm:resizeHandles val="exact"/>
        </dgm:presLayoutVars>
      </dgm:prSet>
      <dgm:spPr/>
    </dgm:pt>
    <dgm:pt modelId="{A1852C9D-BA81-EF42-9886-BC7C75EA14A2}" type="pres">
      <dgm:prSet presAssocID="{237B1FA3-C48B-4A36-8793-6188DFB53F25}" presName="parentLin" presStyleCnt="0"/>
      <dgm:spPr/>
    </dgm:pt>
    <dgm:pt modelId="{D8A954F1-4C78-6A49-A8D6-788FD321C6A3}" type="pres">
      <dgm:prSet presAssocID="{237B1FA3-C48B-4A36-8793-6188DFB53F25}" presName="parentLeftMargin" presStyleLbl="node1" presStyleIdx="0" presStyleCnt="1"/>
      <dgm:spPr/>
    </dgm:pt>
    <dgm:pt modelId="{95F36A0E-36CE-DA4E-A2D6-C0E6213CC8F9}" type="pres">
      <dgm:prSet presAssocID="{237B1FA3-C48B-4A36-8793-6188DFB53F25}" presName="parentText" presStyleLbl="node1" presStyleIdx="0" presStyleCnt="1">
        <dgm:presLayoutVars>
          <dgm:chMax val="0"/>
          <dgm:bulletEnabled val="1"/>
        </dgm:presLayoutVars>
      </dgm:prSet>
      <dgm:spPr/>
    </dgm:pt>
    <dgm:pt modelId="{E8F2FFE5-813D-5D4E-83BE-68A470C3B8D4}" type="pres">
      <dgm:prSet presAssocID="{237B1FA3-C48B-4A36-8793-6188DFB53F25}" presName="negativeSpace" presStyleCnt="0"/>
      <dgm:spPr/>
    </dgm:pt>
    <dgm:pt modelId="{2FBB8295-9785-BE46-AA27-150892B83146}" type="pres">
      <dgm:prSet presAssocID="{237B1FA3-C48B-4A36-8793-6188DFB53F25}" presName="childText" presStyleLbl="conFgAcc1" presStyleIdx="0" presStyleCnt="1">
        <dgm:presLayoutVars>
          <dgm:bulletEnabled val="1"/>
        </dgm:presLayoutVars>
      </dgm:prSet>
      <dgm:spPr/>
    </dgm:pt>
  </dgm:ptLst>
  <dgm:cxnLst>
    <dgm:cxn modelId="{9C1DD70B-0D4D-544F-A912-58E234417595}" type="presOf" srcId="{237B1FA3-C48B-4A36-8793-6188DFB53F25}" destId="{D8A954F1-4C78-6A49-A8D6-788FD321C6A3}" srcOrd="0" destOrd="0" presId="urn:microsoft.com/office/officeart/2005/8/layout/list1"/>
    <dgm:cxn modelId="{7D6C790C-6B1D-44E4-86F0-CE18668270CE}" srcId="{55060466-AE02-4702-827F-6499523D73A1}" destId="{ACCD03F4-B692-4C94-B409-ECCDEA3820B8}" srcOrd="0" destOrd="0" parTransId="{E41A31CB-0CF4-40D8-B7D1-B9667D5EB908}" sibTransId="{420C8ACB-88AA-4604-8111-32634F16BA23}"/>
    <dgm:cxn modelId="{07915D29-EDCB-0248-A149-4F3806835C0E}" type="presOf" srcId="{ACCD03F4-B692-4C94-B409-ECCDEA3820B8}" destId="{2FBB8295-9785-BE46-AA27-150892B83146}" srcOrd="0" destOrd="4" presId="urn:microsoft.com/office/officeart/2005/8/layout/list1"/>
    <dgm:cxn modelId="{4237A362-960E-47D5-9DD7-11C4B7568B14}" srcId="{390DA4F4-69FF-4126-914A-9074E2DC513F}" destId="{1CE0E026-6A6C-47F3-9A30-8C2C09A8C052}" srcOrd="1" destOrd="0" parTransId="{9E16703D-E283-49D4-9DB1-13CD4ECCD81C}" sibTransId="{E12196BA-C015-41A0-A88E-5077B863F32A}"/>
    <dgm:cxn modelId="{4DBDB16C-91DA-4C4B-9985-E0E55D591BDF}" srcId="{237B1FA3-C48B-4A36-8793-6188DFB53F25}" destId="{55060466-AE02-4702-827F-6499523D73A1}" srcOrd="1" destOrd="0" parTransId="{597CDD63-7E46-4DD9-918F-D6651EA02A87}" sibTransId="{9143E15D-4071-45AD-8D4C-995F7522285C}"/>
    <dgm:cxn modelId="{7769E470-7932-4502-B4E6-C21A2EB91774}" srcId="{390DA4F4-69FF-4126-914A-9074E2DC513F}" destId="{7E96CCD9-84CE-46EB-890F-39576B3FB113}" srcOrd="0" destOrd="0" parTransId="{A13F5ED4-9450-43EF-989C-7CDE958EAEF8}" sibTransId="{2444FA7B-6692-47B3-8197-FC2AA91BE4DC}"/>
    <dgm:cxn modelId="{5F1BD792-AD01-4990-BA42-970918484D93}" srcId="{FA8E214E-DE17-4A90-8B94-381A75EC1E5B}" destId="{237B1FA3-C48B-4A36-8793-6188DFB53F25}" srcOrd="0" destOrd="0" parTransId="{DE826736-E4A3-41B4-992B-4F86155E442D}" sibTransId="{BCDEA17B-EC83-4662-8A07-4FE15F8519D5}"/>
    <dgm:cxn modelId="{005BA79E-AE93-AE43-B784-6D071E1EFB3B}" type="presOf" srcId="{237B1FA3-C48B-4A36-8793-6188DFB53F25}" destId="{95F36A0E-36CE-DA4E-A2D6-C0E6213CC8F9}" srcOrd="1" destOrd="0" presId="urn:microsoft.com/office/officeart/2005/8/layout/list1"/>
    <dgm:cxn modelId="{665F3EB0-DE14-984E-99B1-B430E66D12A4}" type="presOf" srcId="{7E96CCD9-84CE-46EB-890F-39576B3FB113}" destId="{2FBB8295-9785-BE46-AA27-150892B83146}" srcOrd="0" destOrd="1" presId="urn:microsoft.com/office/officeart/2005/8/layout/list1"/>
    <dgm:cxn modelId="{36A629B9-D9E4-5847-B4F1-2B8B96FAD178}" type="presOf" srcId="{390DA4F4-69FF-4126-914A-9074E2DC513F}" destId="{2FBB8295-9785-BE46-AA27-150892B83146}" srcOrd="0" destOrd="0" presId="urn:microsoft.com/office/officeart/2005/8/layout/list1"/>
    <dgm:cxn modelId="{B95DADC9-D307-8442-B928-9FD5CD4E44CA}" type="presOf" srcId="{FA8E214E-DE17-4A90-8B94-381A75EC1E5B}" destId="{767CC671-BC64-3741-8597-87E4E69F1AC2}" srcOrd="0" destOrd="0" presId="urn:microsoft.com/office/officeart/2005/8/layout/list1"/>
    <dgm:cxn modelId="{DCF5B8D3-4DCB-2C4B-AAF3-028792D5D7ED}" type="presOf" srcId="{1CE0E026-6A6C-47F3-9A30-8C2C09A8C052}" destId="{2FBB8295-9785-BE46-AA27-150892B83146}" srcOrd="0" destOrd="2" presId="urn:microsoft.com/office/officeart/2005/8/layout/list1"/>
    <dgm:cxn modelId="{2DD731D8-D01A-4BD6-96DB-9EB8473072C7}" srcId="{237B1FA3-C48B-4A36-8793-6188DFB53F25}" destId="{390DA4F4-69FF-4126-914A-9074E2DC513F}" srcOrd="0" destOrd="0" parTransId="{31FD319C-2F7A-4D2B-AF6F-2A75496ED8CE}" sibTransId="{4F700432-C60A-4265-AC5A-C406C7856908}"/>
    <dgm:cxn modelId="{970A35D9-1CBC-614A-821A-D242B08904FC}" type="presOf" srcId="{55060466-AE02-4702-827F-6499523D73A1}" destId="{2FBB8295-9785-BE46-AA27-150892B83146}" srcOrd="0" destOrd="3" presId="urn:microsoft.com/office/officeart/2005/8/layout/list1"/>
    <dgm:cxn modelId="{77FAA1E6-64FA-8843-BBFA-91B147306242}" type="presOf" srcId="{E6656027-475E-4257-8D7F-28B6D8947C88}" destId="{2FBB8295-9785-BE46-AA27-150892B83146}" srcOrd="0" destOrd="5" presId="urn:microsoft.com/office/officeart/2005/8/layout/list1"/>
    <dgm:cxn modelId="{89CF95E8-0FFE-4BEA-8E2F-638418E0BCB6}" srcId="{55060466-AE02-4702-827F-6499523D73A1}" destId="{E6656027-475E-4257-8D7F-28B6D8947C88}" srcOrd="1" destOrd="0" parTransId="{F39563CD-CB93-455A-BD23-3229DE69AA93}" sibTransId="{65161031-1D9C-4114-A31D-04D702EC3CCD}"/>
    <dgm:cxn modelId="{F27F8E1B-B644-1946-BCB4-FAA7C34F8341}" type="presParOf" srcId="{767CC671-BC64-3741-8597-87E4E69F1AC2}" destId="{A1852C9D-BA81-EF42-9886-BC7C75EA14A2}" srcOrd="0" destOrd="0" presId="urn:microsoft.com/office/officeart/2005/8/layout/list1"/>
    <dgm:cxn modelId="{34A4A2C0-B1BC-C04C-8FC3-1809363EED11}" type="presParOf" srcId="{A1852C9D-BA81-EF42-9886-BC7C75EA14A2}" destId="{D8A954F1-4C78-6A49-A8D6-788FD321C6A3}" srcOrd="0" destOrd="0" presId="urn:microsoft.com/office/officeart/2005/8/layout/list1"/>
    <dgm:cxn modelId="{895DCB66-1920-B044-9254-C44838AF8E78}" type="presParOf" srcId="{A1852C9D-BA81-EF42-9886-BC7C75EA14A2}" destId="{95F36A0E-36CE-DA4E-A2D6-C0E6213CC8F9}" srcOrd="1" destOrd="0" presId="urn:microsoft.com/office/officeart/2005/8/layout/list1"/>
    <dgm:cxn modelId="{10E8D463-6F51-1C46-AA73-13EA2A33EDC3}" type="presParOf" srcId="{767CC671-BC64-3741-8597-87E4E69F1AC2}" destId="{E8F2FFE5-813D-5D4E-83BE-68A470C3B8D4}" srcOrd="1" destOrd="0" presId="urn:microsoft.com/office/officeart/2005/8/layout/list1"/>
    <dgm:cxn modelId="{49625A07-ADF2-CC49-A7E9-CAD3380AB76D}" type="presParOf" srcId="{767CC671-BC64-3741-8597-87E4E69F1AC2}" destId="{2FBB8295-9785-BE46-AA27-150892B8314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C84B467-562A-4FD0-837C-ADF5C0476B0A}" type="doc">
      <dgm:prSet loTypeId="urn:microsoft.com/office/officeart/2018/2/layout/IconLabelDescriptionList" loCatId="icon" qsTypeId="urn:microsoft.com/office/officeart/2005/8/quickstyle/simple1" qsCatId="simple" csTypeId="urn:microsoft.com/office/officeart/2005/8/colors/colorful5" csCatId="colorful" phldr="1"/>
      <dgm:spPr/>
      <dgm:t>
        <a:bodyPr/>
        <a:lstStyle/>
        <a:p>
          <a:endParaRPr lang="en-US"/>
        </a:p>
      </dgm:t>
    </dgm:pt>
    <dgm:pt modelId="{E02B0FFA-AECA-4A5E-97C1-E520A4B25F1E}">
      <dgm:prSet/>
      <dgm:spPr/>
      <dgm:t>
        <a:bodyPr/>
        <a:lstStyle/>
        <a:p>
          <a:pPr>
            <a:lnSpc>
              <a:spcPct val="100000"/>
            </a:lnSpc>
          </a:pPr>
          <a:r>
            <a:rPr lang="en-US"/>
            <a:t>bootloader file</a:t>
          </a:r>
        </a:p>
      </dgm:t>
    </dgm:pt>
    <dgm:pt modelId="{44C5FD0B-852E-44B2-A511-77AFBCD680B3}" type="parTrans" cxnId="{EEAFD789-77FA-4819-BAA5-79C5BA542335}">
      <dgm:prSet/>
      <dgm:spPr/>
      <dgm:t>
        <a:bodyPr/>
        <a:lstStyle/>
        <a:p>
          <a:endParaRPr lang="en-US"/>
        </a:p>
      </dgm:t>
    </dgm:pt>
    <dgm:pt modelId="{D5A99D31-45D2-4DB5-B6BC-25F0A731FBD6}" type="sibTrans" cxnId="{EEAFD789-77FA-4819-BAA5-79C5BA542335}">
      <dgm:prSet/>
      <dgm:spPr/>
      <dgm:t>
        <a:bodyPr/>
        <a:lstStyle/>
        <a:p>
          <a:endParaRPr lang="en-US"/>
        </a:p>
      </dgm:t>
    </dgm:pt>
    <dgm:pt modelId="{034E0335-CC04-4718-B10D-42D27D79C7F5}">
      <dgm:prSet/>
      <dgm:spPr/>
      <dgm:t>
        <a:bodyPr/>
        <a:lstStyle/>
        <a:p>
          <a:pPr>
            <a:lnSpc>
              <a:spcPct val="100000"/>
            </a:lnSpc>
            <a:defRPr b="1"/>
          </a:pPr>
          <a:r>
            <a:rPr lang="en-US"/>
            <a:t>system-wide user-space</a:t>
          </a:r>
        </a:p>
      </dgm:t>
    </dgm:pt>
    <dgm:pt modelId="{AEA2C769-BB27-4E13-92F8-E785538FB544}" type="parTrans" cxnId="{A016BE26-AA62-47DB-9997-F115D94E62E1}">
      <dgm:prSet/>
      <dgm:spPr/>
      <dgm:t>
        <a:bodyPr/>
        <a:lstStyle/>
        <a:p>
          <a:endParaRPr lang="en-US"/>
        </a:p>
      </dgm:t>
    </dgm:pt>
    <dgm:pt modelId="{EB1B68FD-4642-43F6-B659-8F83F9CCC915}" type="sibTrans" cxnId="{A016BE26-AA62-47DB-9997-F115D94E62E1}">
      <dgm:prSet/>
      <dgm:spPr/>
      <dgm:t>
        <a:bodyPr/>
        <a:lstStyle/>
        <a:p>
          <a:endParaRPr lang="en-US"/>
        </a:p>
      </dgm:t>
    </dgm:pt>
    <dgm:pt modelId="{A07996F4-6340-4611-95B8-A831B9798D1B}">
      <dgm:prSet/>
      <dgm:spPr/>
      <dgm:t>
        <a:bodyPr/>
        <a:lstStyle/>
        <a:p>
          <a:pPr>
            <a:lnSpc>
              <a:spcPct val="100000"/>
            </a:lnSpc>
          </a:pPr>
          <a:r>
            <a:rPr lang="en-US"/>
            <a:t>environment variables, shell config files</a:t>
          </a:r>
        </a:p>
      </dgm:t>
    </dgm:pt>
    <dgm:pt modelId="{02524AF1-556C-48F3-8B1F-E367354A189A}" type="parTrans" cxnId="{E48E34F6-A1D4-4D07-BBB6-E99EB8224701}">
      <dgm:prSet/>
      <dgm:spPr/>
      <dgm:t>
        <a:bodyPr/>
        <a:lstStyle/>
        <a:p>
          <a:endParaRPr lang="en-US"/>
        </a:p>
      </dgm:t>
    </dgm:pt>
    <dgm:pt modelId="{E003DC73-7098-479F-86C6-8E75A914C359}" type="sibTrans" cxnId="{E48E34F6-A1D4-4D07-BBB6-E99EB8224701}">
      <dgm:prSet/>
      <dgm:spPr/>
      <dgm:t>
        <a:bodyPr/>
        <a:lstStyle/>
        <a:p>
          <a:endParaRPr lang="en-US"/>
        </a:p>
      </dgm:t>
    </dgm:pt>
    <dgm:pt modelId="{0962DD4C-2714-4985-B6F5-96B597ECACCF}">
      <dgm:prSet/>
      <dgm:spPr/>
      <dgm:t>
        <a:bodyPr/>
        <a:lstStyle/>
        <a:p>
          <a:pPr>
            <a:lnSpc>
              <a:spcPct val="100000"/>
            </a:lnSpc>
            <a:defRPr b="1"/>
          </a:pPr>
          <a:r>
            <a:rPr lang="en-US"/>
            <a:t>single executable at runtime</a:t>
          </a:r>
        </a:p>
      </dgm:t>
    </dgm:pt>
    <dgm:pt modelId="{5DAFF9DD-E8D0-4808-B246-A3753139D072}" type="parTrans" cxnId="{AAC93962-7749-4CE6-9CF7-A948D009E36D}">
      <dgm:prSet/>
      <dgm:spPr/>
      <dgm:t>
        <a:bodyPr/>
        <a:lstStyle/>
        <a:p>
          <a:endParaRPr lang="en-US"/>
        </a:p>
      </dgm:t>
    </dgm:pt>
    <dgm:pt modelId="{14B8A7CD-A5CB-462A-B76E-6C205B3EDA2F}" type="sibTrans" cxnId="{AAC93962-7749-4CE6-9CF7-A948D009E36D}">
      <dgm:prSet/>
      <dgm:spPr/>
      <dgm:t>
        <a:bodyPr/>
        <a:lstStyle/>
        <a:p>
          <a:endParaRPr lang="en-US"/>
        </a:p>
      </dgm:t>
    </dgm:pt>
    <dgm:pt modelId="{CE864228-6811-4C25-BEAC-F2E1CE4105E7}">
      <dgm:prSet/>
      <dgm:spPr/>
      <dgm:t>
        <a:bodyPr/>
        <a:lstStyle/>
        <a:p>
          <a:pPr>
            <a:lnSpc>
              <a:spcPct val="100000"/>
            </a:lnSpc>
          </a:pPr>
          <a:r>
            <a:rPr lang="en-US"/>
            <a:t>libc tunable, compiler flags</a:t>
          </a:r>
        </a:p>
      </dgm:t>
    </dgm:pt>
    <dgm:pt modelId="{BE242046-75CC-4A11-98C9-1F4A460B8649}" type="parTrans" cxnId="{C12806FE-B640-4ECA-B32A-B53A878C9AEA}">
      <dgm:prSet/>
      <dgm:spPr/>
      <dgm:t>
        <a:bodyPr/>
        <a:lstStyle/>
        <a:p>
          <a:endParaRPr lang="en-US"/>
        </a:p>
      </dgm:t>
    </dgm:pt>
    <dgm:pt modelId="{09E5D8F7-6042-4441-A9CF-4310256F42E4}" type="sibTrans" cxnId="{C12806FE-B640-4ECA-B32A-B53A878C9AEA}">
      <dgm:prSet/>
      <dgm:spPr/>
      <dgm:t>
        <a:bodyPr/>
        <a:lstStyle/>
        <a:p>
          <a:endParaRPr lang="en-US"/>
        </a:p>
      </dgm:t>
    </dgm:pt>
    <dgm:pt modelId="{2579056A-8C22-492B-9CFC-AE605D51205C}">
      <dgm:prSet/>
      <dgm:spPr/>
      <dgm:t>
        <a:bodyPr/>
        <a:lstStyle/>
        <a:p>
          <a:pPr>
            <a:lnSpc>
              <a:spcPct val="100000"/>
            </a:lnSpc>
            <a:defRPr b="1"/>
          </a:pPr>
          <a:r>
            <a:rPr lang="en-US"/>
            <a:t>kernel-space</a:t>
          </a:r>
        </a:p>
      </dgm:t>
    </dgm:pt>
    <dgm:pt modelId="{5E82DC59-710F-4F6F-A30A-D04848606D92}" type="sibTrans" cxnId="{BC9288CA-70D9-4EE3-9659-C8A53232F857}">
      <dgm:prSet/>
      <dgm:spPr/>
      <dgm:t>
        <a:bodyPr/>
        <a:lstStyle/>
        <a:p>
          <a:endParaRPr lang="en-US"/>
        </a:p>
      </dgm:t>
    </dgm:pt>
    <dgm:pt modelId="{6061DB8B-367C-4BB7-8931-BD4550FAC925}" type="parTrans" cxnId="{BC9288CA-70D9-4EE3-9659-C8A53232F857}">
      <dgm:prSet/>
      <dgm:spPr/>
      <dgm:t>
        <a:bodyPr/>
        <a:lstStyle/>
        <a:p>
          <a:endParaRPr lang="en-US"/>
        </a:p>
      </dgm:t>
    </dgm:pt>
    <dgm:pt modelId="{5AC1FF10-112E-443D-BF1A-CA5BE4119B9C}" type="pres">
      <dgm:prSet presAssocID="{4C84B467-562A-4FD0-837C-ADF5C0476B0A}" presName="root" presStyleCnt="0">
        <dgm:presLayoutVars>
          <dgm:dir/>
          <dgm:resizeHandles val="exact"/>
        </dgm:presLayoutVars>
      </dgm:prSet>
      <dgm:spPr/>
    </dgm:pt>
    <dgm:pt modelId="{B6D8D2CB-B1AE-4729-8681-6959B3ACD9A7}" type="pres">
      <dgm:prSet presAssocID="{2579056A-8C22-492B-9CFC-AE605D51205C}" presName="compNode" presStyleCnt="0"/>
      <dgm:spPr/>
    </dgm:pt>
    <dgm:pt modelId="{09E815F4-DB3A-4C14-A138-8E6CB5D54C28}" type="pres">
      <dgm:prSet presAssocID="{2579056A-8C22-492B-9CFC-AE605D5120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etwork Diagram"/>
        </a:ext>
      </dgm:extLst>
    </dgm:pt>
    <dgm:pt modelId="{C067EB1A-4367-4258-82D3-8BF54BA44B59}" type="pres">
      <dgm:prSet presAssocID="{2579056A-8C22-492B-9CFC-AE605D51205C}" presName="iconSpace" presStyleCnt="0"/>
      <dgm:spPr/>
    </dgm:pt>
    <dgm:pt modelId="{49A093B2-CE67-4B36-BA3B-755AA0BFDC22}" type="pres">
      <dgm:prSet presAssocID="{2579056A-8C22-492B-9CFC-AE605D51205C}" presName="parTx" presStyleLbl="revTx" presStyleIdx="0" presStyleCnt="6">
        <dgm:presLayoutVars>
          <dgm:chMax val="0"/>
          <dgm:chPref val="0"/>
        </dgm:presLayoutVars>
      </dgm:prSet>
      <dgm:spPr/>
    </dgm:pt>
    <dgm:pt modelId="{924C15DA-25D7-4940-80A3-ACE6F6C147E2}" type="pres">
      <dgm:prSet presAssocID="{2579056A-8C22-492B-9CFC-AE605D51205C}" presName="txSpace" presStyleCnt="0"/>
      <dgm:spPr/>
    </dgm:pt>
    <dgm:pt modelId="{687127D2-6D95-47C4-BB44-A75F381037C9}" type="pres">
      <dgm:prSet presAssocID="{2579056A-8C22-492B-9CFC-AE605D51205C}" presName="desTx" presStyleLbl="revTx" presStyleIdx="1" presStyleCnt="6">
        <dgm:presLayoutVars/>
      </dgm:prSet>
      <dgm:spPr/>
    </dgm:pt>
    <dgm:pt modelId="{1F37E97B-8033-497D-B7D1-170A7427796E}" type="pres">
      <dgm:prSet presAssocID="{5E82DC59-710F-4F6F-A30A-D04848606D92}" presName="sibTrans" presStyleCnt="0"/>
      <dgm:spPr/>
    </dgm:pt>
    <dgm:pt modelId="{11B929E9-DF69-4A1D-A0D6-C6547F446FCD}" type="pres">
      <dgm:prSet presAssocID="{034E0335-CC04-4718-B10D-42D27D79C7F5}" presName="compNode" presStyleCnt="0"/>
      <dgm:spPr/>
    </dgm:pt>
    <dgm:pt modelId="{A15EEFC1-1C9E-4519-9330-89981B741C80}" type="pres">
      <dgm:prSet presAssocID="{034E0335-CC04-4718-B10D-42D27D79C7F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nchor"/>
        </a:ext>
      </dgm:extLst>
    </dgm:pt>
    <dgm:pt modelId="{4580A3DC-A765-4BFD-8004-51998FDF9E95}" type="pres">
      <dgm:prSet presAssocID="{034E0335-CC04-4718-B10D-42D27D79C7F5}" presName="iconSpace" presStyleCnt="0"/>
      <dgm:spPr/>
    </dgm:pt>
    <dgm:pt modelId="{BA814607-4E6D-426C-96FE-865D762F8CB6}" type="pres">
      <dgm:prSet presAssocID="{034E0335-CC04-4718-B10D-42D27D79C7F5}" presName="parTx" presStyleLbl="revTx" presStyleIdx="2" presStyleCnt="6">
        <dgm:presLayoutVars>
          <dgm:chMax val="0"/>
          <dgm:chPref val="0"/>
        </dgm:presLayoutVars>
      </dgm:prSet>
      <dgm:spPr/>
    </dgm:pt>
    <dgm:pt modelId="{96FA30BA-C0A1-4A91-ADCB-42B043A83786}" type="pres">
      <dgm:prSet presAssocID="{034E0335-CC04-4718-B10D-42D27D79C7F5}" presName="txSpace" presStyleCnt="0"/>
      <dgm:spPr/>
    </dgm:pt>
    <dgm:pt modelId="{41643DA4-CD0A-45ED-95DC-DC30F8B611EB}" type="pres">
      <dgm:prSet presAssocID="{034E0335-CC04-4718-B10D-42D27D79C7F5}" presName="desTx" presStyleLbl="revTx" presStyleIdx="3" presStyleCnt="6">
        <dgm:presLayoutVars/>
      </dgm:prSet>
      <dgm:spPr/>
    </dgm:pt>
    <dgm:pt modelId="{9FBCB656-6E5F-410A-87AB-A71FE984A152}" type="pres">
      <dgm:prSet presAssocID="{EB1B68FD-4642-43F6-B659-8F83F9CCC915}" presName="sibTrans" presStyleCnt="0"/>
      <dgm:spPr/>
    </dgm:pt>
    <dgm:pt modelId="{E94296E1-3D4B-4BA1-BDB5-5E4CAC4D643B}" type="pres">
      <dgm:prSet presAssocID="{0962DD4C-2714-4985-B6F5-96B597ECACCF}" presName="compNode" presStyleCnt="0"/>
      <dgm:spPr/>
    </dgm:pt>
    <dgm:pt modelId="{0F2E6D8B-60A6-4F51-BD92-7C83A2B8A607}" type="pres">
      <dgm:prSet presAssocID="{0962DD4C-2714-4985-B6F5-96B597ECACC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lowchart"/>
        </a:ext>
      </dgm:extLst>
    </dgm:pt>
    <dgm:pt modelId="{AC2FD409-673A-44FC-BA0C-C27077A7E5FA}" type="pres">
      <dgm:prSet presAssocID="{0962DD4C-2714-4985-B6F5-96B597ECACCF}" presName="iconSpace" presStyleCnt="0"/>
      <dgm:spPr/>
    </dgm:pt>
    <dgm:pt modelId="{3DD5E871-64BE-425B-9AD5-DCA52B9272B3}" type="pres">
      <dgm:prSet presAssocID="{0962DD4C-2714-4985-B6F5-96B597ECACCF}" presName="parTx" presStyleLbl="revTx" presStyleIdx="4" presStyleCnt="6">
        <dgm:presLayoutVars>
          <dgm:chMax val="0"/>
          <dgm:chPref val="0"/>
        </dgm:presLayoutVars>
      </dgm:prSet>
      <dgm:spPr/>
    </dgm:pt>
    <dgm:pt modelId="{A2AD8EB5-E3AF-441C-8A02-949D0B04F3F5}" type="pres">
      <dgm:prSet presAssocID="{0962DD4C-2714-4985-B6F5-96B597ECACCF}" presName="txSpace" presStyleCnt="0"/>
      <dgm:spPr/>
    </dgm:pt>
    <dgm:pt modelId="{0E7C676B-C253-4DAB-B396-F065A8336E74}" type="pres">
      <dgm:prSet presAssocID="{0962DD4C-2714-4985-B6F5-96B597ECACCF}" presName="desTx" presStyleLbl="revTx" presStyleIdx="5" presStyleCnt="6">
        <dgm:presLayoutVars/>
      </dgm:prSet>
      <dgm:spPr/>
    </dgm:pt>
  </dgm:ptLst>
  <dgm:cxnLst>
    <dgm:cxn modelId="{A016BE26-AA62-47DB-9997-F115D94E62E1}" srcId="{4C84B467-562A-4FD0-837C-ADF5C0476B0A}" destId="{034E0335-CC04-4718-B10D-42D27D79C7F5}" srcOrd="1" destOrd="0" parTransId="{AEA2C769-BB27-4E13-92F8-E785538FB544}" sibTransId="{EB1B68FD-4642-43F6-B659-8F83F9CCC915}"/>
    <dgm:cxn modelId="{79A76D3D-98E3-484A-98C0-6FBD2BF1AFCA}" type="presOf" srcId="{4C84B467-562A-4FD0-837C-ADF5C0476B0A}" destId="{5AC1FF10-112E-443D-BF1A-CA5BE4119B9C}" srcOrd="0" destOrd="0" presId="urn:microsoft.com/office/officeart/2018/2/layout/IconLabelDescriptionList"/>
    <dgm:cxn modelId="{338D6D4E-A0B3-4F42-BE89-329566B3449B}" type="presOf" srcId="{0962DD4C-2714-4985-B6F5-96B597ECACCF}" destId="{3DD5E871-64BE-425B-9AD5-DCA52B9272B3}" srcOrd="0" destOrd="0" presId="urn:microsoft.com/office/officeart/2018/2/layout/IconLabelDescriptionList"/>
    <dgm:cxn modelId="{8B47534F-2D49-314C-B8F4-A5742DCF2D53}" type="presOf" srcId="{034E0335-CC04-4718-B10D-42D27D79C7F5}" destId="{BA814607-4E6D-426C-96FE-865D762F8CB6}" srcOrd="0" destOrd="0" presId="urn:microsoft.com/office/officeart/2018/2/layout/IconLabelDescriptionList"/>
    <dgm:cxn modelId="{AAC93962-7749-4CE6-9CF7-A948D009E36D}" srcId="{4C84B467-562A-4FD0-837C-ADF5C0476B0A}" destId="{0962DD4C-2714-4985-B6F5-96B597ECACCF}" srcOrd="2" destOrd="0" parTransId="{5DAFF9DD-E8D0-4808-B246-A3753139D072}" sibTransId="{14B8A7CD-A5CB-462A-B76E-6C205B3EDA2F}"/>
    <dgm:cxn modelId="{D30F3E7D-1077-C74A-BEE0-8731AB2F82C6}" type="presOf" srcId="{CE864228-6811-4C25-BEAC-F2E1CE4105E7}" destId="{0E7C676B-C253-4DAB-B396-F065A8336E74}" srcOrd="0" destOrd="0" presId="urn:microsoft.com/office/officeart/2018/2/layout/IconLabelDescriptionList"/>
    <dgm:cxn modelId="{EEAFD789-77FA-4819-BAA5-79C5BA542335}" srcId="{2579056A-8C22-492B-9CFC-AE605D51205C}" destId="{E02B0FFA-AECA-4A5E-97C1-E520A4B25F1E}" srcOrd="0" destOrd="0" parTransId="{44C5FD0B-852E-44B2-A511-77AFBCD680B3}" sibTransId="{D5A99D31-45D2-4DB5-B6BC-25F0A731FBD6}"/>
    <dgm:cxn modelId="{6E51979D-648F-7E4B-82D0-CAA507E9DA32}" type="presOf" srcId="{E02B0FFA-AECA-4A5E-97C1-E520A4B25F1E}" destId="{687127D2-6D95-47C4-BB44-A75F381037C9}" srcOrd="0" destOrd="0" presId="urn:microsoft.com/office/officeart/2018/2/layout/IconLabelDescriptionList"/>
    <dgm:cxn modelId="{BC72ABC6-79D6-894A-BF02-EA7F06A1D6E4}" type="presOf" srcId="{2579056A-8C22-492B-9CFC-AE605D51205C}" destId="{49A093B2-CE67-4B36-BA3B-755AA0BFDC22}" srcOrd="0" destOrd="0" presId="urn:microsoft.com/office/officeart/2018/2/layout/IconLabelDescriptionList"/>
    <dgm:cxn modelId="{BC9288CA-70D9-4EE3-9659-C8A53232F857}" srcId="{4C84B467-562A-4FD0-837C-ADF5C0476B0A}" destId="{2579056A-8C22-492B-9CFC-AE605D51205C}" srcOrd="0" destOrd="0" parTransId="{6061DB8B-367C-4BB7-8931-BD4550FAC925}" sibTransId="{5E82DC59-710F-4F6F-A30A-D04848606D92}"/>
    <dgm:cxn modelId="{E48E34F6-A1D4-4D07-BBB6-E99EB8224701}" srcId="{034E0335-CC04-4718-B10D-42D27D79C7F5}" destId="{A07996F4-6340-4611-95B8-A831B9798D1B}" srcOrd="0" destOrd="0" parTransId="{02524AF1-556C-48F3-8B1F-E367354A189A}" sibTransId="{E003DC73-7098-479F-86C6-8E75A914C359}"/>
    <dgm:cxn modelId="{DB3C89F9-2C1E-8449-8825-35E5EA76AE59}" type="presOf" srcId="{A07996F4-6340-4611-95B8-A831B9798D1B}" destId="{41643DA4-CD0A-45ED-95DC-DC30F8B611EB}" srcOrd="0" destOrd="0" presId="urn:microsoft.com/office/officeart/2018/2/layout/IconLabelDescriptionList"/>
    <dgm:cxn modelId="{C12806FE-B640-4ECA-B32A-B53A878C9AEA}" srcId="{0962DD4C-2714-4985-B6F5-96B597ECACCF}" destId="{CE864228-6811-4C25-BEAC-F2E1CE4105E7}" srcOrd="0" destOrd="0" parTransId="{BE242046-75CC-4A11-98C9-1F4A460B8649}" sibTransId="{09E5D8F7-6042-4441-A9CF-4310256F42E4}"/>
    <dgm:cxn modelId="{CFCFC040-CA50-6846-8A55-77869757553C}" type="presParOf" srcId="{5AC1FF10-112E-443D-BF1A-CA5BE4119B9C}" destId="{B6D8D2CB-B1AE-4729-8681-6959B3ACD9A7}" srcOrd="0" destOrd="0" presId="urn:microsoft.com/office/officeart/2018/2/layout/IconLabelDescriptionList"/>
    <dgm:cxn modelId="{258F9626-743D-FD45-8041-CE5415901325}" type="presParOf" srcId="{B6D8D2CB-B1AE-4729-8681-6959B3ACD9A7}" destId="{09E815F4-DB3A-4C14-A138-8E6CB5D54C28}" srcOrd="0" destOrd="0" presId="urn:microsoft.com/office/officeart/2018/2/layout/IconLabelDescriptionList"/>
    <dgm:cxn modelId="{41A3C3A0-5B37-DD48-A38F-27D0CB8797EC}" type="presParOf" srcId="{B6D8D2CB-B1AE-4729-8681-6959B3ACD9A7}" destId="{C067EB1A-4367-4258-82D3-8BF54BA44B59}" srcOrd="1" destOrd="0" presId="urn:microsoft.com/office/officeart/2018/2/layout/IconLabelDescriptionList"/>
    <dgm:cxn modelId="{7054D733-A331-4C46-B9E1-938E1F9C1FE4}" type="presParOf" srcId="{B6D8D2CB-B1AE-4729-8681-6959B3ACD9A7}" destId="{49A093B2-CE67-4B36-BA3B-755AA0BFDC22}" srcOrd="2" destOrd="0" presId="urn:microsoft.com/office/officeart/2018/2/layout/IconLabelDescriptionList"/>
    <dgm:cxn modelId="{DE8B8A25-7B5A-8E4F-9377-1870B4141669}" type="presParOf" srcId="{B6D8D2CB-B1AE-4729-8681-6959B3ACD9A7}" destId="{924C15DA-25D7-4940-80A3-ACE6F6C147E2}" srcOrd="3" destOrd="0" presId="urn:microsoft.com/office/officeart/2018/2/layout/IconLabelDescriptionList"/>
    <dgm:cxn modelId="{5E735738-9C80-B04C-89F5-1A7CF07B5B8B}" type="presParOf" srcId="{B6D8D2CB-B1AE-4729-8681-6959B3ACD9A7}" destId="{687127D2-6D95-47C4-BB44-A75F381037C9}" srcOrd="4" destOrd="0" presId="urn:microsoft.com/office/officeart/2018/2/layout/IconLabelDescriptionList"/>
    <dgm:cxn modelId="{27E71BCE-0DF3-494C-B9E3-E16DC49A8B1A}" type="presParOf" srcId="{5AC1FF10-112E-443D-BF1A-CA5BE4119B9C}" destId="{1F37E97B-8033-497D-B7D1-170A7427796E}" srcOrd="1" destOrd="0" presId="urn:microsoft.com/office/officeart/2018/2/layout/IconLabelDescriptionList"/>
    <dgm:cxn modelId="{A6C45685-898C-5244-A8B5-B11DB6A26141}" type="presParOf" srcId="{5AC1FF10-112E-443D-BF1A-CA5BE4119B9C}" destId="{11B929E9-DF69-4A1D-A0D6-C6547F446FCD}" srcOrd="2" destOrd="0" presId="urn:microsoft.com/office/officeart/2018/2/layout/IconLabelDescriptionList"/>
    <dgm:cxn modelId="{D216C67E-8390-1D47-9F93-C21E070FC480}" type="presParOf" srcId="{11B929E9-DF69-4A1D-A0D6-C6547F446FCD}" destId="{A15EEFC1-1C9E-4519-9330-89981B741C80}" srcOrd="0" destOrd="0" presId="urn:microsoft.com/office/officeart/2018/2/layout/IconLabelDescriptionList"/>
    <dgm:cxn modelId="{05C751EB-E550-0D42-ADA4-1B53C49B350F}" type="presParOf" srcId="{11B929E9-DF69-4A1D-A0D6-C6547F446FCD}" destId="{4580A3DC-A765-4BFD-8004-51998FDF9E95}" srcOrd="1" destOrd="0" presId="urn:microsoft.com/office/officeart/2018/2/layout/IconLabelDescriptionList"/>
    <dgm:cxn modelId="{27FAC597-6A94-D245-8DFD-ADCD1513565B}" type="presParOf" srcId="{11B929E9-DF69-4A1D-A0D6-C6547F446FCD}" destId="{BA814607-4E6D-426C-96FE-865D762F8CB6}" srcOrd="2" destOrd="0" presId="urn:microsoft.com/office/officeart/2018/2/layout/IconLabelDescriptionList"/>
    <dgm:cxn modelId="{88AA57F0-2C72-494C-BEBE-56F3B80AD96F}" type="presParOf" srcId="{11B929E9-DF69-4A1D-A0D6-C6547F446FCD}" destId="{96FA30BA-C0A1-4A91-ADCB-42B043A83786}" srcOrd="3" destOrd="0" presId="urn:microsoft.com/office/officeart/2018/2/layout/IconLabelDescriptionList"/>
    <dgm:cxn modelId="{B196A698-83CB-114E-BCA6-B05557C82167}" type="presParOf" srcId="{11B929E9-DF69-4A1D-A0D6-C6547F446FCD}" destId="{41643DA4-CD0A-45ED-95DC-DC30F8B611EB}" srcOrd="4" destOrd="0" presId="urn:microsoft.com/office/officeart/2018/2/layout/IconLabelDescriptionList"/>
    <dgm:cxn modelId="{66E394D9-E24F-704D-8D55-91B95B3496D5}" type="presParOf" srcId="{5AC1FF10-112E-443D-BF1A-CA5BE4119B9C}" destId="{9FBCB656-6E5F-410A-87AB-A71FE984A152}" srcOrd="3" destOrd="0" presId="urn:microsoft.com/office/officeart/2018/2/layout/IconLabelDescriptionList"/>
    <dgm:cxn modelId="{D299140A-65E5-864C-B9BE-563D930F2CE1}" type="presParOf" srcId="{5AC1FF10-112E-443D-BF1A-CA5BE4119B9C}" destId="{E94296E1-3D4B-4BA1-BDB5-5E4CAC4D643B}" srcOrd="4" destOrd="0" presId="urn:microsoft.com/office/officeart/2018/2/layout/IconLabelDescriptionList"/>
    <dgm:cxn modelId="{175E79B5-9B2C-8242-BD32-DA0C758CBADC}" type="presParOf" srcId="{E94296E1-3D4B-4BA1-BDB5-5E4CAC4D643B}" destId="{0F2E6D8B-60A6-4F51-BD92-7C83A2B8A607}" srcOrd="0" destOrd="0" presId="urn:microsoft.com/office/officeart/2018/2/layout/IconLabelDescriptionList"/>
    <dgm:cxn modelId="{C52676B1-D1AB-C042-B5B4-76434D700764}" type="presParOf" srcId="{E94296E1-3D4B-4BA1-BDB5-5E4CAC4D643B}" destId="{AC2FD409-673A-44FC-BA0C-C27077A7E5FA}" srcOrd="1" destOrd="0" presId="urn:microsoft.com/office/officeart/2018/2/layout/IconLabelDescriptionList"/>
    <dgm:cxn modelId="{A101D360-25B3-6448-B784-3DF2C8062940}" type="presParOf" srcId="{E94296E1-3D4B-4BA1-BDB5-5E4CAC4D643B}" destId="{3DD5E871-64BE-425B-9AD5-DCA52B9272B3}" srcOrd="2" destOrd="0" presId="urn:microsoft.com/office/officeart/2018/2/layout/IconLabelDescriptionList"/>
    <dgm:cxn modelId="{7A6EDE2A-73CE-A242-8015-CED23E71684F}" type="presParOf" srcId="{E94296E1-3D4B-4BA1-BDB5-5E4CAC4D643B}" destId="{A2AD8EB5-E3AF-441C-8A02-949D0B04F3F5}" srcOrd="3" destOrd="0" presId="urn:microsoft.com/office/officeart/2018/2/layout/IconLabelDescriptionList"/>
    <dgm:cxn modelId="{398B07C5-6CBF-3744-B63A-D1FEA786DC34}" type="presParOf" srcId="{E94296E1-3D4B-4BA1-BDB5-5E4CAC4D643B}" destId="{0E7C676B-C253-4DAB-B396-F065A8336E74}"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C578A-8E4E-C24A-89F1-358D7FD08BBF}">
      <dsp:nvSpPr>
        <dsp:cNvPr id="0" name=""/>
        <dsp:cNvSpPr/>
      </dsp:nvSpPr>
      <dsp:spPr>
        <a:xfrm>
          <a:off x="0" y="1040866"/>
          <a:ext cx="6528881" cy="3550049"/>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6714" tIns="479044" rIns="506714" bIns="163576" numCol="1" spcCol="1270" anchor="t" anchorCtr="0">
          <a:noAutofit/>
        </a:bodyPr>
        <a:lstStyle/>
        <a:p>
          <a:pPr marL="228600" lvl="1" indent="-228600" algn="l" defTabSz="1022350">
            <a:lnSpc>
              <a:spcPct val="90000"/>
            </a:lnSpc>
            <a:spcBef>
              <a:spcPct val="0"/>
            </a:spcBef>
            <a:spcAft>
              <a:spcPct val="15000"/>
            </a:spcAft>
            <a:buChar char="•"/>
          </a:pPr>
          <a:r>
            <a:rPr lang="en-US" sz="2300" b="1" kern="1200"/>
            <a:t>Memory safety</a:t>
          </a:r>
        </a:p>
        <a:p>
          <a:pPr marL="457200" lvl="2" indent="-228600" algn="l" defTabSz="1022350">
            <a:lnSpc>
              <a:spcPct val="90000"/>
            </a:lnSpc>
            <a:spcBef>
              <a:spcPct val="0"/>
            </a:spcBef>
            <a:spcAft>
              <a:spcPct val="15000"/>
            </a:spcAft>
            <a:buChar char="•"/>
          </a:pPr>
          <a:r>
            <a:rPr lang="en-US" sz="2300" b="0" kern="1200"/>
            <a:t>low-level memory management issues</a:t>
          </a:r>
        </a:p>
        <a:p>
          <a:pPr marL="457200" lvl="2" indent="-228600" algn="l" defTabSz="1022350">
            <a:lnSpc>
              <a:spcPct val="90000"/>
            </a:lnSpc>
            <a:spcBef>
              <a:spcPct val="0"/>
            </a:spcBef>
            <a:spcAft>
              <a:spcPct val="15000"/>
            </a:spcAft>
            <a:buChar char="•"/>
          </a:pPr>
          <a:r>
            <a:rPr lang="en-US" sz="2300" b="0" kern="1200"/>
            <a:t>due to improper direct manipulation of machine memory, often in </a:t>
          </a:r>
          <a:r>
            <a:rPr lang="en-US" sz="2300" b="1" kern="1200"/>
            <a:t>C/C++</a:t>
          </a:r>
        </a:p>
        <a:p>
          <a:pPr marL="457200" lvl="2" indent="-228600" algn="l" defTabSz="1022350">
            <a:lnSpc>
              <a:spcPct val="90000"/>
            </a:lnSpc>
            <a:spcBef>
              <a:spcPct val="0"/>
            </a:spcBef>
            <a:spcAft>
              <a:spcPct val="15000"/>
            </a:spcAft>
            <a:buChar char="•"/>
          </a:pPr>
          <a:r>
            <a:rPr lang="en-US" sz="2300" b="0" kern="1200"/>
            <a:t>e.g., buffer overflow, memory corruption</a:t>
          </a:r>
        </a:p>
        <a:p>
          <a:pPr marL="228600" lvl="1" indent="-228600" algn="l" defTabSz="1022350">
            <a:lnSpc>
              <a:spcPct val="90000"/>
            </a:lnSpc>
            <a:spcBef>
              <a:spcPct val="0"/>
            </a:spcBef>
            <a:spcAft>
              <a:spcPct val="15000"/>
            </a:spcAft>
            <a:buChar char="•"/>
          </a:pPr>
          <a:r>
            <a:rPr lang="en-US" sz="2300" b="1" kern="1200"/>
            <a:t>Input injection/broken access control</a:t>
          </a:r>
        </a:p>
        <a:p>
          <a:pPr marL="457200" lvl="2" indent="-228600" algn="l" defTabSz="1022350">
            <a:lnSpc>
              <a:spcPct val="90000"/>
            </a:lnSpc>
            <a:spcBef>
              <a:spcPct val="0"/>
            </a:spcBef>
            <a:spcAft>
              <a:spcPct val="15000"/>
            </a:spcAft>
            <a:buChar char="•"/>
          </a:pPr>
          <a:r>
            <a:rPr lang="en-US" sz="2300" kern="1200"/>
            <a:t>application-level logic bugs</a:t>
          </a:r>
        </a:p>
        <a:p>
          <a:pPr marL="457200" lvl="2" indent="-228600" algn="l" defTabSz="1022350">
            <a:lnSpc>
              <a:spcPct val="90000"/>
            </a:lnSpc>
            <a:spcBef>
              <a:spcPct val="0"/>
            </a:spcBef>
            <a:spcAft>
              <a:spcPct val="15000"/>
            </a:spcAft>
            <a:buChar char="•"/>
          </a:pPr>
          <a:r>
            <a:rPr lang="en-US" sz="2300" kern="1200"/>
            <a:t>due to lack of input sanitization</a:t>
          </a:r>
        </a:p>
      </dsp:txBody>
      <dsp:txXfrm>
        <a:off x="0" y="1040866"/>
        <a:ext cx="6528881" cy="3550049"/>
      </dsp:txXfrm>
    </dsp:sp>
    <dsp:sp modelId="{DAFD4B88-F057-C441-92DD-8643C43E7892}">
      <dsp:nvSpPr>
        <dsp:cNvPr id="0" name=""/>
        <dsp:cNvSpPr/>
      </dsp:nvSpPr>
      <dsp:spPr>
        <a:xfrm>
          <a:off x="326444" y="701386"/>
          <a:ext cx="4570216" cy="6789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2743" tIns="0" rIns="172743" bIns="0" numCol="1" spcCol="1270" anchor="ctr" anchorCtr="0">
          <a:noAutofit/>
        </a:bodyPr>
        <a:lstStyle/>
        <a:p>
          <a:pPr marL="0" lvl="0" indent="0" algn="l" defTabSz="1022350">
            <a:lnSpc>
              <a:spcPct val="90000"/>
            </a:lnSpc>
            <a:spcBef>
              <a:spcPct val="0"/>
            </a:spcBef>
            <a:spcAft>
              <a:spcPct val="35000"/>
            </a:spcAft>
            <a:buNone/>
          </a:pPr>
          <a:r>
            <a:rPr lang="en-US" sz="2300" b="1" kern="1200"/>
            <a:t>Main classes of vulnerabilities</a:t>
          </a:r>
          <a:endParaRPr lang="en-US" sz="2300" kern="1200"/>
        </a:p>
      </dsp:txBody>
      <dsp:txXfrm>
        <a:off x="359588" y="734530"/>
        <a:ext cx="4503928"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861EB-27C4-48C2-ABF5-13AD0A154D02}">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FCCD10-8630-408D-90F8-D3A1FA8D56E0}">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B197CC-C5B5-4043-9A81-55DDB0B2C6A1}">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~70% critical security bugs reported by Microsoft, Chromium, Ubuntu, Android are memory-safety related</a:t>
          </a:r>
        </a:p>
      </dsp:txBody>
      <dsp:txXfrm>
        <a:off x="1435590" y="531"/>
        <a:ext cx="9080009" cy="1242935"/>
      </dsp:txXfrm>
    </dsp:sp>
    <dsp:sp modelId="{43BD00A1-4922-4EB1-AD67-33636753D5CB}">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D0018-3082-42EA-A9C3-FDFBA3837ED7}">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15DA18-F56D-459A-83B6-351C81523B36}">
      <dsp:nvSpPr>
        <dsp:cNvPr id="0" name=""/>
        <dsp:cNvSpPr/>
      </dsp:nvSpPr>
      <dsp:spPr>
        <a:xfrm>
          <a:off x="1435590" y="155420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Critical infrastructures written in memory-unsafe C/C++</a:t>
          </a:r>
        </a:p>
      </dsp:txBody>
      <dsp:txXfrm>
        <a:off x="1435590" y="1554201"/>
        <a:ext cx="4732020" cy="1242935"/>
      </dsp:txXfrm>
    </dsp:sp>
    <dsp:sp modelId="{67B2C6C0-1DAB-4D61-902E-60A8EB5A83E3}">
      <dsp:nvSpPr>
        <dsp:cNvPr id="0" name=""/>
        <dsp:cNvSpPr/>
      </dsp:nvSpPr>
      <dsp:spPr>
        <a:xfrm>
          <a:off x="6167610" y="155420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en-US" sz="1800" kern="1200"/>
            <a:t>e.g. mainstream OS, language runtimes, embedded system devices</a:t>
          </a:r>
        </a:p>
      </dsp:txBody>
      <dsp:txXfrm>
        <a:off x="6167610" y="1554201"/>
        <a:ext cx="4347989" cy="1242935"/>
      </dsp:txXfrm>
    </dsp:sp>
    <dsp:sp modelId="{9C2DD94A-588E-4D72-A0F5-B80409526C6A}">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A7C72A-C077-4D8C-9ECF-DD39E282804F}">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40B0B6-B858-442A-A2D4-E7EF160A479E}">
      <dsp:nvSpPr>
        <dsp:cNvPr id="0" name=""/>
        <dsp:cNvSpPr/>
      </dsp:nvSpPr>
      <dsp:spPr>
        <a:xfrm>
          <a:off x="1435590" y="3107870"/>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The multi-billion-dollar problem</a:t>
          </a:r>
        </a:p>
      </dsp:txBody>
      <dsp:txXfrm>
        <a:off x="1435590" y="3107870"/>
        <a:ext cx="4732020" cy="1242935"/>
      </dsp:txXfrm>
    </dsp:sp>
    <dsp:sp modelId="{56226B57-FBB8-43E0-9199-121716AAF4A3}">
      <dsp:nvSpPr>
        <dsp:cNvPr id="0" name=""/>
        <dsp:cNvSpPr/>
      </dsp:nvSpPr>
      <dsp:spPr>
        <a:xfrm>
          <a:off x="6167610" y="3107870"/>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en-US" sz="1800" kern="1200"/>
            <a:t>Zero-day vulnerabilities cause governments and institutions a great loss of money</a:t>
          </a:r>
        </a:p>
      </dsp:txBody>
      <dsp:txXfrm>
        <a:off x="6167610" y="3107870"/>
        <a:ext cx="434798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8984BC-842B-441A-912D-62B60C44AB4C}">
      <dsp:nvSpPr>
        <dsp:cNvPr id="0" name=""/>
        <dsp:cNvSpPr/>
      </dsp:nvSpPr>
      <dsp:spPr>
        <a:xfrm>
          <a:off x="1963800" y="264872"/>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0E7D91-0213-4838-B69A-A71ABA2D2262}">
      <dsp:nvSpPr>
        <dsp:cNvPr id="0" name=""/>
        <dsp:cNvSpPr/>
      </dsp:nvSpPr>
      <dsp:spPr>
        <a:xfrm>
          <a:off x="559800" y="192389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b="1"/>
          </a:pPr>
          <a:r>
            <a:rPr lang="en-US" sz="2200" kern="1200"/>
            <a:t>Currently, software-based mitigations incomplete coverage</a:t>
          </a:r>
        </a:p>
      </dsp:txBody>
      <dsp:txXfrm>
        <a:off x="559800" y="1923894"/>
        <a:ext cx="4320000" cy="648000"/>
      </dsp:txXfrm>
    </dsp:sp>
    <dsp:sp modelId="{56C4545B-951B-4B5D-8756-DC552C5E1A98}">
      <dsp:nvSpPr>
        <dsp:cNvPr id="0" name=""/>
        <dsp:cNvSpPr/>
      </dsp:nvSpPr>
      <dsp:spPr>
        <a:xfrm>
          <a:off x="559800" y="2640277"/>
          <a:ext cx="4320000" cy="1043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a:t>compiler static inspection</a:t>
          </a:r>
        </a:p>
        <a:p>
          <a:pPr marL="0" lvl="0" indent="0" algn="ctr" defTabSz="755650">
            <a:lnSpc>
              <a:spcPct val="90000"/>
            </a:lnSpc>
            <a:spcBef>
              <a:spcPct val="0"/>
            </a:spcBef>
            <a:spcAft>
              <a:spcPct val="35000"/>
            </a:spcAft>
            <a:buFont typeface="Arial" panose="020B0604020202020204" pitchFamily="34" charset="0"/>
            <a:buNone/>
          </a:pPr>
          <a:r>
            <a:rPr lang="en-US" sz="1700" kern="1200"/>
            <a:t>runtime sanitizers + fuzzing</a:t>
          </a:r>
        </a:p>
        <a:p>
          <a:pPr marL="0" lvl="0" indent="0" algn="ctr" defTabSz="755650">
            <a:lnSpc>
              <a:spcPct val="90000"/>
            </a:lnSpc>
            <a:spcBef>
              <a:spcPct val="0"/>
            </a:spcBef>
            <a:spcAft>
              <a:spcPct val="35000"/>
            </a:spcAft>
            <a:buFont typeface="Arial" panose="020B0604020202020204" pitchFamily="34" charset="0"/>
            <a:buNone/>
          </a:pPr>
          <a:r>
            <a:rPr lang="en-US" sz="1700" kern="1200"/>
            <a:t>patches vs exploits in an arms race</a:t>
          </a:r>
        </a:p>
      </dsp:txBody>
      <dsp:txXfrm>
        <a:off x="559800" y="2640277"/>
        <a:ext cx="4320000" cy="1043726"/>
      </dsp:txXfrm>
    </dsp:sp>
    <dsp:sp modelId="{B07A1DCC-F1FF-43CA-A6D8-5A48A589824A}">
      <dsp:nvSpPr>
        <dsp:cNvPr id="0" name=""/>
        <dsp:cNvSpPr/>
      </dsp:nvSpPr>
      <dsp:spPr>
        <a:xfrm>
          <a:off x="7039800" y="264872"/>
          <a:ext cx="1512000" cy="1512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E301BD-82D3-429E-9AB7-95F686700BA8}">
      <dsp:nvSpPr>
        <dsp:cNvPr id="0" name=""/>
        <dsp:cNvSpPr/>
      </dsp:nvSpPr>
      <dsp:spPr>
        <a:xfrm>
          <a:off x="5635800" y="192389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b="1"/>
          </a:pPr>
          <a:r>
            <a:rPr lang="en-US" sz="2200" kern="1200"/>
            <a:t>Ideally, we desire </a:t>
          </a:r>
        </a:p>
      </dsp:txBody>
      <dsp:txXfrm>
        <a:off x="5635800" y="1923894"/>
        <a:ext cx="4320000" cy="648000"/>
      </dsp:txXfrm>
    </dsp:sp>
    <dsp:sp modelId="{7AE50D77-FE9D-41AF-BE60-A8DC4044B309}">
      <dsp:nvSpPr>
        <dsp:cNvPr id="0" name=""/>
        <dsp:cNvSpPr/>
      </dsp:nvSpPr>
      <dsp:spPr>
        <a:xfrm>
          <a:off x="5635800" y="2640277"/>
          <a:ext cx="4320000" cy="1043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Deterministic protection for known classes of vulnerabilities</a:t>
          </a:r>
        </a:p>
        <a:p>
          <a:pPr marL="0" lvl="0" indent="0" algn="ctr" defTabSz="755650">
            <a:lnSpc>
              <a:spcPct val="90000"/>
            </a:lnSpc>
            <a:spcBef>
              <a:spcPct val="0"/>
            </a:spcBef>
            <a:spcAft>
              <a:spcPct val="35000"/>
            </a:spcAft>
            <a:buNone/>
          </a:pPr>
          <a:r>
            <a:rPr lang="en-US" sz="1700" kern="1200"/>
            <a:t>Mitigation of unknown classes by confining impacts</a:t>
          </a:r>
        </a:p>
      </dsp:txBody>
      <dsp:txXfrm>
        <a:off x="5635800" y="2640277"/>
        <a:ext cx="4320000" cy="10437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CC50FB-EC9A-0D45-A873-C921354B7242}">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C9401A1B-D070-9944-AF84-778E3DCE1968}">
      <dsp:nvSpPr>
        <dsp:cNvPr id="0" name=""/>
        <dsp:cNvSpPr/>
      </dsp:nvSpPr>
      <dsp:spPr>
        <a:xfrm>
          <a:off x="8061" y="5979"/>
          <a:ext cx="3034531" cy="182071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US" sz="1800" kern="1200"/>
            <a:t>New instructions to the Instructions Set Architecture</a:t>
          </a:r>
        </a:p>
        <a:p>
          <a:pPr marL="0" lvl="0" indent="0" algn="ctr" defTabSz="800100">
            <a:lnSpc>
              <a:spcPct val="90000"/>
            </a:lnSpc>
            <a:spcBef>
              <a:spcPct val="0"/>
            </a:spcBef>
            <a:spcAft>
              <a:spcPct val="35000"/>
            </a:spcAft>
            <a:buNone/>
          </a:pPr>
          <a:r>
            <a:rPr lang="en-US" sz="1800" kern="1200"/>
            <a:t>e.g. MIPS, RISC-V, Arm64, x86-64</a:t>
          </a:r>
        </a:p>
      </dsp:txBody>
      <dsp:txXfrm>
        <a:off x="8061" y="5979"/>
        <a:ext cx="3034531" cy="1820718"/>
      </dsp:txXfrm>
    </dsp:sp>
    <dsp:sp modelId="{DAF8F6B4-A6AC-B34B-93ED-E094095206F4}">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12700" cap="flat" cmpd="sng" algn="ctr">
          <a:solidFill>
            <a:schemeClr val="accent5">
              <a:hueOff val="-3038037"/>
              <a:satOff val="-207"/>
              <a:lumOff val="49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845FB57B-B5A5-9047-84A8-F57457E6B63A}">
      <dsp:nvSpPr>
        <dsp:cNvPr id="0" name=""/>
        <dsp:cNvSpPr/>
      </dsp:nvSpPr>
      <dsp:spPr>
        <a:xfrm>
          <a:off x="3740534" y="5979"/>
          <a:ext cx="3034531" cy="1820718"/>
        </a:xfrm>
        <a:prstGeom prst="rect">
          <a:avLst/>
        </a:prstGeom>
        <a:solidFill>
          <a:schemeClr val="accent5">
            <a:hueOff val="-2430430"/>
            <a:satOff val="-165"/>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US" sz="1800" kern="1200"/>
            <a:t>New decoding logic, data-path to the microarchitecture </a:t>
          </a:r>
        </a:p>
      </dsp:txBody>
      <dsp:txXfrm>
        <a:off x="3740534" y="5979"/>
        <a:ext cx="3034531" cy="1820718"/>
      </dsp:txXfrm>
    </dsp:sp>
    <dsp:sp modelId="{9460077B-5B30-014A-B3C5-E8012BB2ECFB}">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12700" cap="flat" cmpd="sng" algn="ctr">
          <a:solidFill>
            <a:schemeClr val="accent5">
              <a:hueOff val="-6076075"/>
              <a:satOff val="-413"/>
              <a:lumOff val="98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F718DA51-3E05-434D-89D8-2D02360D4665}">
      <dsp:nvSpPr>
        <dsp:cNvPr id="0" name=""/>
        <dsp:cNvSpPr/>
      </dsp:nvSpPr>
      <dsp:spPr>
        <a:xfrm>
          <a:off x="7473007" y="5979"/>
          <a:ext cx="3034531" cy="1820718"/>
        </a:xfrm>
        <a:prstGeom prst="rect">
          <a:avLst/>
        </a:prstGeom>
        <a:solidFill>
          <a:schemeClr val="accent5">
            <a:hueOff val="-4860860"/>
            <a:satOff val="-330"/>
            <a:lumOff val="78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US" sz="1800" kern="1200"/>
            <a:t>Formal verification of the new instructions to prove correctness</a:t>
          </a:r>
        </a:p>
      </dsp:txBody>
      <dsp:txXfrm>
        <a:off x="7473007" y="5979"/>
        <a:ext cx="3034531" cy="1820718"/>
      </dsp:txXfrm>
    </dsp:sp>
    <dsp:sp modelId="{4F2BEDF9-6AF5-6344-A307-52B245064CD5}">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12700" cap="flat" cmpd="sng" algn="ctr">
          <a:solidFill>
            <a:schemeClr val="accent5">
              <a:hueOff val="-9114112"/>
              <a:satOff val="-620"/>
              <a:lumOff val="147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357014" y="3431509"/>
        <a:ext cx="34897" cy="6979"/>
      </dsp:txXfrm>
    </dsp:sp>
    <dsp:sp modelId="{047BD470-8E1C-E346-B12F-F5C56C83252E}">
      <dsp:nvSpPr>
        <dsp:cNvPr id="0" name=""/>
        <dsp:cNvSpPr/>
      </dsp:nvSpPr>
      <dsp:spPr>
        <a:xfrm>
          <a:off x="8061" y="2524640"/>
          <a:ext cx="3034531" cy="1820718"/>
        </a:xfrm>
        <a:prstGeom prst="rect">
          <a:avLst/>
        </a:prstGeom>
        <a:solidFill>
          <a:schemeClr val="accent5">
            <a:hueOff val="-7291290"/>
            <a:satOff val="-496"/>
            <a:lumOff val="11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US" sz="1800" kern="1200" dirty="0"/>
            <a:t>tape-out new chips with experimental security extensions</a:t>
          </a:r>
        </a:p>
      </dsp:txBody>
      <dsp:txXfrm>
        <a:off x="8061" y="2524640"/>
        <a:ext cx="3034531" cy="1820718"/>
      </dsp:txXfrm>
    </dsp:sp>
    <dsp:sp modelId="{12467814-68AF-EE46-B8D9-284F7B9068B1}">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12700" cap="flat" cmpd="sng" algn="ctr">
          <a:solidFill>
            <a:schemeClr val="accent5">
              <a:hueOff val="-12152150"/>
              <a:satOff val="-826"/>
              <a:lumOff val="19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431509"/>
        <a:ext cx="34897" cy="6979"/>
      </dsp:txXfrm>
    </dsp:sp>
    <dsp:sp modelId="{93E2B047-C1BB-344F-90E7-CEE3AA535F70}">
      <dsp:nvSpPr>
        <dsp:cNvPr id="0" name=""/>
        <dsp:cNvSpPr/>
      </dsp:nvSpPr>
      <dsp:spPr>
        <a:xfrm>
          <a:off x="3740534" y="2524640"/>
          <a:ext cx="3034531" cy="1820718"/>
        </a:xfrm>
        <a:prstGeom prst="rect">
          <a:avLst/>
        </a:prstGeom>
        <a:solidFill>
          <a:schemeClr val="accent5">
            <a:hueOff val="-9721720"/>
            <a:satOff val="-661"/>
            <a:lumOff val="15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US" sz="1800" kern="1200"/>
            <a:t>Port software stacks to the secure architecture</a:t>
          </a:r>
        </a:p>
        <a:p>
          <a:pPr marL="0" lvl="0" indent="0" algn="ctr" defTabSz="800100">
            <a:lnSpc>
              <a:spcPct val="90000"/>
            </a:lnSpc>
            <a:spcBef>
              <a:spcPct val="0"/>
            </a:spcBef>
            <a:spcAft>
              <a:spcPct val="35000"/>
            </a:spcAft>
            <a:buNone/>
          </a:pPr>
          <a:r>
            <a:rPr lang="en-US" sz="1800" kern="1200"/>
            <a:t>e.g. OS, compiler, language runtimes, assembler, linker, loader, debugger, etc.</a:t>
          </a:r>
        </a:p>
      </dsp:txBody>
      <dsp:txXfrm>
        <a:off x="3740534" y="2524640"/>
        <a:ext cx="3034531" cy="1820718"/>
      </dsp:txXfrm>
    </dsp:sp>
    <dsp:sp modelId="{93289844-0DEE-7D41-8C4A-98CAA71F36C5}">
      <dsp:nvSpPr>
        <dsp:cNvPr id="0" name=""/>
        <dsp:cNvSpPr/>
      </dsp:nvSpPr>
      <dsp:spPr>
        <a:xfrm>
          <a:off x="7473007" y="2524640"/>
          <a:ext cx="3034531" cy="1820718"/>
        </a:xfrm>
        <a:prstGeom prst="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GB" sz="1800" kern="1200"/>
            <a:t>Benchmarking and analysis</a:t>
          </a:r>
        </a:p>
      </dsp:txBody>
      <dsp:txXfrm>
        <a:off x="7473007" y="2524640"/>
        <a:ext cx="3034531" cy="18207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8F44A-A29A-4B72-9B65-7E69BE843AFC}">
      <dsp:nvSpPr>
        <dsp:cNvPr id="0" name=""/>
        <dsp:cNvSpPr/>
      </dsp:nvSpPr>
      <dsp:spPr>
        <a:xfrm>
          <a:off x="1008860" y="302207"/>
          <a:ext cx="1083796" cy="10837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E94A61-058A-47C8-AF89-7F88A1B90506}">
      <dsp:nvSpPr>
        <dsp:cNvPr id="0" name=""/>
        <dsp:cNvSpPr/>
      </dsp:nvSpPr>
      <dsp:spPr>
        <a:xfrm>
          <a:off x="2477" y="1498040"/>
          <a:ext cx="3096562" cy="81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defRPr b="1"/>
          </a:pPr>
          <a:r>
            <a:rPr lang="en-US" sz="2900" kern="1200"/>
            <a:t>operating system</a:t>
          </a:r>
        </a:p>
      </dsp:txBody>
      <dsp:txXfrm>
        <a:off x="2477" y="1498040"/>
        <a:ext cx="3096562" cy="812847"/>
      </dsp:txXfrm>
    </dsp:sp>
    <dsp:sp modelId="{78229669-76C0-4D0A-BAAD-2C418A72A8D0}">
      <dsp:nvSpPr>
        <dsp:cNvPr id="0" name=""/>
        <dsp:cNvSpPr/>
      </dsp:nvSpPr>
      <dsp:spPr>
        <a:xfrm>
          <a:off x="2477" y="2362997"/>
          <a:ext cx="3096562" cy="544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bootloader file</a:t>
          </a:r>
        </a:p>
      </dsp:txBody>
      <dsp:txXfrm>
        <a:off x="2477" y="2362997"/>
        <a:ext cx="3096562" cy="544696"/>
      </dsp:txXfrm>
    </dsp:sp>
    <dsp:sp modelId="{312C8F93-D781-4BA2-852C-593DDB966D98}">
      <dsp:nvSpPr>
        <dsp:cNvPr id="0" name=""/>
        <dsp:cNvSpPr/>
      </dsp:nvSpPr>
      <dsp:spPr>
        <a:xfrm>
          <a:off x="4647321" y="302207"/>
          <a:ext cx="1083796" cy="10837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06DEA2-B4E6-4C06-8B08-323997017F48}">
      <dsp:nvSpPr>
        <dsp:cNvPr id="0" name=""/>
        <dsp:cNvSpPr/>
      </dsp:nvSpPr>
      <dsp:spPr>
        <a:xfrm>
          <a:off x="3640938" y="1498040"/>
          <a:ext cx="3096562" cy="81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a:t>system-wide</a:t>
          </a:r>
          <a:r>
            <a:rPr lang="en-US" sz="2800" kern="1200"/>
            <a:t> </a:t>
          </a:r>
          <a:r>
            <a:rPr lang="en-US" sz="2400" kern="1200"/>
            <a:t>userspace</a:t>
          </a:r>
          <a:endParaRPr lang="en-US" sz="2800" kern="1200"/>
        </a:p>
      </dsp:txBody>
      <dsp:txXfrm>
        <a:off x="3640938" y="1498040"/>
        <a:ext cx="3096562" cy="812847"/>
      </dsp:txXfrm>
    </dsp:sp>
    <dsp:sp modelId="{B50AC394-0CE6-4C15-97BB-5EA275968605}">
      <dsp:nvSpPr>
        <dsp:cNvPr id="0" name=""/>
        <dsp:cNvSpPr/>
      </dsp:nvSpPr>
      <dsp:spPr>
        <a:xfrm>
          <a:off x="3640938" y="2362997"/>
          <a:ext cx="3096562" cy="544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environment variables, shell configuration files</a:t>
          </a:r>
        </a:p>
      </dsp:txBody>
      <dsp:txXfrm>
        <a:off x="3640938" y="2362997"/>
        <a:ext cx="3096562" cy="544696"/>
      </dsp:txXfrm>
    </dsp:sp>
    <dsp:sp modelId="{0040F395-CA88-43B9-90C9-11125DB18F86}">
      <dsp:nvSpPr>
        <dsp:cNvPr id="0" name=""/>
        <dsp:cNvSpPr/>
      </dsp:nvSpPr>
      <dsp:spPr>
        <a:xfrm>
          <a:off x="8285782" y="302207"/>
          <a:ext cx="1083796" cy="10837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A234DA-5E59-4605-A17C-B6DEF7BC6C01}">
      <dsp:nvSpPr>
        <dsp:cNvPr id="0" name=""/>
        <dsp:cNvSpPr/>
      </dsp:nvSpPr>
      <dsp:spPr>
        <a:xfrm>
          <a:off x="7279399" y="1498040"/>
          <a:ext cx="3096562" cy="81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a:t>single application at runtime</a:t>
          </a:r>
        </a:p>
      </dsp:txBody>
      <dsp:txXfrm>
        <a:off x="7279399" y="1498040"/>
        <a:ext cx="3096562" cy="812847"/>
      </dsp:txXfrm>
    </dsp:sp>
    <dsp:sp modelId="{82AF2279-0687-4D47-954C-51E1D709AE77}">
      <dsp:nvSpPr>
        <dsp:cNvPr id="0" name=""/>
        <dsp:cNvSpPr/>
      </dsp:nvSpPr>
      <dsp:spPr>
        <a:xfrm>
          <a:off x="7279399" y="2362997"/>
          <a:ext cx="3096562" cy="544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allocator tunable, compiler flags</a:t>
          </a:r>
        </a:p>
      </dsp:txBody>
      <dsp:txXfrm>
        <a:off x="7279399" y="2362997"/>
        <a:ext cx="3096562" cy="5446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9E9EC-797A-8141-B061-FAD1EA9293BD}">
      <dsp:nvSpPr>
        <dsp:cNvPr id="0" name=""/>
        <dsp:cNvSpPr/>
      </dsp:nvSpPr>
      <dsp:spPr>
        <a:xfrm>
          <a:off x="402550" y="1992"/>
          <a:ext cx="3034531" cy="18207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Software Performance</a:t>
          </a:r>
        </a:p>
        <a:p>
          <a:pPr marL="228600" lvl="1" indent="-228600" algn="l" defTabSz="933450">
            <a:lnSpc>
              <a:spcPct val="90000"/>
            </a:lnSpc>
            <a:spcBef>
              <a:spcPct val="0"/>
            </a:spcBef>
            <a:spcAft>
              <a:spcPct val="15000"/>
            </a:spcAft>
            <a:buChar char="•"/>
          </a:pPr>
          <a:r>
            <a:rPr lang="en-US" sz="2100" kern="1200"/>
            <a:t>Execution time, memory footprint</a:t>
          </a:r>
        </a:p>
      </dsp:txBody>
      <dsp:txXfrm>
        <a:off x="402550" y="1992"/>
        <a:ext cx="3034531" cy="1820718"/>
      </dsp:txXfrm>
    </dsp:sp>
    <dsp:sp modelId="{7769A82E-1256-E145-B0E8-DB5FF6A6BF90}">
      <dsp:nvSpPr>
        <dsp:cNvPr id="0" name=""/>
        <dsp:cNvSpPr/>
      </dsp:nvSpPr>
      <dsp:spPr>
        <a:xfrm>
          <a:off x="3740534" y="1992"/>
          <a:ext cx="3034531" cy="1820718"/>
        </a:xfrm>
        <a:prstGeom prst="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Ecosystem</a:t>
          </a:r>
        </a:p>
        <a:p>
          <a:pPr marL="228600" lvl="1" indent="-228600" algn="l" defTabSz="933450">
            <a:lnSpc>
              <a:spcPct val="90000"/>
            </a:lnSpc>
            <a:spcBef>
              <a:spcPct val="0"/>
            </a:spcBef>
            <a:spcAft>
              <a:spcPct val="15000"/>
            </a:spcAft>
            <a:buChar char="•"/>
          </a:pPr>
          <a:r>
            <a:rPr lang="en-US" sz="2100" kern="1200"/>
            <a:t>% Lines of Code Change</a:t>
          </a:r>
        </a:p>
      </dsp:txBody>
      <dsp:txXfrm>
        <a:off x="3740534" y="1992"/>
        <a:ext cx="3034531" cy="1820718"/>
      </dsp:txXfrm>
    </dsp:sp>
    <dsp:sp modelId="{216CEADA-99E4-4C4E-9304-6A8EC472EA3B}">
      <dsp:nvSpPr>
        <dsp:cNvPr id="0" name=""/>
        <dsp:cNvSpPr/>
      </dsp:nvSpPr>
      <dsp:spPr>
        <a:xfrm>
          <a:off x="7078518" y="1992"/>
          <a:ext cx="3034531" cy="1820718"/>
        </a:xfrm>
        <a:prstGeom prst="rect">
          <a:avLst/>
        </a:prstGeom>
        <a:solidFill>
          <a:schemeClr val="accent2">
            <a:hueOff val="3221806"/>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Security</a:t>
          </a:r>
        </a:p>
        <a:p>
          <a:pPr marL="228600" lvl="1" indent="-228600" algn="l" defTabSz="933450">
            <a:lnSpc>
              <a:spcPct val="90000"/>
            </a:lnSpc>
            <a:spcBef>
              <a:spcPct val="0"/>
            </a:spcBef>
            <a:spcAft>
              <a:spcPct val="15000"/>
            </a:spcAft>
            <a:buChar char="•"/>
          </a:pPr>
          <a:r>
            <a:rPr lang="en-US" sz="2100" kern="1200"/>
            <a:t>Coverage, deterministic or probabilistic</a:t>
          </a:r>
        </a:p>
      </dsp:txBody>
      <dsp:txXfrm>
        <a:off x="7078518" y="1992"/>
        <a:ext cx="3034531" cy="1820718"/>
      </dsp:txXfrm>
    </dsp:sp>
    <dsp:sp modelId="{F5CC66DB-9E65-3A47-9189-B70CFBCF8C72}">
      <dsp:nvSpPr>
        <dsp:cNvPr id="0" name=""/>
        <dsp:cNvSpPr/>
      </dsp:nvSpPr>
      <dsp:spPr>
        <a:xfrm>
          <a:off x="2071542" y="2126164"/>
          <a:ext cx="3034531" cy="1820718"/>
        </a:xfrm>
        <a:prstGeom prst="rect">
          <a:avLst/>
        </a:prstGeom>
        <a:solidFill>
          <a:schemeClr val="accent2">
            <a:hueOff val="4832709"/>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Functionality</a:t>
          </a:r>
        </a:p>
        <a:p>
          <a:pPr marL="228600" lvl="1" indent="-228600" algn="l" defTabSz="933450">
            <a:lnSpc>
              <a:spcPct val="90000"/>
            </a:lnSpc>
            <a:spcBef>
              <a:spcPct val="0"/>
            </a:spcBef>
            <a:spcAft>
              <a:spcPct val="15000"/>
            </a:spcAft>
            <a:buChar char="•"/>
          </a:pPr>
          <a:r>
            <a:rPr lang="en-US" sz="2100" kern="1200"/>
            <a:t>Backwards Compatibility </a:t>
          </a:r>
        </a:p>
      </dsp:txBody>
      <dsp:txXfrm>
        <a:off x="2071542" y="2126164"/>
        <a:ext cx="3034531" cy="1820718"/>
      </dsp:txXfrm>
    </dsp:sp>
    <dsp:sp modelId="{2D909245-0EF0-8141-B09E-AA9D77BD611D}">
      <dsp:nvSpPr>
        <dsp:cNvPr id="0" name=""/>
        <dsp:cNvSpPr/>
      </dsp:nvSpPr>
      <dsp:spPr>
        <a:xfrm>
          <a:off x="5409526" y="2126164"/>
          <a:ext cx="3034531" cy="1820718"/>
        </a:xfrm>
        <a:prstGeom prst="rec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Power, Performance, Area</a:t>
          </a:r>
        </a:p>
        <a:p>
          <a:pPr marL="228600" lvl="1" indent="-228600" algn="l" defTabSz="933450">
            <a:lnSpc>
              <a:spcPct val="90000"/>
            </a:lnSpc>
            <a:spcBef>
              <a:spcPct val="0"/>
            </a:spcBef>
            <a:spcAft>
              <a:spcPct val="15000"/>
            </a:spcAft>
            <a:buChar char="•"/>
          </a:pPr>
          <a:r>
            <a:rPr lang="en-GB" sz="2100" kern="1200"/>
            <a:t>Microarchitecture, chip design</a:t>
          </a:r>
        </a:p>
      </dsp:txBody>
      <dsp:txXfrm>
        <a:off x="5409526" y="2126164"/>
        <a:ext cx="3034531" cy="18207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8F44A-A29A-4B72-9B65-7E69BE843AFC}">
      <dsp:nvSpPr>
        <dsp:cNvPr id="0" name=""/>
        <dsp:cNvSpPr/>
      </dsp:nvSpPr>
      <dsp:spPr>
        <a:xfrm>
          <a:off x="1008860" y="302207"/>
          <a:ext cx="1083796" cy="10837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E94A61-058A-47C8-AF89-7F88A1B90506}">
      <dsp:nvSpPr>
        <dsp:cNvPr id="0" name=""/>
        <dsp:cNvSpPr/>
      </dsp:nvSpPr>
      <dsp:spPr>
        <a:xfrm>
          <a:off x="2477" y="1498040"/>
          <a:ext cx="3096562" cy="81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100000"/>
            </a:lnSpc>
            <a:spcBef>
              <a:spcPct val="0"/>
            </a:spcBef>
            <a:spcAft>
              <a:spcPct val="35000"/>
            </a:spcAft>
            <a:buNone/>
            <a:defRPr b="1"/>
          </a:pPr>
          <a:r>
            <a:rPr lang="en-US" sz="2400" kern="1200"/>
            <a:t>operating system</a:t>
          </a:r>
        </a:p>
      </dsp:txBody>
      <dsp:txXfrm>
        <a:off x="2477" y="1498040"/>
        <a:ext cx="3096562" cy="812847"/>
      </dsp:txXfrm>
    </dsp:sp>
    <dsp:sp modelId="{78229669-76C0-4D0A-BAAD-2C418A72A8D0}">
      <dsp:nvSpPr>
        <dsp:cNvPr id="0" name=""/>
        <dsp:cNvSpPr/>
      </dsp:nvSpPr>
      <dsp:spPr>
        <a:xfrm>
          <a:off x="2477" y="2362997"/>
          <a:ext cx="3096562" cy="544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bootloader file</a:t>
          </a:r>
        </a:p>
      </dsp:txBody>
      <dsp:txXfrm>
        <a:off x="2477" y="2362997"/>
        <a:ext cx="3096562" cy="544696"/>
      </dsp:txXfrm>
    </dsp:sp>
    <dsp:sp modelId="{312C8F93-D781-4BA2-852C-593DDB966D98}">
      <dsp:nvSpPr>
        <dsp:cNvPr id="0" name=""/>
        <dsp:cNvSpPr/>
      </dsp:nvSpPr>
      <dsp:spPr>
        <a:xfrm>
          <a:off x="4647321" y="302207"/>
          <a:ext cx="1083796" cy="10837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06DEA2-B4E6-4C06-8B08-323997017F48}">
      <dsp:nvSpPr>
        <dsp:cNvPr id="0" name=""/>
        <dsp:cNvSpPr/>
      </dsp:nvSpPr>
      <dsp:spPr>
        <a:xfrm>
          <a:off x="3640938" y="1498040"/>
          <a:ext cx="3096562" cy="81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a:t>system-wide</a:t>
          </a:r>
          <a:r>
            <a:rPr lang="en-US" sz="2800" kern="1200"/>
            <a:t> </a:t>
          </a:r>
          <a:r>
            <a:rPr lang="en-US" sz="2400" kern="1200"/>
            <a:t>userspace</a:t>
          </a:r>
          <a:endParaRPr lang="en-US" sz="2800" kern="1200"/>
        </a:p>
      </dsp:txBody>
      <dsp:txXfrm>
        <a:off x="3640938" y="1498040"/>
        <a:ext cx="3096562" cy="812847"/>
      </dsp:txXfrm>
    </dsp:sp>
    <dsp:sp modelId="{B50AC394-0CE6-4C15-97BB-5EA275968605}">
      <dsp:nvSpPr>
        <dsp:cNvPr id="0" name=""/>
        <dsp:cNvSpPr/>
      </dsp:nvSpPr>
      <dsp:spPr>
        <a:xfrm>
          <a:off x="3640938" y="2362997"/>
          <a:ext cx="3096562" cy="544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environment variables, shell configuration files</a:t>
          </a:r>
        </a:p>
      </dsp:txBody>
      <dsp:txXfrm>
        <a:off x="3640938" y="2362997"/>
        <a:ext cx="3096562" cy="544696"/>
      </dsp:txXfrm>
    </dsp:sp>
    <dsp:sp modelId="{0040F395-CA88-43B9-90C9-11125DB18F86}">
      <dsp:nvSpPr>
        <dsp:cNvPr id="0" name=""/>
        <dsp:cNvSpPr/>
      </dsp:nvSpPr>
      <dsp:spPr>
        <a:xfrm>
          <a:off x="8285782" y="302207"/>
          <a:ext cx="1083796" cy="10837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A234DA-5E59-4605-A17C-B6DEF7BC6C01}">
      <dsp:nvSpPr>
        <dsp:cNvPr id="0" name=""/>
        <dsp:cNvSpPr/>
      </dsp:nvSpPr>
      <dsp:spPr>
        <a:xfrm>
          <a:off x="7279399" y="1498040"/>
          <a:ext cx="3096562" cy="812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a:t>single application at runtime</a:t>
          </a:r>
        </a:p>
      </dsp:txBody>
      <dsp:txXfrm>
        <a:off x="7279399" y="1498040"/>
        <a:ext cx="3096562" cy="812847"/>
      </dsp:txXfrm>
    </dsp:sp>
    <dsp:sp modelId="{82AF2279-0687-4D47-954C-51E1D709AE77}">
      <dsp:nvSpPr>
        <dsp:cNvPr id="0" name=""/>
        <dsp:cNvSpPr/>
      </dsp:nvSpPr>
      <dsp:spPr>
        <a:xfrm>
          <a:off x="7279399" y="2362997"/>
          <a:ext cx="3096562" cy="544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allocator tunable, compiler flags</a:t>
          </a:r>
        </a:p>
      </dsp:txBody>
      <dsp:txXfrm>
        <a:off x="7279399" y="2362997"/>
        <a:ext cx="3096562" cy="5446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B8295-9785-BE46-AA27-150892B83146}">
      <dsp:nvSpPr>
        <dsp:cNvPr id="0" name=""/>
        <dsp:cNvSpPr/>
      </dsp:nvSpPr>
      <dsp:spPr>
        <a:xfrm>
          <a:off x="0" y="985425"/>
          <a:ext cx="4530898" cy="1890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1648" tIns="312420" rIns="35164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memory safety</a:t>
          </a:r>
        </a:p>
        <a:p>
          <a:pPr marL="228600" lvl="2" indent="-114300" algn="l" defTabSz="666750">
            <a:lnSpc>
              <a:spcPct val="90000"/>
            </a:lnSpc>
            <a:spcBef>
              <a:spcPct val="0"/>
            </a:spcBef>
            <a:spcAft>
              <a:spcPct val="15000"/>
            </a:spcAft>
            <a:buChar char="•"/>
          </a:pPr>
          <a:r>
            <a:rPr lang="en-US" sz="1500" kern="1200"/>
            <a:t>buffer overflow/use after free</a:t>
          </a:r>
        </a:p>
        <a:p>
          <a:pPr marL="228600" lvl="2" indent="-114300" algn="l" defTabSz="666750">
            <a:lnSpc>
              <a:spcPct val="90000"/>
            </a:lnSpc>
            <a:spcBef>
              <a:spcPct val="0"/>
            </a:spcBef>
            <a:spcAft>
              <a:spcPct val="15000"/>
            </a:spcAft>
            <a:buChar char="•"/>
          </a:pPr>
          <a:r>
            <a:rPr lang="en-US" sz="1500" kern="1200"/>
            <a:t>direct manipulation of machine memory</a:t>
          </a:r>
        </a:p>
        <a:p>
          <a:pPr marL="114300" lvl="1" indent="-114300" algn="l" defTabSz="666750">
            <a:lnSpc>
              <a:spcPct val="90000"/>
            </a:lnSpc>
            <a:spcBef>
              <a:spcPct val="0"/>
            </a:spcBef>
            <a:spcAft>
              <a:spcPct val="15000"/>
            </a:spcAft>
            <a:buChar char="•"/>
          </a:pPr>
          <a:r>
            <a:rPr lang="en-US" sz="1500" kern="1200"/>
            <a:t>input injection</a:t>
          </a:r>
        </a:p>
        <a:p>
          <a:pPr marL="228600" lvl="2" indent="-114300" algn="l" defTabSz="666750">
            <a:lnSpc>
              <a:spcPct val="90000"/>
            </a:lnSpc>
            <a:spcBef>
              <a:spcPct val="0"/>
            </a:spcBef>
            <a:spcAft>
              <a:spcPct val="15000"/>
            </a:spcAft>
            <a:buChar char="•"/>
          </a:pPr>
          <a:r>
            <a:rPr lang="en-US" sz="1500" kern="1200"/>
            <a:t>lack of input sanitization</a:t>
          </a:r>
        </a:p>
        <a:p>
          <a:pPr marL="228600" lvl="2" indent="-114300" algn="l" defTabSz="666750">
            <a:lnSpc>
              <a:spcPct val="90000"/>
            </a:lnSpc>
            <a:spcBef>
              <a:spcPct val="0"/>
            </a:spcBef>
            <a:spcAft>
              <a:spcPct val="15000"/>
            </a:spcAft>
            <a:buChar char="•"/>
          </a:pPr>
          <a:r>
            <a:rPr lang="en-US" sz="1500" kern="1200"/>
            <a:t>logic bugs</a:t>
          </a:r>
        </a:p>
      </dsp:txBody>
      <dsp:txXfrm>
        <a:off x="0" y="985425"/>
        <a:ext cx="4530898" cy="1890000"/>
      </dsp:txXfrm>
    </dsp:sp>
    <dsp:sp modelId="{95F36A0E-36CE-DA4E-A2D6-C0E6213CC8F9}">
      <dsp:nvSpPr>
        <dsp:cNvPr id="0" name=""/>
        <dsp:cNvSpPr/>
      </dsp:nvSpPr>
      <dsp:spPr>
        <a:xfrm>
          <a:off x="226544" y="764025"/>
          <a:ext cx="3171628" cy="44280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9880" tIns="0" rIns="119880" bIns="0" numCol="1" spcCol="1270" anchor="ctr" anchorCtr="0">
          <a:noAutofit/>
        </a:bodyPr>
        <a:lstStyle/>
        <a:p>
          <a:pPr marL="0" lvl="0" indent="0" algn="l" defTabSz="666750">
            <a:lnSpc>
              <a:spcPct val="90000"/>
            </a:lnSpc>
            <a:spcBef>
              <a:spcPct val="0"/>
            </a:spcBef>
            <a:spcAft>
              <a:spcPct val="35000"/>
            </a:spcAft>
            <a:buNone/>
          </a:pPr>
          <a:r>
            <a:rPr lang="en-US" sz="1500" b="1" kern="1200"/>
            <a:t>Two broad categories of attacks</a:t>
          </a:r>
          <a:endParaRPr lang="en-US" sz="1500" kern="1200"/>
        </a:p>
      </dsp:txBody>
      <dsp:txXfrm>
        <a:off x="248160" y="785641"/>
        <a:ext cx="3128396" cy="3995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815F4-DB3A-4C14-A138-8E6CB5D54C28}">
      <dsp:nvSpPr>
        <dsp:cNvPr id="0" name=""/>
        <dsp:cNvSpPr/>
      </dsp:nvSpPr>
      <dsp:spPr>
        <a:xfrm>
          <a:off x="1762" y="1232199"/>
          <a:ext cx="499078" cy="4990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A093B2-CE67-4B36-BA3B-755AA0BFDC22}">
      <dsp:nvSpPr>
        <dsp:cNvPr id="0" name=""/>
        <dsp:cNvSpPr/>
      </dsp:nvSpPr>
      <dsp:spPr>
        <a:xfrm>
          <a:off x="1762" y="1817979"/>
          <a:ext cx="1425937" cy="434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kernel-space</a:t>
          </a:r>
        </a:p>
      </dsp:txBody>
      <dsp:txXfrm>
        <a:off x="1762" y="1817979"/>
        <a:ext cx="1425937" cy="434256"/>
      </dsp:txXfrm>
    </dsp:sp>
    <dsp:sp modelId="{687127D2-6D95-47C4-BB44-A75F381037C9}">
      <dsp:nvSpPr>
        <dsp:cNvPr id="0" name=""/>
        <dsp:cNvSpPr/>
      </dsp:nvSpPr>
      <dsp:spPr>
        <a:xfrm>
          <a:off x="1762" y="2292562"/>
          <a:ext cx="1425937" cy="955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bootloader file</a:t>
          </a:r>
        </a:p>
      </dsp:txBody>
      <dsp:txXfrm>
        <a:off x="1762" y="2292562"/>
        <a:ext cx="1425937" cy="955963"/>
      </dsp:txXfrm>
    </dsp:sp>
    <dsp:sp modelId="{A15EEFC1-1C9E-4519-9330-89981B741C80}">
      <dsp:nvSpPr>
        <dsp:cNvPr id="0" name=""/>
        <dsp:cNvSpPr/>
      </dsp:nvSpPr>
      <dsp:spPr>
        <a:xfrm>
          <a:off x="1677239" y="1232199"/>
          <a:ext cx="499078" cy="4990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814607-4E6D-426C-96FE-865D762F8CB6}">
      <dsp:nvSpPr>
        <dsp:cNvPr id="0" name=""/>
        <dsp:cNvSpPr/>
      </dsp:nvSpPr>
      <dsp:spPr>
        <a:xfrm>
          <a:off x="1677239" y="1817979"/>
          <a:ext cx="1425937" cy="434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system-wide user-space</a:t>
          </a:r>
        </a:p>
      </dsp:txBody>
      <dsp:txXfrm>
        <a:off x="1677239" y="1817979"/>
        <a:ext cx="1425937" cy="434256"/>
      </dsp:txXfrm>
    </dsp:sp>
    <dsp:sp modelId="{41643DA4-CD0A-45ED-95DC-DC30F8B611EB}">
      <dsp:nvSpPr>
        <dsp:cNvPr id="0" name=""/>
        <dsp:cNvSpPr/>
      </dsp:nvSpPr>
      <dsp:spPr>
        <a:xfrm>
          <a:off x="1677239" y="2292562"/>
          <a:ext cx="1425937" cy="955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environment variables, shell config files</a:t>
          </a:r>
        </a:p>
      </dsp:txBody>
      <dsp:txXfrm>
        <a:off x="1677239" y="2292562"/>
        <a:ext cx="1425937" cy="955963"/>
      </dsp:txXfrm>
    </dsp:sp>
    <dsp:sp modelId="{0F2E6D8B-60A6-4F51-BD92-7C83A2B8A607}">
      <dsp:nvSpPr>
        <dsp:cNvPr id="0" name=""/>
        <dsp:cNvSpPr/>
      </dsp:nvSpPr>
      <dsp:spPr>
        <a:xfrm>
          <a:off x="3352715" y="1232199"/>
          <a:ext cx="499078" cy="4990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D5E871-64BE-425B-9AD5-DCA52B9272B3}">
      <dsp:nvSpPr>
        <dsp:cNvPr id="0" name=""/>
        <dsp:cNvSpPr/>
      </dsp:nvSpPr>
      <dsp:spPr>
        <a:xfrm>
          <a:off x="3352715" y="1817979"/>
          <a:ext cx="1425937" cy="434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US" sz="1400" kern="1200"/>
            <a:t>single executable at runtime</a:t>
          </a:r>
        </a:p>
      </dsp:txBody>
      <dsp:txXfrm>
        <a:off x="3352715" y="1817979"/>
        <a:ext cx="1425937" cy="434256"/>
      </dsp:txXfrm>
    </dsp:sp>
    <dsp:sp modelId="{0E7C676B-C253-4DAB-B396-F065A8336E74}">
      <dsp:nvSpPr>
        <dsp:cNvPr id="0" name=""/>
        <dsp:cNvSpPr/>
      </dsp:nvSpPr>
      <dsp:spPr>
        <a:xfrm>
          <a:off x="3352715" y="2292562"/>
          <a:ext cx="1425937" cy="955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a:t>libc tunable, compiler flags</a:t>
          </a:r>
        </a:p>
      </dsp:txBody>
      <dsp:txXfrm>
        <a:off x="3352715" y="2292562"/>
        <a:ext cx="1425937" cy="95596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D8649-3637-1144-9E35-CD388547E78D}" type="datetimeFigureOut">
              <a:rPr lang="en-US" smtClean="0"/>
              <a:t>2/22/26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7937BD-6C68-5D4C-9106-9990C53D10EB}" type="slidenum">
              <a:rPr lang="en-US" smtClean="0"/>
              <a:t>‹#›</a:t>
            </a:fld>
            <a:endParaRPr lang="en-US"/>
          </a:p>
        </p:txBody>
      </p:sp>
    </p:spTree>
    <p:extLst>
      <p:ext uri="{BB962C8B-B14F-4D97-AF65-F5344CB8AC3E}">
        <p14:creationId xmlns:p14="http://schemas.microsoft.com/office/powerpoint/2010/main" val="3826779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oogle.com/search?q=device+drivers&amp;rlz=1C5CHFA_enGB1185GB1185&amp;oq=what+is+the+software+hardware+interface%3F&amp;gs_lcrp=EgZjaHJvbWUyBggAEEUYOTIICAEQABgWGB4yCAgCEAAYFhgeMg0IAxAAGIYDGIAEGIoFMg0IBBAAGIYDGIAEGIoFMgoIBRAAGIAEGKIEMgcIBhAAGO8FMgoIBxAAGIAEGKIE0gEINTc5M2owajeoAgCwAgA&amp;sourceid=chrome&amp;ie=UTF-8&amp;mstk=AUtExfD9-WTfCKCs2d3E6_YvARI7JBX7oW53bUTVREf-djFlu3L3N-5_l66vUSYnWCRr-r_y9OcMhv80TgSPLOTGG0tI130a_Ui1TOf0um7Z2aXJOMdMPefoLRNem9U6C02mh_Dahknt6MWpt-3u6MXLcLUwNU98SX5J8XAbKKGvUTQzRJw&amp;csui=3&amp;ved=2ahUKEwjj6L7Pm_CSAxXDZ0EAHXbOHAQQgK4QegQIARAE"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google.com/search?q=memory-mapped+registers&amp;rlz=1C5CHFA_enGB1185GB1185&amp;oq=what+is+the+software+hardware+interface%3F&amp;gs_lcrp=EgZjaHJvbWUyBggAEEUYOTIICAEQABgWGB4yCAgCEAAYFhgeMg0IAxAAGIYDGIAEGIoFMg0IBBAAGIYDGIAEGIoFMgoIBRAAGIAEGKIEMgcIBhAAGO8FMgoIBxAAGIAEGKIE0gEINTc5M2owajeoAgCwAgA&amp;sourceid=chrome&amp;ie=UTF-8&amp;mstk=AUtExfD9-WTfCKCs2d3E6_YvARI7JBX7oW53bUTVREf-djFlu3L3N-5_l66vUSYnWCRr-r_y9OcMhv80TgSPLOTGG0tI130a_Ui1TOf0um7Z2aXJOMdMPefoLRNem9U6C02mh_Dahknt6MWpt-3u6MXLcLUwNU98SX5J8XAbKKGvUTQzRJw&amp;csui=3&amp;ved=2ahUKEwjj6L7Pm_CSAxXDZ0EAHXbOHAQQgK4QegQIARAG" TargetMode="External"/><Relationship Id="rId4" Type="http://schemas.openxmlformats.org/officeDocument/2006/relationships/hyperlink" Target="https://www.google.com/search?q=machine+code+instructions&amp;rlz=1C5CHFA_enGB1185GB1185&amp;oq=what+is+the+software+hardware+interface%3F&amp;gs_lcrp=EgZjaHJvbWUyBggAEEUYOTIICAEQABgWGB4yCAgCEAAYFhgeMg0IAxAAGIYDGIAEGIoFMg0IBBAAGIYDGIAEGIoFMgoIBRAAGIAEGKIEMgcIBhAAGO8FMgoIBxAAGIAEGKIE0gEINTc5M2owajeoAgCwAgA&amp;sourceid=chrome&amp;ie=UTF-8&amp;mstk=AUtExfD9-WTfCKCs2d3E6_YvARI7JBX7oW53bUTVREf-djFlu3L3N-5_l66vUSYnWCRr-r_y9OcMhv80TgSPLOTGG0tI130a_Ui1TOf0um7Z2aXJOMdMPefoLRNem9U6C02mh_Dahknt6MWpt-3u6MXLcLUwNU98SX5J8XAbKKGvUTQzRJw&amp;csui=3&amp;ved=2ahUKEwjj6L7Pm_CSAxXDZ0EAHXbOHAQQgK4QegQIARA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fedtechmagazine.com/article/2024/02/what-memory-safety-and-what-does-it-mean-federal-agencies-perfcon"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nsa.gov/Press-Room/News-Highlights/Article/Article/3215760/nsa-releases-guidance-on-how-to-protect-against-software-memory-safety-issues/"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3" Type="http://schemas.openxmlformats.org/officeDocument/2006/relationships/hyperlink" Target="https://en.wikipedia.org/wiki/Computer_security#cite_note-2" TargetMode="External"/><Relationship Id="rId18" Type="http://schemas.openxmlformats.org/officeDocument/2006/relationships/hyperlink" Target="https://en.wikipedia.org/wiki/Cyberattacks" TargetMode="External"/><Relationship Id="rId26" Type="http://schemas.openxmlformats.org/officeDocument/2006/relationships/hyperlink" Target="https://en.wikipedia.org/wiki/Cryptovirology" TargetMode="External"/><Relationship Id="rId3" Type="http://schemas.openxmlformats.org/officeDocument/2006/relationships/hyperlink" Target="https://en.wikipedia.org/wiki/Information_security" TargetMode="External"/><Relationship Id="rId21" Type="http://schemas.openxmlformats.org/officeDocument/2006/relationships/hyperlink" Target="https://en.wikipedia.org/wiki/Government_agency" TargetMode="External"/><Relationship Id="rId34" Type="http://schemas.openxmlformats.org/officeDocument/2006/relationships/hyperlink" Target="https://www.trendmicro.com/en/what-is/cyber-attack/types-of-cyber-attacks.html" TargetMode="External"/><Relationship Id="rId7" Type="http://schemas.openxmlformats.org/officeDocument/2006/relationships/hyperlink" Target="https://en.wikipedia.org/wiki/Threat_(security)" TargetMode="External"/><Relationship Id="rId12" Type="http://schemas.openxmlformats.org/officeDocument/2006/relationships/hyperlink" Target="https://en.wikipedia.org/wiki/Computer_security#cite_note-:2-1" TargetMode="External"/><Relationship Id="rId17" Type="http://schemas.openxmlformats.org/officeDocument/2006/relationships/hyperlink" Target="https://en.wikipedia.org/wiki/Hacktivism" TargetMode="External"/><Relationship Id="rId25" Type="http://schemas.openxmlformats.org/officeDocument/2006/relationships/hyperlink" Target="https://en.wikipedia.org/wiki/Ransomware" TargetMode="External"/><Relationship Id="rId33" Type="http://schemas.openxmlformats.org/officeDocument/2006/relationships/hyperlink" Target="https://en.wikipedia.org/wiki/List_of_cyberattacks#cite_note-2" TargetMode="External"/><Relationship Id="rId2" Type="http://schemas.openxmlformats.org/officeDocument/2006/relationships/slide" Target="../slides/slide48.xml"/><Relationship Id="rId16" Type="http://schemas.openxmlformats.org/officeDocument/2006/relationships/hyperlink" Target="https://en.wikipedia.org/wiki/Activism" TargetMode="External"/><Relationship Id="rId20" Type="http://schemas.openxmlformats.org/officeDocument/2006/relationships/hyperlink" Target="https://en.wikipedia.org/wiki/Government_institution" TargetMode="External"/><Relationship Id="rId29" Type="http://schemas.openxmlformats.org/officeDocument/2006/relationships/hyperlink" Target="https://en.wikipedia.org/wiki/Bitcoin" TargetMode="External"/><Relationship Id="rId1" Type="http://schemas.openxmlformats.org/officeDocument/2006/relationships/notesMaster" Target="../notesMasters/notesMaster1.xml"/><Relationship Id="rId6" Type="http://schemas.openxmlformats.org/officeDocument/2006/relationships/hyperlink" Target="https://en.wikipedia.org/wiki/Computer_network" TargetMode="External"/><Relationship Id="rId11" Type="http://schemas.openxmlformats.org/officeDocument/2006/relationships/hyperlink" Target="https://en.wikipedia.org/wiki/Service_(economics)" TargetMode="External"/><Relationship Id="rId24" Type="http://schemas.openxmlformats.org/officeDocument/2006/relationships/hyperlink" Target="https://en.wikipedia.org/wiki/Cyberattack" TargetMode="External"/><Relationship Id="rId32" Type="http://schemas.openxmlformats.org/officeDocument/2006/relationships/hyperlink" Target="https://en.wikipedia.org/wiki/WannaCry_ransomware_attack" TargetMode="External"/><Relationship Id="rId5" Type="http://schemas.openxmlformats.org/officeDocument/2006/relationships/hyperlink" Target="https://en.wikipedia.org/wiki/System" TargetMode="External"/><Relationship Id="rId15" Type="http://schemas.openxmlformats.org/officeDocument/2006/relationships/hyperlink" Target="https://en.wikipedia.org/wiki/Decentralized" TargetMode="External"/><Relationship Id="rId23" Type="http://schemas.openxmlformats.org/officeDocument/2006/relationships/hyperlink" Target="https://en.wikipedia.org/wiki/Church_of_Scientology" TargetMode="External"/><Relationship Id="rId28" Type="http://schemas.openxmlformats.org/officeDocument/2006/relationships/hyperlink" Target="https://en.wikipedia.org/wiki/Operating_system" TargetMode="External"/><Relationship Id="rId10" Type="http://schemas.openxmlformats.org/officeDocument/2006/relationships/hyperlink" Target="https://en.wikipedia.org/wiki/Data_(computing)" TargetMode="External"/><Relationship Id="rId19" Type="http://schemas.openxmlformats.org/officeDocument/2006/relationships/hyperlink" Target="https://en.wikipedia.org/wiki/Government" TargetMode="External"/><Relationship Id="rId31" Type="http://schemas.openxmlformats.org/officeDocument/2006/relationships/hyperlink" Target="https://en.wikipedia.org/wiki/WannaCry_ransomware_attack#cite_note-4" TargetMode="External"/><Relationship Id="rId4" Type="http://schemas.openxmlformats.org/officeDocument/2006/relationships/hyperlink" Target="https://en.wikipedia.org/wiki/Computer_software" TargetMode="External"/><Relationship Id="rId9" Type="http://schemas.openxmlformats.org/officeDocument/2006/relationships/hyperlink" Target="https://en.wikipedia.org/wiki/Software" TargetMode="External"/><Relationship Id="rId14" Type="http://schemas.openxmlformats.org/officeDocument/2006/relationships/hyperlink" Target="https://en.wikipedia.org/wiki/Collective" TargetMode="External"/><Relationship Id="rId22" Type="http://schemas.openxmlformats.org/officeDocument/2006/relationships/hyperlink" Target="https://en.wikipedia.org/wiki/Corporations" TargetMode="External"/><Relationship Id="rId27" Type="http://schemas.openxmlformats.org/officeDocument/2006/relationships/hyperlink" Target="https://en.wikipedia.org/wiki/Microsoft_Windows" TargetMode="External"/><Relationship Id="rId30" Type="http://schemas.openxmlformats.org/officeDocument/2006/relationships/hyperlink" Target="https://en.wikipedia.org/wiki/Cryptocurrency" TargetMode="External"/><Relationship Id="rId35" Type="http://schemas.openxmlformats.org/officeDocument/2006/relationships/hyperlink" Target="https://www.cisco.com/site/us/en/learn/topics/security/what-is-a-cyberattack.html" TargetMode="External"/><Relationship Id="rId8" Type="http://schemas.openxmlformats.org/officeDocument/2006/relationships/hyperlink" Target="https://en.wikipedia.org/wiki/Computer_hardware"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ortinet.com/uk/resources/cyberglossary/cv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sv.dev/"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ossf.github.io/osv-schema/"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228600" indent="-228600">
              <a:buAutoNum type="arabicPeriod"/>
            </a:pPr>
            <a:r>
              <a:rPr lang="en-US" dirty="0"/>
              <a:t>anyone knows how machine understands the source code we wrote? like systems dev languages C/C++? i.e. compilation of the program</a:t>
            </a:r>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a:p>
            <a:pPr marL="0" indent="0">
              <a:buNone/>
            </a:pPr>
            <a:r>
              <a:rPr lang="en-US" dirty="0"/>
              <a:t>I do research on using hardware resources and mechanisms to provide memory safety for software systems</a:t>
            </a:r>
          </a:p>
          <a:p>
            <a:pPr marL="0" indent="0">
              <a:buNone/>
            </a:pPr>
            <a:r>
              <a:rPr lang="en-US" dirty="0"/>
              <a:t>Starting from a broader idea on computer security and vulnerabilities, and on the other hand, what the hardware-software interface is, </a:t>
            </a:r>
          </a:p>
          <a:p>
            <a:pPr marL="0" indent="0">
              <a:buNone/>
            </a:pPr>
            <a:r>
              <a:rPr lang="en-US" dirty="0"/>
              <a:t>and slowly uncover the idea of hardware-assisted memory safety.</a:t>
            </a:r>
          </a:p>
          <a:p>
            <a:endParaRPr lang="en-US" dirty="0"/>
          </a:p>
          <a:p>
            <a:endParaRPr lang="en-US" dirty="0"/>
          </a:p>
          <a:p>
            <a:r>
              <a:rPr lang="en-US" dirty="0"/>
              <a:t>With a special focus on software memory safety</a:t>
            </a:r>
          </a:p>
          <a:p>
            <a:endParaRPr lang="en-US" dirty="0"/>
          </a:p>
          <a:p>
            <a:r>
              <a:rPr lang="en-US" dirty="0"/>
              <a:t>what is memory safety? Pointer-related, mainly C/C++ languages</a:t>
            </a:r>
          </a:p>
          <a:p>
            <a:r>
              <a:rPr lang="en-US" dirty="0"/>
              <a:t>two main classes of vulnerability : out-of-bounds access (spatial) and UAF (temporal)</a:t>
            </a:r>
          </a:p>
          <a:p>
            <a:r>
              <a:rPr lang="en-US" dirty="0"/>
              <a:t>Why is it important? Causes great loss of money, </a:t>
            </a:r>
            <a:r>
              <a:rPr lang="en-US" dirty="0" err="1"/>
              <a:t>HeartBleed</a:t>
            </a:r>
            <a:r>
              <a:rPr lang="en-US"/>
              <a:t>, </a:t>
            </a:r>
          </a:p>
        </p:txBody>
      </p:sp>
      <p:sp>
        <p:nvSpPr>
          <p:cNvPr id="4" name="Slide Number Placeholder 3"/>
          <p:cNvSpPr>
            <a:spLocks noGrp="1"/>
          </p:cNvSpPr>
          <p:nvPr>
            <p:ph type="sldNum" sz="quarter" idx="5"/>
          </p:nvPr>
        </p:nvSpPr>
        <p:spPr/>
        <p:txBody>
          <a:bodyPr/>
          <a:lstStyle/>
          <a:p>
            <a:fld id="{3D7937BD-6C68-5D4C-9106-9990C53D10EB}" type="slidenum">
              <a:rPr lang="en-US" smtClean="0"/>
              <a:t>1</a:t>
            </a:fld>
            <a:endParaRPr lang="en-US"/>
          </a:p>
        </p:txBody>
      </p:sp>
    </p:spTree>
    <p:extLst>
      <p:ext uri="{BB962C8B-B14F-4D97-AF65-F5344CB8AC3E}">
        <p14:creationId xmlns:p14="http://schemas.microsoft.com/office/powerpoint/2010/main" val="4257166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understanding why memory-safety vulnerabilities occur in C/C++, lets have some fun playing with real ones.</a:t>
            </a:r>
          </a:p>
        </p:txBody>
      </p:sp>
      <p:sp>
        <p:nvSpPr>
          <p:cNvPr id="4" name="Slide Number Placeholder 3"/>
          <p:cNvSpPr>
            <a:spLocks noGrp="1"/>
          </p:cNvSpPr>
          <p:nvPr>
            <p:ph type="sldNum" sz="quarter" idx="5"/>
          </p:nvPr>
        </p:nvSpPr>
        <p:spPr/>
        <p:txBody>
          <a:bodyPr/>
          <a:lstStyle/>
          <a:p>
            <a:fld id="{3D7937BD-6C68-5D4C-9106-9990C53D10EB}" type="slidenum">
              <a:rPr lang="en-US" smtClean="0"/>
              <a:t>10</a:t>
            </a:fld>
            <a:endParaRPr lang="en-US"/>
          </a:p>
        </p:txBody>
      </p:sp>
    </p:spTree>
    <p:extLst>
      <p:ext uri="{BB962C8B-B14F-4D97-AF65-F5344CB8AC3E}">
        <p14:creationId xmlns:p14="http://schemas.microsoft.com/office/powerpoint/2010/main" val="3343145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key attack method/vector we are using is ROP – it corrupts the function return address, to try to change the original program control flow, diverting into attacker controlled code. </a:t>
            </a:r>
          </a:p>
          <a:p>
            <a:endParaRPr lang="en-US" dirty="0"/>
          </a:p>
          <a:p>
            <a:r>
              <a:rPr lang="en-US" dirty="0"/>
              <a:t>It succeeds by exploiting existing sequences of instructions present in the program memory, either in the source code or shared libraries such as </a:t>
            </a:r>
            <a:r>
              <a:rPr lang="en-US" dirty="0" err="1"/>
              <a:t>libc</a:t>
            </a:r>
            <a:r>
              <a:rPr lang="en-US" dirty="0"/>
              <a:t>.</a:t>
            </a:r>
          </a:p>
          <a:p>
            <a:endParaRPr lang="en-US" dirty="0"/>
          </a:p>
          <a:p>
            <a:pPr marL="0" indent="0">
              <a:buFontTx/>
              <a:buNone/>
            </a:pPr>
            <a:endParaRPr lang="en-US" dirty="0"/>
          </a:p>
          <a:p>
            <a:pPr marL="0" indent="0">
              <a:buFontTx/>
              <a:buNone/>
            </a:pPr>
            <a:r>
              <a:rPr lang="en-GB" sz="1200" b="0" i="0" kern="1200" dirty="0">
                <a:solidFill>
                  <a:schemeClr val="tx1"/>
                </a:solidFill>
                <a:effectLst/>
                <a:latin typeface="+mn-lt"/>
                <a:ea typeface="+mn-ea"/>
                <a:cs typeface="+mn-cs"/>
              </a:rPr>
              <a:t>Return Oriented Programming (ROP) is a software attack where the attacker corrupts the function return addresses stored in the stack to point it to somewhere in the application with a useful sequence of instructions, ending in an indirect branch. These sequences are known as gadgets, and are prevalent in most code. By chaining multiple gadgets, the attacker can mislead the program to perform actions that end up in a security compromise. An example of such a security compromise is spawning an interactive shell.</a:t>
            </a:r>
            <a:endParaRPr lang="en-US" dirty="0"/>
          </a:p>
          <a:p>
            <a:pPr marL="171450" indent="-171450">
              <a:buFontTx/>
              <a:buChar char="-"/>
            </a:pPr>
            <a:endParaRPr lang="en-US" dirty="0"/>
          </a:p>
          <a:p>
            <a:r>
              <a:rPr lang="en-GB" dirty="0"/>
              <a:t>A </a:t>
            </a:r>
            <a:r>
              <a:rPr lang="en-GB" b="1" dirty="0"/>
              <a:t>gadget</a:t>
            </a:r>
            <a:r>
              <a:rPr lang="en-GB" dirty="0"/>
              <a:t> is:</a:t>
            </a:r>
          </a:p>
          <a:p>
            <a:r>
              <a:rPr lang="en-GB" dirty="0"/>
              <a:t>A short instruction sequence ending in </a:t>
            </a:r>
            <a:r>
              <a:rPr lang="en-GB" sz="1200" kern="1200" dirty="0">
                <a:solidFill>
                  <a:schemeClr val="tx1"/>
                </a:solidFill>
                <a:latin typeface="+mn-lt"/>
                <a:ea typeface="+mn-ea"/>
                <a:cs typeface="+mn-cs"/>
              </a:rPr>
              <a:t>ret</a:t>
            </a:r>
            <a:r>
              <a:rPr lang="en-GB" dirty="0"/>
              <a:t> that you can chain together by controlling the stack.</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Executing Arbitrary Commands:</a:t>
            </a:r>
            <a:r>
              <a:rPr lang="en-GB" sz="1200" b="0" i="0" kern="1200" dirty="0">
                <a:solidFill>
                  <a:schemeClr val="tx1"/>
                </a:solidFill>
                <a:effectLst/>
                <a:latin typeface="+mn-lt"/>
                <a:ea typeface="+mn-ea"/>
                <a:cs typeface="+mn-cs"/>
              </a:rPr>
              <a:t> The goal of the ROP chain is often to call dangerous functions, such as system() in </a:t>
            </a:r>
            <a:r>
              <a:rPr lang="en-GB" sz="1200" b="0" i="0" kern="1200" dirty="0" err="1">
                <a:solidFill>
                  <a:schemeClr val="tx1"/>
                </a:solidFill>
                <a:effectLst/>
                <a:latin typeface="+mn-lt"/>
                <a:ea typeface="+mn-ea"/>
                <a:cs typeface="+mn-cs"/>
              </a:rPr>
              <a:t>libc</a:t>
            </a:r>
            <a:r>
              <a:rPr lang="en-GB" sz="1200" b="0" i="0" kern="1200" dirty="0">
                <a:solidFill>
                  <a:schemeClr val="tx1"/>
                </a:solidFill>
                <a:effectLst/>
                <a:latin typeface="+mn-lt"/>
                <a:ea typeface="+mn-ea"/>
                <a:cs typeface="+mn-cs"/>
              </a:rPr>
              <a:t>, with attacker-controlled arguments (e.g., "/bin/</a:t>
            </a:r>
            <a:r>
              <a:rPr lang="en-GB" sz="1200" b="0" i="0" kern="1200" dirty="0" err="1">
                <a:solidFill>
                  <a:schemeClr val="tx1"/>
                </a:solidFill>
                <a:effectLst/>
                <a:latin typeface="+mn-lt"/>
                <a:ea typeface="+mn-ea"/>
                <a:cs typeface="+mn-cs"/>
              </a:rPr>
              <a:t>sh</a:t>
            </a:r>
            <a:r>
              <a:rPr lang="en-GB" sz="1200" b="0" i="0" kern="1200" dirty="0">
                <a:solidFill>
                  <a:schemeClr val="tx1"/>
                </a:solidFill>
                <a:effectLst/>
                <a:latin typeface="+mn-lt"/>
                <a:ea typeface="+mn-ea"/>
                <a:cs typeface="+mn-cs"/>
              </a:rPr>
              <a:t>"), allowing them to execute arbitrary OS commands.</a:t>
            </a:r>
          </a:p>
          <a:p>
            <a:endParaRPr lang="en-US" dirty="0"/>
          </a:p>
        </p:txBody>
      </p:sp>
      <p:sp>
        <p:nvSpPr>
          <p:cNvPr id="4" name="Slide Number Placeholder 3"/>
          <p:cNvSpPr>
            <a:spLocks noGrp="1"/>
          </p:cNvSpPr>
          <p:nvPr>
            <p:ph type="sldNum" sz="quarter" idx="5"/>
          </p:nvPr>
        </p:nvSpPr>
        <p:spPr/>
        <p:txBody>
          <a:bodyPr/>
          <a:lstStyle/>
          <a:p>
            <a:fld id="{3D7937BD-6C68-5D4C-9106-9990C53D10EB}" type="slidenum">
              <a:rPr lang="en-US" smtClean="0"/>
              <a:t>11</a:t>
            </a:fld>
            <a:endParaRPr lang="en-US"/>
          </a:p>
        </p:txBody>
      </p:sp>
    </p:spTree>
    <p:extLst>
      <p:ext uri="{BB962C8B-B14F-4D97-AF65-F5344CB8AC3E}">
        <p14:creationId xmlns:p14="http://schemas.microsoft.com/office/powerpoint/2010/main" val="1096505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FontTx/>
              <a:buNone/>
            </a:pPr>
            <a:r>
              <a:rPr lang="en-US" dirty="0"/>
              <a:t>Here is a vulnerable program. </a:t>
            </a:r>
          </a:p>
          <a:p>
            <a:pPr marL="0" indent="0">
              <a:buFontTx/>
              <a:buNone/>
            </a:pPr>
            <a:endParaRPr lang="en-US" dirty="0"/>
          </a:p>
          <a:p>
            <a:pPr marL="0" indent="0">
              <a:buFontTx/>
              <a:buNone/>
            </a:pPr>
            <a:r>
              <a:rPr lang="en-US" dirty="0"/>
              <a:t>With a main entry point, if it takes more than one arguments, calls func1 with the second argument as its input, and returns, and prints hello world to the screen.</a:t>
            </a:r>
          </a:p>
          <a:p>
            <a:pPr marL="0" indent="0">
              <a:buFontTx/>
              <a:buNone/>
            </a:pPr>
            <a:endParaRPr lang="en-US" dirty="0"/>
          </a:p>
          <a:p>
            <a:pPr marL="0" indent="0">
              <a:buFontTx/>
              <a:buNone/>
            </a:pPr>
            <a:r>
              <a:rPr lang="en-US" dirty="0"/>
              <a:t>func1 allocates a buffer of 16 bytes on the stack, and copies the input string to the buffer and returns.</a:t>
            </a:r>
          </a:p>
          <a:p>
            <a:pPr marL="0" indent="0">
              <a:buFontTx/>
              <a:buNone/>
            </a:pPr>
            <a:endParaRPr lang="en-US" dirty="0"/>
          </a:p>
          <a:p>
            <a:pPr marL="0" indent="0">
              <a:buFontTx/>
              <a:buNone/>
            </a:pPr>
            <a:r>
              <a:rPr lang="en-US" dirty="0"/>
              <a:t>func2 is unused, but inside it it prints hello from func2 and spawns a new shell process.</a:t>
            </a:r>
          </a:p>
          <a:p>
            <a:pPr marL="0" indent="0">
              <a:buFontTx/>
              <a:buNone/>
            </a:pPr>
            <a:endParaRPr lang="en-US" dirty="0"/>
          </a:p>
          <a:p>
            <a:pPr marL="0" indent="0">
              <a:buFontTx/>
              <a:buNone/>
            </a:pPr>
            <a:r>
              <a:rPr lang="en-US" dirty="0"/>
              <a:t>Do you see any exploitable gadgets there to achieve ROP?</a:t>
            </a:r>
          </a:p>
          <a:p>
            <a:pPr marL="0" indent="0">
              <a:buFontTx/>
              <a:buNone/>
            </a:pPr>
            <a:endParaRPr lang="en-US" dirty="0"/>
          </a:p>
        </p:txBody>
      </p:sp>
      <p:sp>
        <p:nvSpPr>
          <p:cNvPr id="4" name="Slide Number Placeholder 3"/>
          <p:cNvSpPr>
            <a:spLocks noGrp="1"/>
          </p:cNvSpPr>
          <p:nvPr>
            <p:ph type="sldNum" sz="quarter" idx="5"/>
          </p:nvPr>
        </p:nvSpPr>
        <p:spPr/>
        <p:txBody>
          <a:bodyPr/>
          <a:lstStyle/>
          <a:p>
            <a:fld id="{3D7937BD-6C68-5D4C-9106-9990C53D10EB}" type="slidenum">
              <a:rPr lang="en-US" smtClean="0"/>
              <a:t>12</a:t>
            </a:fld>
            <a:endParaRPr lang="en-US"/>
          </a:p>
        </p:txBody>
      </p:sp>
    </p:spTree>
    <p:extLst>
      <p:ext uri="{BB962C8B-B14F-4D97-AF65-F5344CB8AC3E}">
        <p14:creationId xmlns:p14="http://schemas.microsoft.com/office/powerpoint/2010/main" val="1224441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a:t>Here is a sample exploit script written with Python </a:t>
            </a:r>
            <a:r>
              <a:rPr lang="en-GB" dirty="0" err="1"/>
              <a:t>pwntools</a:t>
            </a:r>
            <a:r>
              <a:rPr lang="en-GB" dirty="0"/>
              <a:t>. We use this library to demo what an attack can do to the vulnerable program.</a:t>
            </a:r>
          </a:p>
          <a:p>
            <a:r>
              <a:rPr lang="en-GB" dirty="0"/>
              <a:t>This is a library that automates low-level exploitation, finds ROP gadgets, craft overflow payload, </a:t>
            </a:r>
          </a:p>
          <a:p>
            <a:endParaRPr lang="en-GB" dirty="0"/>
          </a:p>
          <a:p>
            <a:r>
              <a:rPr lang="en-GB" dirty="0"/>
              <a:t>We start the vulnerable program and inject the exploit payload. </a:t>
            </a:r>
          </a:p>
          <a:p>
            <a:endParaRPr lang="en-GB" dirty="0"/>
          </a:p>
          <a:p>
            <a:r>
              <a:rPr lang="en-GB" dirty="0"/>
              <a:t>We also attach an interactive terminal to the process to see how far our attack can go (if we can seize control of the program).</a:t>
            </a:r>
          </a:p>
          <a:p>
            <a:endParaRPr lang="en-GB" dirty="0"/>
          </a:p>
          <a:p>
            <a:endParaRPr lang="en-GB" dirty="0"/>
          </a:p>
          <a:p>
            <a:r>
              <a:rPr lang="en-GB" dirty="0" err="1"/>
              <a:t>pwntools</a:t>
            </a:r>
            <a:r>
              <a:rPr lang="en-GB" dirty="0"/>
              <a:t> is a high-level Python framework that turns low-level exploitation into programmable automation.</a:t>
            </a:r>
          </a:p>
          <a:p>
            <a:endParaRPr lang="en-GB" dirty="0"/>
          </a:p>
          <a:p>
            <a:r>
              <a:rPr lang="en-GB" sz="1200" b="0" i="0" kern="1200" dirty="0" err="1">
                <a:solidFill>
                  <a:schemeClr val="tx1"/>
                </a:solidFill>
                <a:effectLst/>
                <a:latin typeface="+mn-lt"/>
                <a:ea typeface="+mn-ea"/>
                <a:cs typeface="+mn-cs"/>
              </a:rPr>
              <a:t>Pwntools</a:t>
            </a:r>
            <a:r>
              <a:rPr lang="en-GB" sz="1200" b="0" i="0" kern="1200" dirty="0">
                <a:solidFill>
                  <a:schemeClr val="tx1"/>
                </a:solidFill>
                <a:effectLst/>
                <a:latin typeface="+mn-lt"/>
                <a:ea typeface="+mn-ea"/>
                <a:cs typeface="+mn-cs"/>
              </a:rPr>
              <a:t> is a CTF framework and exploit development library. Written in Python, it is designed for rapid prototyping and development, and intended to make exploit writing as simple as possible.</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the digital world, a CTF is a competitive exercise where participants use technical skills to find hidden text strings, known as "</a:t>
            </a:r>
            <a:r>
              <a:rPr lang="en-GB" sz="1200" b="1" i="0" kern="1200" dirty="0">
                <a:solidFill>
                  <a:schemeClr val="tx1"/>
                </a:solidFill>
                <a:effectLst/>
                <a:latin typeface="+mn-lt"/>
                <a:ea typeface="+mn-ea"/>
                <a:cs typeface="+mn-cs"/>
              </a:rPr>
              <a:t>flags</a:t>
            </a:r>
            <a:r>
              <a:rPr lang="en-GB" sz="1200" b="0" i="0" kern="1200" dirty="0">
                <a:solidFill>
                  <a:schemeClr val="tx1"/>
                </a:solidFill>
                <a:effectLst/>
                <a:latin typeface="+mn-lt"/>
                <a:ea typeface="+mn-ea"/>
                <a:cs typeface="+mn-cs"/>
              </a:rPr>
              <a:t>," in purposefully vulnerable programs, websites, or networks. </a:t>
            </a:r>
          </a:p>
          <a:p>
            <a:r>
              <a:rPr lang="en-GB" sz="1200" b="0" i="0" kern="1200" dirty="0">
                <a:solidFill>
                  <a:schemeClr val="tx1"/>
                </a:solidFill>
                <a:effectLst/>
                <a:latin typeface="+mn-lt"/>
                <a:ea typeface="+mn-ea"/>
                <a:cs typeface="+mn-cs"/>
              </a:rPr>
              <a:t>Wikipedia +1</a:t>
            </a:r>
          </a:p>
          <a:p>
            <a:pPr lvl="1"/>
            <a:r>
              <a:rPr lang="en-GB" sz="1200" b="1" i="0" kern="1200" dirty="0">
                <a:solidFill>
                  <a:schemeClr val="tx1"/>
                </a:solidFill>
                <a:effectLst/>
                <a:latin typeface="+mn-lt"/>
                <a:ea typeface="+mn-ea"/>
                <a:cs typeface="+mn-cs"/>
              </a:rPr>
              <a:t>Purpose</a:t>
            </a:r>
            <a:r>
              <a:rPr lang="en-GB" sz="1200" b="0" i="0" kern="1200" dirty="0">
                <a:solidFill>
                  <a:schemeClr val="tx1"/>
                </a:solidFill>
                <a:effectLst/>
                <a:latin typeface="+mn-lt"/>
                <a:ea typeface="+mn-ea"/>
                <a:cs typeface="+mn-cs"/>
              </a:rPr>
              <a:t>: These events are used to train and test skills in areas like </a:t>
            </a:r>
            <a:r>
              <a:rPr lang="en-GB" sz="1200" b="1" i="0" kern="1200" dirty="0">
                <a:solidFill>
                  <a:schemeClr val="tx1"/>
                </a:solidFill>
                <a:effectLst/>
                <a:latin typeface="+mn-lt"/>
                <a:ea typeface="+mn-ea"/>
                <a:cs typeface="+mn-cs"/>
              </a:rPr>
              <a:t>cryptography</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web exploitation</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reverse engineering</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digital forensics</a:t>
            </a:r>
            <a:r>
              <a:rPr lang="en-GB" sz="1200" b="0" i="0" kern="1200" dirty="0">
                <a:solidFill>
                  <a:schemeClr val="tx1"/>
                </a:solidFill>
                <a:effectLst/>
                <a:latin typeface="+mn-lt"/>
                <a:ea typeface="+mn-ea"/>
                <a:cs typeface="+mn-cs"/>
              </a:rPr>
              <a:t>.</a:t>
            </a:r>
          </a:p>
          <a:p>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dirty="0"/>
              <a:t>CTF most commonly refers to </a:t>
            </a:r>
            <a:r>
              <a:rPr lang="en-GB" b="1" dirty="0">
                <a:effectLst/>
              </a:rPr>
              <a:t>Capture The Flag</a:t>
            </a:r>
            <a:r>
              <a:rPr lang="en-GB" sz="1200" b="0" i="0" kern="1200" dirty="0">
                <a:solidFill>
                  <a:schemeClr val="tx1"/>
                </a:solidFill>
                <a:effectLst/>
                <a:latin typeface="+mn-lt"/>
                <a:ea typeface="+mn-ea"/>
                <a:cs typeface="+mn-cs"/>
              </a:rPr>
              <a:t>, a cybersecurity competition where participants find hidden "flags" in vulnerable systems to learn hacking skills. </a:t>
            </a:r>
          </a:p>
          <a:p>
            <a:endParaRPr lang="en-GB" sz="1200" b="0" i="0" kern="1200" dirty="0">
              <a:solidFill>
                <a:schemeClr val="tx1"/>
              </a:solidFill>
              <a:effectLst/>
              <a:latin typeface="+mn-lt"/>
              <a:ea typeface="+mn-ea"/>
              <a:cs typeface="+mn-cs"/>
            </a:endParaRPr>
          </a:p>
          <a:p>
            <a:pPr latinLnBrk="0"/>
            <a:r>
              <a:rPr lang="en-GB" sz="1200" b="0" i="0" kern="1200" dirty="0">
                <a:solidFill>
                  <a:schemeClr val="tx1"/>
                </a:solidFill>
                <a:effectLst/>
                <a:latin typeface="+mn-lt"/>
                <a:ea typeface="+mn-ea"/>
                <a:cs typeface="+mn-cs"/>
              </a:rPr>
              <a:t>from </a:t>
            </a:r>
            <a:r>
              <a:rPr lang="en-GB" sz="1200" b="0" i="0" kern="1200" dirty="0" err="1">
                <a:solidFill>
                  <a:schemeClr val="tx1"/>
                </a:solidFill>
                <a:effectLst/>
                <a:latin typeface="+mn-lt"/>
                <a:ea typeface="+mn-ea"/>
                <a:cs typeface="+mn-cs"/>
              </a:rPr>
              <a:t>pwn</a:t>
            </a:r>
            <a:r>
              <a:rPr lang="en-GB" sz="1200" b="0" i="0" kern="1200" dirty="0">
                <a:solidFill>
                  <a:schemeClr val="tx1"/>
                </a:solidFill>
                <a:effectLst/>
                <a:latin typeface="+mn-lt"/>
                <a:ea typeface="+mn-ea"/>
                <a:cs typeface="+mn-cs"/>
              </a:rPr>
              <a:t> import *</a:t>
            </a:r>
          </a:p>
          <a:p>
            <a:pPr latinLnBrk="0"/>
            <a:r>
              <a:rPr lang="en-GB" sz="1200" b="0" i="0" kern="1200" dirty="0">
                <a:solidFill>
                  <a:schemeClr val="tx1"/>
                </a:solidFill>
                <a:effectLst/>
                <a:latin typeface="+mn-lt"/>
                <a:ea typeface="+mn-ea"/>
                <a:cs typeface="+mn-cs"/>
              </a:rPr>
              <a:t>context(arch = 'i386', </a:t>
            </a:r>
            <a:r>
              <a:rPr lang="en-GB" sz="1200" b="0" i="0" kern="1200" dirty="0" err="1">
                <a:solidFill>
                  <a:schemeClr val="tx1"/>
                </a:solidFill>
                <a:effectLst/>
                <a:latin typeface="+mn-lt"/>
                <a:ea typeface="+mn-ea"/>
                <a:cs typeface="+mn-cs"/>
              </a:rPr>
              <a:t>os</a:t>
            </a:r>
            <a:r>
              <a:rPr lang="en-GB" sz="1200" b="0" i="0" kern="1200" dirty="0">
                <a:solidFill>
                  <a:schemeClr val="tx1"/>
                </a:solidFill>
                <a:effectLst/>
                <a:latin typeface="+mn-lt"/>
                <a:ea typeface="+mn-ea"/>
                <a:cs typeface="+mn-cs"/>
              </a:rPr>
              <a:t> = '</a:t>
            </a:r>
            <a:r>
              <a:rPr lang="en-GB" sz="1200" b="0" i="0" kern="1200" dirty="0" err="1">
                <a:solidFill>
                  <a:schemeClr val="tx1"/>
                </a:solidFill>
                <a:effectLst/>
                <a:latin typeface="+mn-lt"/>
                <a:ea typeface="+mn-ea"/>
                <a:cs typeface="+mn-cs"/>
              </a:rPr>
              <a:t>linux</a:t>
            </a:r>
            <a:r>
              <a:rPr lang="en-GB" sz="1200" b="0" i="0" kern="1200" dirty="0">
                <a:solidFill>
                  <a:schemeClr val="tx1"/>
                </a:solidFill>
                <a:effectLst/>
                <a:latin typeface="+mn-lt"/>
                <a:ea typeface="+mn-ea"/>
                <a:cs typeface="+mn-cs"/>
              </a:rPr>
              <a:t>')</a:t>
            </a:r>
          </a:p>
          <a:p>
            <a:pPr latinLnBrk="0"/>
            <a:endParaRPr lang="en-GB" sz="1200" b="0" i="0" kern="1200" dirty="0">
              <a:solidFill>
                <a:schemeClr val="tx1"/>
              </a:solidFill>
              <a:effectLst/>
              <a:latin typeface="+mn-lt"/>
              <a:ea typeface="+mn-ea"/>
              <a:cs typeface="+mn-cs"/>
            </a:endParaRPr>
          </a:p>
          <a:p>
            <a:pPr latinLnBrk="0"/>
            <a:r>
              <a:rPr lang="en-GB" sz="1200" b="0" i="0" kern="1200" dirty="0">
                <a:solidFill>
                  <a:schemeClr val="tx1"/>
                </a:solidFill>
                <a:effectLst/>
                <a:latin typeface="+mn-lt"/>
                <a:ea typeface="+mn-ea"/>
                <a:cs typeface="+mn-cs"/>
              </a:rPr>
              <a:t>r = remote('</a:t>
            </a:r>
            <a:r>
              <a:rPr lang="en-GB" sz="1200" b="0" i="0" kern="1200" dirty="0" err="1">
                <a:solidFill>
                  <a:schemeClr val="tx1"/>
                </a:solidFill>
                <a:effectLst/>
                <a:latin typeface="+mn-lt"/>
                <a:ea typeface="+mn-ea"/>
                <a:cs typeface="+mn-cs"/>
              </a:rPr>
              <a:t>exploitme.example.com</a:t>
            </a:r>
            <a:r>
              <a:rPr lang="en-GB" sz="1200" b="0" i="0" kern="1200" dirty="0">
                <a:solidFill>
                  <a:schemeClr val="tx1"/>
                </a:solidFill>
                <a:effectLst/>
                <a:latin typeface="+mn-lt"/>
                <a:ea typeface="+mn-ea"/>
                <a:cs typeface="+mn-cs"/>
              </a:rPr>
              <a:t>', 31337)</a:t>
            </a:r>
          </a:p>
          <a:p>
            <a:pPr latinLnBrk="0"/>
            <a:r>
              <a:rPr lang="en-GB" sz="1200" b="0" i="0" kern="1200" dirty="0">
                <a:solidFill>
                  <a:schemeClr val="tx1"/>
                </a:solidFill>
                <a:effectLst/>
                <a:latin typeface="+mn-lt"/>
                <a:ea typeface="+mn-ea"/>
                <a:cs typeface="+mn-cs"/>
              </a:rPr>
              <a:t># EXPLOIT CODE GOES HERE</a:t>
            </a:r>
          </a:p>
          <a:p>
            <a:pPr latinLnBrk="0"/>
            <a:r>
              <a:rPr lang="en-GB" sz="1200" b="0" i="0" kern="1200" dirty="0" err="1">
                <a:solidFill>
                  <a:schemeClr val="tx1"/>
                </a:solidFill>
                <a:effectLst/>
                <a:latin typeface="+mn-lt"/>
                <a:ea typeface="+mn-ea"/>
                <a:cs typeface="+mn-cs"/>
              </a:rPr>
              <a:t>r.send</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asm</a:t>
            </a:r>
            <a:r>
              <a:rPr lang="en-GB" sz="1200" b="0" i="0" kern="1200" dirty="0">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shellcraft.sh</a:t>
            </a:r>
            <a:r>
              <a:rPr lang="en-GB" sz="1200" b="0" i="0" kern="1200" dirty="0">
                <a:solidFill>
                  <a:schemeClr val="tx1"/>
                </a:solidFill>
                <a:effectLst/>
                <a:latin typeface="+mn-lt"/>
                <a:ea typeface="+mn-ea"/>
                <a:cs typeface="+mn-cs"/>
              </a:rPr>
              <a:t>()))</a:t>
            </a:r>
          </a:p>
          <a:p>
            <a:pPr latinLnBrk="0"/>
            <a:r>
              <a:rPr lang="en-GB" sz="1200" b="0" i="0" kern="1200" dirty="0" err="1">
                <a:solidFill>
                  <a:schemeClr val="tx1"/>
                </a:solidFill>
                <a:effectLst/>
                <a:latin typeface="+mn-lt"/>
                <a:ea typeface="+mn-ea"/>
                <a:cs typeface="+mn-cs"/>
              </a:rPr>
              <a:t>r.interactive</a:t>
            </a:r>
            <a:r>
              <a:rPr lang="en-GB" sz="1200" b="0" i="0" kern="1200" dirty="0">
                <a:solidFill>
                  <a:schemeClr val="tx1"/>
                </a:solidFill>
                <a:effectLst/>
                <a:latin typeface="+mn-lt"/>
                <a:ea typeface="+mn-ea"/>
                <a:cs typeface="+mn-cs"/>
              </a:rPr>
              <a:t>()</a:t>
            </a:r>
          </a:p>
          <a:p>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endParaRPr lang="en-GB" dirty="0"/>
          </a:p>
          <a:p>
            <a:endParaRPr lang="en-GB" dirty="0"/>
          </a:p>
          <a:p>
            <a:r>
              <a:rPr lang="en-GB" dirty="0" err="1"/>
              <a:t>pwntools</a:t>
            </a:r>
            <a:r>
              <a:rPr lang="en-GB" dirty="0"/>
              <a:t> is especially useful for:</a:t>
            </a:r>
          </a:p>
          <a:p>
            <a:pPr marL="171450" indent="-171450">
              <a:buFont typeface="Arial" panose="020B0604020202020204" pitchFamily="34" charset="0"/>
              <a:buChar char="•"/>
            </a:pPr>
            <a:r>
              <a:rPr lang="en-GB" dirty="0"/>
              <a:t>Studying control-flow integrity bypasses</a:t>
            </a:r>
          </a:p>
          <a:p>
            <a:pPr marL="171450" indent="-171450">
              <a:buFont typeface="Arial" panose="020B0604020202020204" pitchFamily="34" charset="0"/>
              <a:buChar char="•"/>
            </a:pPr>
            <a:r>
              <a:rPr lang="en-GB" dirty="0"/>
              <a:t>Testing return address protection</a:t>
            </a:r>
          </a:p>
          <a:p>
            <a:pPr marL="171450" indent="-171450">
              <a:buFont typeface="Arial" panose="020B0604020202020204" pitchFamily="34" charset="0"/>
              <a:buChar char="•"/>
            </a:pPr>
            <a:r>
              <a:rPr lang="en-GB" dirty="0"/>
              <a:t>Crafting ROP chains to probe hardware security behaviour</a:t>
            </a:r>
          </a:p>
          <a:p>
            <a:endParaRPr lang="en-US" dirty="0"/>
          </a:p>
          <a:p>
            <a:endParaRPr lang="en-US" dirty="0"/>
          </a:p>
          <a:p>
            <a:r>
              <a:rPr lang="en-GB" dirty="0" err="1"/>
              <a:t>Pwntools</a:t>
            </a:r>
            <a:r>
              <a:rPr lang="en-GB" dirty="0"/>
              <a:t> is scanning the ELF binary (</a:t>
            </a:r>
            <a:r>
              <a:rPr lang="en-GB" sz="1200" kern="1200" dirty="0" err="1">
                <a:solidFill>
                  <a:schemeClr val="tx1"/>
                </a:solidFill>
                <a:latin typeface="+mn-lt"/>
                <a:ea typeface="+mn-ea"/>
                <a:cs typeface="+mn-cs"/>
              </a:rPr>
              <a:t>main_nopac</a:t>
            </a:r>
            <a:r>
              <a:rPr lang="en-GB" dirty="0"/>
              <a:t>) and extracting </a:t>
            </a:r>
            <a:r>
              <a:rPr lang="en-GB" b="1" dirty="0"/>
              <a:t>ROP gadgets</a:t>
            </a:r>
            <a:r>
              <a:rPr lang="en-GB" dirty="0"/>
              <a:t>.</a:t>
            </a:r>
          </a:p>
          <a:p>
            <a:r>
              <a:rPr lang="en-GB" dirty="0"/>
              <a:t>A </a:t>
            </a:r>
            <a:r>
              <a:rPr lang="en-GB" b="1" dirty="0"/>
              <a:t>gadget</a:t>
            </a:r>
            <a:r>
              <a:rPr lang="en-GB" dirty="0"/>
              <a:t> is:</a:t>
            </a:r>
          </a:p>
          <a:p>
            <a:r>
              <a:rPr lang="en-GB" dirty="0"/>
              <a:t>A short instruction sequence ending in </a:t>
            </a:r>
            <a:r>
              <a:rPr lang="en-GB" sz="1200" kern="1200" dirty="0">
                <a:solidFill>
                  <a:schemeClr val="tx1"/>
                </a:solidFill>
                <a:latin typeface="+mn-lt"/>
                <a:ea typeface="+mn-ea"/>
                <a:cs typeface="+mn-cs"/>
              </a:rPr>
              <a:t>ret</a:t>
            </a:r>
            <a:r>
              <a:rPr lang="en-GB" dirty="0"/>
              <a:t> that you can chain together by controlling the stack.</a:t>
            </a:r>
          </a:p>
          <a:p>
            <a:endParaRPr lang="en-US" dirty="0"/>
          </a:p>
        </p:txBody>
      </p:sp>
      <p:sp>
        <p:nvSpPr>
          <p:cNvPr id="4" name="Slide Number Placeholder 3"/>
          <p:cNvSpPr>
            <a:spLocks noGrp="1"/>
          </p:cNvSpPr>
          <p:nvPr>
            <p:ph type="sldNum" sz="quarter" idx="5"/>
          </p:nvPr>
        </p:nvSpPr>
        <p:spPr/>
        <p:txBody>
          <a:bodyPr/>
          <a:lstStyle/>
          <a:p>
            <a:fld id="{3D7937BD-6C68-5D4C-9106-9990C53D10EB}" type="slidenum">
              <a:rPr lang="en-US" smtClean="0"/>
              <a:t>13</a:t>
            </a:fld>
            <a:endParaRPr lang="en-US"/>
          </a:p>
        </p:txBody>
      </p:sp>
    </p:spTree>
    <p:extLst>
      <p:ext uri="{BB962C8B-B14F-4D97-AF65-F5344CB8AC3E}">
        <p14:creationId xmlns:p14="http://schemas.microsoft.com/office/powerpoint/2010/main" val="2917289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7EB44-EC6B-CC84-AD9E-11E37971A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1CBD21-665C-CDB6-5DE0-D8109228A3F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987C23-12EA-EDFC-5E44-943120A5D028}"/>
              </a:ext>
            </a:extLst>
          </p:cNvPr>
          <p:cNvSpPr>
            <a:spLocks noGrp="1"/>
          </p:cNvSpPr>
          <p:nvPr>
            <p:ph type="body" idx="1"/>
          </p:nvPr>
        </p:nvSpPr>
        <p:spPr/>
        <p:txBody>
          <a:bodyPr/>
          <a:lstStyle/>
          <a:p>
            <a:r>
              <a:rPr lang="en-GB" sz="1200" b="0" i="0" kern="1200">
                <a:solidFill>
                  <a:schemeClr val="tx1"/>
                </a:solidFill>
                <a:effectLst/>
                <a:latin typeface="+mn-lt"/>
                <a:ea typeface="+mn-ea"/>
                <a:cs typeface="+mn-cs"/>
              </a:rPr>
              <a:t>C was effectively designed as a higher-level abstraction directly on top of Assembler targeting multiple architectures for portability. C is a high-level low-level language and a low-level high-level language.</a:t>
            </a:r>
          </a:p>
          <a:p>
            <a:endParaRPr lang="en-US"/>
          </a:p>
          <a:p>
            <a:r>
              <a:rPr lang="en-GB" sz="1200" b="0" i="0" kern="1200">
                <a:solidFill>
                  <a:schemeClr val="tx1"/>
                </a:solidFill>
                <a:effectLst/>
                <a:latin typeface="+mn-lt"/>
                <a:ea typeface="+mn-ea"/>
                <a:cs typeface="+mn-cs"/>
              </a:rPr>
              <a:t>The process of disassembly refers to translating machine code back into assembly language, essentially reversing the last step of the compilation process. </a:t>
            </a:r>
          </a:p>
          <a:p>
            <a:endParaRPr lang="en-GB"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disassembly to inspect program binary memory layout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the detailed machine instructions used</a:t>
            </a:r>
          </a:p>
          <a:p>
            <a:endParaRPr lang="en-US"/>
          </a:p>
          <a:p>
            <a:r>
              <a:rPr lang="en-US"/>
              <a:t>to understand the program vulnerabilities better and how architecture could play a role in terms of security</a:t>
            </a:r>
          </a:p>
          <a:p>
            <a:endParaRPr lang="en-US"/>
          </a:p>
          <a:p>
            <a:r>
              <a:rPr lang="en-GB" sz="1200" b="0" i="0" kern="1200">
                <a:solidFill>
                  <a:schemeClr val="tx1"/>
                </a:solidFill>
                <a:effectLst/>
                <a:latin typeface="+mn-lt"/>
                <a:ea typeface="+mn-ea"/>
                <a:cs typeface="+mn-cs"/>
              </a:rPr>
              <a:t>to </a:t>
            </a:r>
            <a:r>
              <a:rPr lang="en-GB" sz="1200" b="0" i="0" kern="1200" err="1">
                <a:solidFill>
                  <a:schemeClr val="tx1"/>
                </a:solidFill>
                <a:effectLst/>
                <a:latin typeface="+mn-lt"/>
                <a:ea typeface="+mn-ea"/>
                <a:cs typeface="+mn-cs"/>
              </a:rPr>
              <a:t>analyze</a:t>
            </a:r>
            <a:r>
              <a:rPr lang="en-GB" sz="1200" b="0" i="0" kern="1200">
                <a:solidFill>
                  <a:schemeClr val="tx1"/>
                </a:solidFill>
                <a:effectLst/>
                <a:latin typeface="+mn-lt"/>
                <a:ea typeface="+mn-ea"/>
                <a:cs typeface="+mn-cs"/>
              </a:rPr>
              <a:t>, debug, or understand a program's functionality without its original source code.</a:t>
            </a:r>
            <a:endParaRPr lang="en-US"/>
          </a:p>
        </p:txBody>
      </p:sp>
      <p:sp>
        <p:nvSpPr>
          <p:cNvPr id="4" name="Slide Number Placeholder 3">
            <a:extLst>
              <a:ext uri="{FF2B5EF4-FFF2-40B4-BE49-F238E27FC236}">
                <a16:creationId xmlns:a16="http://schemas.microsoft.com/office/drawing/2014/main" id="{43904C76-B29A-C5B5-DF03-DE8E2855DE5D}"/>
              </a:ext>
            </a:extLst>
          </p:cNvPr>
          <p:cNvSpPr>
            <a:spLocks noGrp="1"/>
          </p:cNvSpPr>
          <p:nvPr>
            <p:ph type="sldNum" sz="quarter" idx="5"/>
          </p:nvPr>
        </p:nvSpPr>
        <p:spPr/>
        <p:txBody>
          <a:bodyPr/>
          <a:lstStyle/>
          <a:p>
            <a:fld id="{3D7937BD-6C68-5D4C-9106-9990C53D10EB}" type="slidenum">
              <a:rPr lang="en-US" smtClean="0"/>
              <a:t>14</a:t>
            </a:fld>
            <a:endParaRPr lang="en-US"/>
          </a:p>
        </p:txBody>
      </p:sp>
    </p:spTree>
    <p:extLst>
      <p:ext uri="{BB962C8B-B14F-4D97-AF65-F5344CB8AC3E}">
        <p14:creationId xmlns:p14="http://schemas.microsoft.com/office/powerpoint/2010/main" val="890494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err="1"/>
              <a:t>qemu</a:t>
            </a:r>
            <a:r>
              <a:rPr lang="en-US" dirty="0"/>
              <a:t> vs cloud </a:t>
            </a:r>
            <a:r>
              <a:rPr lang="en-US" dirty="0" err="1"/>
              <a:t>img</a:t>
            </a:r>
            <a:r>
              <a:rPr lang="en-US" dirty="0"/>
              <a:t>:</a:t>
            </a:r>
          </a:p>
          <a:p>
            <a:pPr marL="171450" indent="-171450">
              <a:buFontTx/>
              <a:buChar char="-"/>
            </a:pPr>
            <a:r>
              <a:rPr lang="en-US" dirty="0" err="1"/>
              <a:t>qemu</a:t>
            </a:r>
            <a:r>
              <a:rPr lang="en-US" dirty="0"/>
              <a:t> system mode virtual emulation of hardware arch, useful when no direct hardware access</a:t>
            </a:r>
          </a:p>
          <a:p>
            <a:pPr marL="171450" indent="-171450">
              <a:buFontTx/>
              <a:buChar char="-"/>
            </a:pPr>
            <a:r>
              <a:rPr lang="en-US" dirty="0"/>
              <a:t>cloud pay-as-you-go service : under the hood prioritize using physical machines of the same CPU architecture</a:t>
            </a:r>
          </a:p>
          <a:p>
            <a:pPr marL="171450" indent="-171450">
              <a:buFontTx/>
              <a:buChar char="-"/>
            </a:pPr>
            <a:endParaRPr lang="en-US" dirty="0"/>
          </a:p>
          <a:p>
            <a:endParaRPr lang="en-US" dirty="0"/>
          </a:p>
          <a:p>
            <a:r>
              <a:rPr lang="en-US" dirty="0"/>
              <a:t>high level explanations, no need details</a:t>
            </a:r>
          </a:p>
          <a:p>
            <a:endParaRPr lang="en-US" dirty="0"/>
          </a:p>
          <a:p>
            <a:r>
              <a:rPr lang="en-US" dirty="0"/>
              <a:t>each line is memory location, instruction mnemonic, register operands, in different addressing modes</a:t>
            </a:r>
          </a:p>
          <a:p>
            <a:endParaRPr lang="en-US" dirty="0"/>
          </a:p>
          <a:p>
            <a:r>
              <a:rPr lang="en-US" dirty="0"/>
              <a:t>function start address</a:t>
            </a:r>
          </a:p>
          <a:p>
            <a:endParaRPr lang="en-US" dirty="0"/>
          </a:p>
          <a:p>
            <a:r>
              <a:rPr lang="en-GB" dirty="0"/>
              <a:t>An instruction opcode (short for </a:t>
            </a:r>
            <a:r>
              <a:rPr lang="en-GB" sz="1200" b="1" i="0" kern="1200" dirty="0">
                <a:solidFill>
                  <a:schemeClr val="tx1"/>
                </a:solidFill>
                <a:effectLst/>
                <a:latin typeface="+mn-lt"/>
                <a:ea typeface="+mn-ea"/>
                <a:cs typeface="+mn-cs"/>
              </a:rPr>
              <a:t>operation code</a:t>
            </a:r>
            <a:r>
              <a:rPr lang="en-GB" sz="1200" b="0" i="0" kern="1200" dirty="0">
                <a:solidFill>
                  <a:schemeClr val="tx1"/>
                </a:solidFill>
                <a:effectLst/>
                <a:latin typeface="+mn-lt"/>
                <a:ea typeface="+mn-ea"/>
                <a:cs typeface="+mn-cs"/>
              </a:rPr>
              <a:t>) is </a:t>
            </a:r>
            <a:r>
              <a:rPr lang="en-GB" dirty="0"/>
              <a:t>the specific portion of a machine language instruction that tells the CPU which operation to perform</a:t>
            </a:r>
            <a:r>
              <a:rPr lang="en-GB" sz="1200" b="0" i="0" kern="1200" dirty="0">
                <a:solidFill>
                  <a:schemeClr val="tx1"/>
                </a:solidFill>
                <a:effectLst/>
                <a:latin typeface="+mn-lt"/>
                <a:ea typeface="+mn-ea"/>
                <a:cs typeface="+mn-cs"/>
              </a:rPr>
              <a:t>, such as ADD, SUB, LOAD, or JUMP. It represents the command itself in binary or hexadecimal, acting as the instruction's "verb" that initiates the CPU's fetch-decode-execute cycle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By pure inspection, we can see that the sequence of instructions that will be interpreted by the hardware are without security protections. They are standard ones, and the hardware will not be aware of any unintentional branches, for example, to func2 if the LR in func1 is being overwritten.</a:t>
            </a:r>
            <a:endParaRPr lang="en-US" dirty="0"/>
          </a:p>
        </p:txBody>
      </p:sp>
      <p:sp>
        <p:nvSpPr>
          <p:cNvPr id="4" name="Slide Number Placeholder 3"/>
          <p:cNvSpPr>
            <a:spLocks noGrp="1"/>
          </p:cNvSpPr>
          <p:nvPr>
            <p:ph type="sldNum" sz="quarter" idx="5"/>
          </p:nvPr>
        </p:nvSpPr>
        <p:spPr/>
        <p:txBody>
          <a:bodyPr/>
          <a:lstStyle/>
          <a:p>
            <a:fld id="{3D7937BD-6C68-5D4C-9106-9990C53D10EB}" type="slidenum">
              <a:rPr lang="en-US" smtClean="0"/>
              <a:t>15</a:t>
            </a:fld>
            <a:endParaRPr lang="en-US"/>
          </a:p>
        </p:txBody>
      </p:sp>
    </p:spTree>
    <p:extLst>
      <p:ext uri="{BB962C8B-B14F-4D97-AF65-F5344CB8AC3E}">
        <p14:creationId xmlns:p14="http://schemas.microsoft.com/office/powerpoint/2010/main" val="3586823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lead to complete system takeover, unauthorized access to sensitive information, and installation of ransomware or spyware.</a:t>
            </a:r>
            <a:endParaRPr lang="en-US" sz="1200" dirty="0"/>
          </a:p>
          <a:p>
            <a:endParaRPr lang="en-US" dirty="0"/>
          </a:p>
          <a:p>
            <a:r>
              <a:rPr lang="en-GB" sz="1200" dirty="0"/>
              <a:t>a critical cybersecurity vulnerability that enables</a:t>
            </a:r>
          </a:p>
          <a:p>
            <a:endParaRPr lang="en-GB" sz="1200" dirty="0"/>
          </a:p>
          <a:p>
            <a:r>
              <a:rPr lang="en-GB" sz="1200" dirty="0"/>
              <a:t>maximal privilege it can have, </a:t>
            </a:r>
          </a:p>
          <a:p>
            <a:r>
              <a:rPr lang="en-GB" sz="1200" dirty="0"/>
              <a:t>complete system takeover </a:t>
            </a:r>
            <a:endParaRPr lang="en-US" dirty="0"/>
          </a:p>
        </p:txBody>
      </p:sp>
      <p:sp>
        <p:nvSpPr>
          <p:cNvPr id="4" name="Slide Number Placeholder 3"/>
          <p:cNvSpPr>
            <a:spLocks noGrp="1"/>
          </p:cNvSpPr>
          <p:nvPr>
            <p:ph type="sldNum" sz="quarter" idx="5"/>
          </p:nvPr>
        </p:nvSpPr>
        <p:spPr/>
        <p:txBody>
          <a:bodyPr/>
          <a:lstStyle/>
          <a:p>
            <a:fld id="{3D7937BD-6C68-5D4C-9106-9990C53D10EB}" type="slidenum">
              <a:rPr lang="en-US" smtClean="0"/>
              <a:t>16</a:t>
            </a:fld>
            <a:endParaRPr lang="en-US"/>
          </a:p>
        </p:txBody>
      </p:sp>
    </p:spTree>
    <p:extLst>
      <p:ext uri="{BB962C8B-B14F-4D97-AF65-F5344CB8AC3E}">
        <p14:creationId xmlns:p14="http://schemas.microsoft.com/office/powerpoint/2010/main" val="3918084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In your current setup:</a:t>
            </a:r>
          </a:p>
          <a:p>
            <a:r>
              <a:rPr lang="en-GB" sz="1200" b="1" i="0" kern="1200" dirty="0">
                <a:solidFill>
                  <a:schemeClr val="tx1"/>
                </a:solidFill>
                <a:effectLst/>
                <a:latin typeface="+mn-lt"/>
                <a:ea typeface="+mn-ea"/>
                <a:cs typeface="+mn-cs"/>
              </a:rPr>
              <a:t>The 24 'A's</a:t>
            </a:r>
            <a:r>
              <a:rPr lang="en-GB" sz="1200" b="0" i="0" kern="1200" dirty="0">
                <a:solidFill>
                  <a:schemeClr val="tx1"/>
                </a:solidFill>
                <a:effectLst/>
                <a:latin typeface="+mn-lt"/>
                <a:ea typeface="+mn-ea"/>
                <a:cs typeface="+mn-cs"/>
              </a:rPr>
              <a:t> get you to the "door" (the saved Link Register).</a:t>
            </a:r>
          </a:p>
          <a:p>
            <a:r>
              <a:rPr lang="en-GB" sz="1200" b="1" i="0" kern="1200" dirty="0">
                <a:solidFill>
                  <a:schemeClr val="tx1"/>
                </a:solidFill>
                <a:effectLst/>
                <a:latin typeface="+mn-lt"/>
                <a:ea typeface="+mn-ea"/>
                <a:cs typeface="+mn-cs"/>
              </a:rPr>
              <a:t>The address 0x4006d8</a:t>
            </a:r>
            <a:r>
              <a:rPr lang="en-GB" sz="1200" b="0" i="0" kern="1200" dirty="0">
                <a:solidFill>
                  <a:schemeClr val="tx1"/>
                </a:solidFill>
                <a:effectLst/>
                <a:latin typeface="+mn-lt"/>
                <a:ea typeface="+mn-ea"/>
                <a:cs typeface="+mn-cs"/>
              </a:rPr>
              <a:t> is the person you are jumping to.</a:t>
            </a:r>
          </a:p>
          <a:p>
            <a:r>
              <a:rPr lang="en-GB" sz="1200" b="1" i="0" kern="1200" dirty="0">
                <a:solidFill>
                  <a:schemeClr val="tx1"/>
                </a:solidFill>
                <a:effectLst/>
                <a:latin typeface="+mn-lt"/>
                <a:ea typeface="+mn-ea"/>
                <a:cs typeface="+mn-cs"/>
              </a:rPr>
              <a:t>The other gadgets</a:t>
            </a:r>
            <a:r>
              <a:rPr lang="en-GB" sz="1200" b="0" i="0" kern="1200" dirty="0">
                <a:solidFill>
                  <a:schemeClr val="tx1"/>
                </a:solidFill>
                <a:effectLst/>
                <a:latin typeface="+mn-lt"/>
                <a:ea typeface="+mn-ea"/>
                <a:cs typeface="+mn-cs"/>
              </a:rPr>
              <a:t> are just other tools in the toolbox that you haven't picked up yet.</a:t>
            </a:r>
          </a:p>
          <a:p>
            <a:endParaRPr lang="en-US" dirty="0"/>
          </a:p>
          <a:p>
            <a:r>
              <a:rPr lang="en-GB" sz="1200" b="0" i="0" kern="1200" dirty="0">
                <a:solidFill>
                  <a:schemeClr val="tx1"/>
                </a:solidFill>
                <a:effectLst/>
                <a:latin typeface="+mn-lt"/>
                <a:ea typeface="+mn-ea"/>
                <a:cs typeface="+mn-cs"/>
              </a:rPr>
              <a:t>You have successfully altered execution flow of the program and jumped to address 0x4006f8 (func2).</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You will be in an interactive shell prompt whilst still inside the application:</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Active Chain</a:t>
            </a:r>
          </a:p>
          <a:p>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mimicking RCE with local processes rather than process over the network. </a:t>
            </a:r>
            <a:endParaRPr lang="en-US" b="0" dirty="0"/>
          </a:p>
        </p:txBody>
      </p:sp>
      <p:sp>
        <p:nvSpPr>
          <p:cNvPr id="4" name="Slide Number Placeholder 3"/>
          <p:cNvSpPr>
            <a:spLocks noGrp="1"/>
          </p:cNvSpPr>
          <p:nvPr>
            <p:ph type="sldNum" sz="quarter" idx="5"/>
          </p:nvPr>
        </p:nvSpPr>
        <p:spPr/>
        <p:txBody>
          <a:bodyPr/>
          <a:lstStyle/>
          <a:p>
            <a:fld id="{3D7937BD-6C68-5D4C-9106-9990C53D10EB}" type="slidenum">
              <a:rPr lang="en-US" smtClean="0"/>
              <a:t>17</a:t>
            </a:fld>
            <a:endParaRPr lang="en-US"/>
          </a:p>
        </p:txBody>
      </p:sp>
    </p:spTree>
    <p:extLst>
      <p:ext uri="{BB962C8B-B14F-4D97-AF65-F5344CB8AC3E}">
        <p14:creationId xmlns:p14="http://schemas.microsoft.com/office/powerpoint/2010/main" val="844274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mn-cs"/>
              </a:rPr>
              <a:t>What is the HW&amp;SW Interface?</a:t>
            </a:r>
            <a:br>
              <a:rPr lang="en-US" sz="1200" kern="1200">
                <a:solidFill>
                  <a:schemeClr val="tx1"/>
                </a:solidFill>
                <a:latin typeface="+mn-lt"/>
                <a:ea typeface="+mn-ea"/>
                <a:cs typeface="+mn-cs"/>
              </a:rPr>
            </a:br>
            <a:r>
              <a:rPr lang="en-US" sz="1200"/>
              <a:t>H</a:t>
            </a:r>
            <a:r>
              <a:rPr lang="en-US" sz="1200" kern="1200">
                <a:solidFill>
                  <a:schemeClr val="tx1"/>
                </a:solidFill>
                <a:latin typeface="+mn-lt"/>
                <a:ea typeface="+mn-ea"/>
                <a:cs typeface="+mn-cs"/>
              </a:rPr>
              <a:t>ow is it related to software security?</a:t>
            </a:r>
            <a:endParaRPr lang="en-US"/>
          </a:p>
          <a:p>
            <a:endParaRPr lang="en-US"/>
          </a:p>
        </p:txBody>
      </p:sp>
      <p:sp>
        <p:nvSpPr>
          <p:cNvPr id="4" name="Slide Number Placeholder 3"/>
          <p:cNvSpPr>
            <a:spLocks noGrp="1"/>
          </p:cNvSpPr>
          <p:nvPr>
            <p:ph type="sldNum" sz="quarter" idx="5"/>
          </p:nvPr>
        </p:nvSpPr>
        <p:spPr/>
        <p:txBody>
          <a:bodyPr/>
          <a:lstStyle/>
          <a:p>
            <a:fld id="{3D7937BD-6C68-5D4C-9106-9990C53D10EB}" type="slidenum">
              <a:rPr lang="en-US" smtClean="0"/>
              <a:t>18</a:t>
            </a:fld>
            <a:endParaRPr lang="en-US"/>
          </a:p>
        </p:txBody>
      </p:sp>
    </p:spTree>
    <p:extLst>
      <p:ext uri="{BB962C8B-B14F-4D97-AF65-F5344CB8AC3E}">
        <p14:creationId xmlns:p14="http://schemas.microsoft.com/office/powerpoint/2010/main" val="1300980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software-hardware interface is </a:t>
            </a:r>
            <a:r>
              <a:rPr lang="en-GB" dirty="0"/>
              <a:t>the boundary and communication layer enabling software to control physical computer components</a:t>
            </a:r>
            <a:r>
              <a:rPr lang="en-GB" sz="1200" b="0" i="0" kern="1200" dirty="0">
                <a:solidFill>
                  <a:schemeClr val="tx1"/>
                </a:solidFill>
                <a:effectLst/>
                <a:latin typeface="+mn-lt"/>
                <a:ea typeface="+mn-ea"/>
                <a:cs typeface="+mn-cs"/>
              </a:rPr>
              <a:t>.</a:t>
            </a:r>
            <a:endParaRPr lang="en-US" dirty="0"/>
          </a:p>
          <a:p>
            <a:endParaRPr lang="en-US" dirty="0"/>
          </a:p>
          <a:p>
            <a:r>
              <a:rPr lang="en-GB" sz="1200" b="0" i="0" kern="1200" dirty="0">
                <a:solidFill>
                  <a:schemeClr val="tx1"/>
                </a:solidFill>
                <a:effectLst/>
                <a:latin typeface="+mn-lt"/>
                <a:ea typeface="+mn-ea"/>
                <a:cs typeface="+mn-cs"/>
              </a:rPr>
              <a:t>It consists of </a:t>
            </a:r>
            <a:r>
              <a:rPr lang="en-GB" sz="1200" b="0" i="0" kern="1200" dirty="0">
                <a:solidFill>
                  <a:schemeClr val="tx1"/>
                </a:solidFill>
                <a:effectLst/>
                <a:latin typeface="+mn-lt"/>
                <a:ea typeface="+mn-ea"/>
                <a:cs typeface="+mn-cs"/>
                <a:hlinkClick r:id="rId3"/>
              </a:rPr>
              <a:t>device drivers</a:t>
            </a:r>
            <a:r>
              <a:rPr lang="en-GB" sz="12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hlinkClick r:id="rId4"/>
              </a:rPr>
              <a:t>machine code instructions</a:t>
            </a:r>
            <a:r>
              <a:rPr lang="en-GB" sz="1200" b="0" i="0" kern="1200" dirty="0">
                <a:solidFill>
                  <a:schemeClr val="tx1"/>
                </a:solidFill>
                <a:effectLst/>
                <a:latin typeface="+mn-lt"/>
                <a:ea typeface="+mn-ea"/>
                <a:cs typeface="+mn-cs"/>
              </a:rPr>
              <a:t>, and </a:t>
            </a:r>
            <a:r>
              <a:rPr lang="en-GB" sz="1200" b="0" i="0" kern="1200" dirty="0">
                <a:solidFill>
                  <a:schemeClr val="tx1"/>
                </a:solidFill>
                <a:effectLst/>
                <a:latin typeface="+mn-lt"/>
                <a:ea typeface="+mn-ea"/>
                <a:cs typeface="+mn-cs"/>
                <a:hlinkClick r:id="rId5"/>
              </a:rPr>
              <a:t>memory-mapped registers</a:t>
            </a:r>
            <a:r>
              <a:rPr lang="en-GB" sz="1200" b="0" i="0" kern="1200" dirty="0">
                <a:solidFill>
                  <a:schemeClr val="tx1"/>
                </a:solidFill>
                <a:effectLst/>
                <a:latin typeface="+mn-lt"/>
                <a:ea typeface="+mn-ea"/>
                <a:cs typeface="+mn-cs"/>
              </a:rPr>
              <a:t>, allowing operating systems and applications to send commands to hardware. It acts as a contract defining how software interacts with CPU, memory, and peripherals.</a:t>
            </a:r>
            <a:endParaRPr lang="en-US" dirty="0"/>
          </a:p>
          <a:p>
            <a:endParaRPr lang="en-US" dirty="0"/>
          </a:p>
          <a:p>
            <a:endParaRPr lang="en-US" dirty="0"/>
          </a:p>
          <a:p>
            <a:endParaRPr lang="en-US" dirty="0"/>
          </a:p>
          <a:p>
            <a:endParaRPr lang="en-US" dirty="0"/>
          </a:p>
          <a:p>
            <a:endParaRPr lang="en-US" dirty="0"/>
          </a:p>
          <a:p>
            <a:r>
              <a:rPr lang="en-US" dirty="0"/>
              <a:t>A series of questions : </a:t>
            </a:r>
          </a:p>
          <a:p>
            <a:r>
              <a:rPr lang="en-US" dirty="0"/>
              <a:t>What do you think is the interface between hardware and software? Or how many of you came across terms such as x86, MIPS, RISC-V? or coming with big company names such as Intel/AMD x86-64, ARMv9 etc.</a:t>
            </a:r>
          </a:p>
          <a:p>
            <a:r>
              <a:rPr lang="en-US" dirty="0"/>
              <a:t>and more general terms CISC, RISC? What do they mean?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7937BD-6C68-5D4C-9106-9990C53D10EB}" type="slidenum">
              <a:rPr lang="en-US" smtClean="0"/>
              <a:t>19</a:t>
            </a:fld>
            <a:endParaRPr lang="en-US"/>
          </a:p>
        </p:txBody>
      </p:sp>
    </p:spTree>
    <p:extLst>
      <p:ext uri="{BB962C8B-B14F-4D97-AF65-F5344CB8AC3E}">
        <p14:creationId xmlns:p14="http://schemas.microsoft.com/office/powerpoint/2010/main" val="1073181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get you start thinking,</a:t>
            </a:r>
          </a:p>
          <a:p>
            <a:endParaRPr lang="en-US"/>
          </a:p>
        </p:txBody>
      </p:sp>
      <p:sp>
        <p:nvSpPr>
          <p:cNvPr id="4" name="Slide Number Placeholder 3"/>
          <p:cNvSpPr>
            <a:spLocks noGrp="1"/>
          </p:cNvSpPr>
          <p:nvPr>
            <p:ph type="sldNum" sz="quarter" idx="5"/>
          </p:nvPr>
        </p:nvSpPr>
        <p:spPr/>
        <p:txBody>
          <a:bodyPr/>
          <a:lstStyle/>
          <a:p>
            <a:fld id="{3D7937BD-6C68-5D4C-9106-9990C53D10EB}" type="slidenum">
              <a:rPr lang="en-US" smtClean="0"/>
              <a:t>2</a:t>
            </a:fld>
            <a:endParaRPr lang="en-US"/>
          </a:p>
        </p:txBody>
      </p:sp>
    </p:spTree>
    <p:extLst>
      <p:ext uri="{BB962C8B-B14F-4D97-AF65-F5344CB8AC3E}">
        <p14:creationId xmlns:p14="http://schemas.microsoft.com/office/powerpoint/2010/main" val="1869597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8A511-F7A6-4E2C-562B-E69AB66D0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05FE8-9B4F-4C3D-A2E9-5C9E0E150FA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12F0F27-2FED-98CB-B817-95161CCEECBD}"/>
              </a:ext>
            </a:extLst>
          </p:cNvPr>
          <p:cNvSpPr>
            <a:spLocks noGrp="1"/>
          </p:cNvSpPr>
          <p:nvPr>
            <p:ph type="body" idx="1"/>
          </p:nvPr>
        </p:nvSpPr>
        <p:spPr/>
        <p:txBody>
          <a:bodyPr/>
          <a:lstStyle/>
          <a:p>
            <a:r>
              <a:rPr lang="en-US"/>
              <a:t>in formal terms</a:t>
            </a:r>
          </a:p>
          <a:p>
            <a:endParaRPr lang="en-US"/>
          </a:p>
          <a:p>
            <a:r>
              <a:rPr lang="en-US"/>
              <a:t>formal definitions</a:t>
            </a:r>
          </a:p>
          <a:p>
            <a:endParaRPr lang="en-US"/>
          </a:p>
          <a:p>
            <a:r>
              <a:rPr lang="en-GB" sz="1200" b="0" i="0" kern="1200">
                <a:solidFill>
                  <a:schemeClr val="tx1"/>
                </a:solidFill>
                <a:effectLst/>
                <a:latin typeface="+mn-lt"/>
                <a:ea typeface="+mn-ea"/>
                <a:cs typeface="+mn-cs"/>
              </a:rPr>
              <a:t>It acts as the "language" of the CPU, ensuring that software written for a particular architecture can run on different hardware implementations of that same ISA. </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Key components of an ISA include:</a:t>
            </a:r>
          </a:p>
          <a:p>
            <a:r>
              <a:rPr lang="en-GB" sz="1200" b="1" i="0" kern="1200">
                <a:solidFill>
                  <a:schemeClr val="tx1"/>
                </a:solidFill>
                <a:effectLst/>
                <a:latin typeface="+mn-lt"/>
                <a:ea typeface="+mn-ea"/>
                <a:cs typeface="+mn-cs"/>
              </a:rPr>
              <a:t>Instruction Set:</a:t>
            </a:r>
            <a:r>
              <a:rPr lang="en-GB" sz="1200" b="0" i="0" kern="1200">
                <a:solidFill>
                  <a:schemeClr val="tx1"/>
                </a:solidFill>
                <a:effectLst/>
                <a:latin typeface="+mn-lt"/>
                <a:ea typeface="+mn-ea"/>
                <a:cs typeface="+mn-cs"/>
              </a:rPr>
              <a:t> The specific, fundamental operations a processor can perform (e.g., arithmetic, data movement).</a:t>
            </a:r>
          </a:p>
          <a:p>
            <a:r>
              <a:rPr lang="en-GB" sz="1200" b="1" i="0" kern="1200">
                <a:solidFill>
                  <a:schemeClr val="tx1"/>
                </a:solidFill>
                <a:effectLst/>
                <a:latin typeface="+mn-lt"/>
                <a:ea typeface="+mn-ea"/>
                <a:cs typeface="+mn-cs"/>
              </a:rPr>
              <a:t>Registers:</a:t>
            </a:r>
            <a:r>
              <a:rPr lang="en-GB" sz="1200" b="0" i="0" kern="1200">
                <a:solidFill>
                  <a:schemeClr val="tx1"/>
                </a:solidFill>
                <a:effectLst/>
                <a:latin typeface="+mn-lt"/>
                <a:ea typeface="+mn-ea"/>
                <a:cs typeface="+mn-cs"/>
              </a:rPr>
              <a:t> The number, size, and purpose of processor registers available to programmers.</a:t>
            </a:r>
          </a:p>
          <a:p>
            <a:r>
              <a:rPr lang="en-GB" sz="1200" b="1" i="0" kern="1200">
                <a:solidFill>
                  <a:schemeClr val="tx1"/>
                </a:solidFill>
                <a:effectLst/>
                <a:latin typeface="+mn-lt"/>
                <a:ea typeface="+mn-ea"/>
                <a:cs typeface="+mn-cs"/>
              </a:rPr>
              <a:t>Memory Model:</a:t>
            </a:r>
            <a:r>
              <a:rPr lang="en-GB" sz="1200" b="0" i="0" kern="1200">
                <a:solidFill>
                  <a:schemeClr val="tx1"/>
                </a:solidFill>
                <a:effectLst/>
                <a:latin typeface="+mn-lt"/>
                <a:ea typeface="+mn-ea"/>
                <a:cs typeface="+mn-cs"/>
              </a:rPr>
              <a:t> How the CPU accesses and manages memory, including addressing modes.</a:t>
            </a:r>
          </a:p>
          <a:p>
            <a:r>
              <a:rPr lang="en-GB" sz="1200" b="1" i="0" kern="1200">
                <a:solidFill>
                  <a:schemeClr val="tx1"/>
                </a:solidFill>
                <a:effectLst/>
                <a:latin typeface="+mn-lt"/>
                <a:ea typeface="+mn-ea"/>
                <a:cs typeface="+mn-cs"/>
              </a:rPr>
              <a:t>Data Types:</a:t>
            </a:r>
            <a:r>
              <a:rPr lang="en-GB" sz="1200" b="0" i="0" kern="1200">
                <a:solidFill>
                  <a:schemeClr val="tx1"/>
                </a:solidFill>
                <a:effectLst/>
                <a:latin typeface="+mn-lt"/>
                <a:ea typeface="+mn-ea"/>
                <a:cs typeface="+mn-cs"/>
              </a:rPr>
              <a:t> The supported types of data the processor can process directly. </a:t>
            </a:r>
          </a:p>
        </p:txBody>
      </p:sp>
      <p:sp>
        <p:nvSpPr>
          <p:cNvPr id="4" name="Slide Number Placeholder 3">
            <a:extLst>
              <a:ext uri="{FF2B5EF4-FFF2-40B4-BE49-F238E27FC236}">
                <a16:creationId xmlns:a16="http://schemas.microsoft.com/office/drawing/2014/main" id="{29BB8BA4-E8AE-B702-BD52-19B00DEFD968}"/>
              </a:ext>
            </a:extLst>
          </p:cNvPr>
          <p:cNvSpPr>
            <a:spLocks noGrp="1"/>
          </p:cNvSpPr>
          <p:nvPr>
            <p:ph type="sldNum" sz="quarter" idx="5"/>
          </p:nvPr>
        </p:nvSpPr>
        <p:spPr/>
        <p:txBody>
          <a:bodyPr/>
          <a:lstStyle/>
          <a:p>
            <a:fld id="{3D7937BD-6C68-5D4C-9106-9990C53D10EB}" type="slidenum">
              <a:rPr lang="en-US" smtClean="0"/>
              <a:t>20</a:t>
            </a:fld>
            <a:endParaRPr lang="en-US"/>
          </a:p>
        </p:txBody>
      </p:sp>
    </p:spTree>
    <p:extLst>
      <p:ext uri="{BB962C8B-B14F-4D97-AF65-F5344CB8AC3E}">
        <p14:creationId xmlns:p14="http://schemas.microsoft.com/office/powerpoint/2010/main" val="3310544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confining impacts within exploited regions</a:t>
            </a:r>
          </a:p>
          <a:p>
            <a:r>
              <a:rPr lang="en-US"/>
              <a:t>undermined </a:t>
            </a:r>
          </a:p>
        </p:txBody>
      </p:sp>
      <p:sp>
        <p:nvSpPr>
          <p:cNvPr id="4" name="Slide Number Placeholder 3"/>
          <p:cNvSpPr>
            <a:spLocks noGrp="1"/>
          </p:cNvSpPr>
          <p:nvPr>
            <p:ph type="sldNum" sz="quarter" idx="5"/>
          </p:nvPr>
        </p:nvSpPr>
        <p:spPr/>
        <p:txBody>
          <a:bodyPr/>
          <a:lstStyle/>
          <a:p>
            <a:fld id="{3D7937BD-6C68-5D4C-9106-9990C53D10EB}" type="slidenum">
              <a:rPr lang="en-US" smtClean="0"/>
              <a:t>21</a:t>
            </a:fld>
            <a:endParaRPr lang="en-US"/>
          </a:p>
        </p:txBody>
      </p:sp>
    </p:spTree>
    <p:extLst>
      <p:ext uri="{BB962C8B-B14F-4D97-AF65-F5344CB8AC3E}">
        <p14:creationId xmlns:p14="http://schemas.microsoft.com/office/powerpoint/2010/main" val="2281979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 idea fore including ISA in security design</a:t>
            </a:r>
          </a:p>
          <a:p>
            <a:endParaRPr lang="en-US" dirty="0"/>
          </a:p>
          <a:p>
            <a:endParaRPr lang="en-US" dirty="0"/>
          </a:p>
          <a:p>
            <a:r>
              <a:rPr lang="en-US" dirty="0"/>
              <a:t>machine understandable instructions, registers, data types, memory models,</a:t>
            </a:r>
          </a:p>
        </p:txBody>
      </p:sp>
      <p:sp>
        <p:nvSpPr>
          <p:cNvPr id="4" name="Slide Number Placeholder 3"/>
          <p:cNvSpPr>
            <a:spLocks noGrp="1"/>
          </p:cNvSpPr>
          <p:nvPr>
            <p:ph type="sldNum" sz="quarter" idx="5"/>
          </p:nvPr>
        </p:nvSpPr>
        <p:spPr/>
        <p:txBody>
          <a:bodyPr/>
          <a:lstStyle/>
          <a:p>
            <a:fld id="{3D7937BD-6C68-5D4C-9106-9990C53D10EB}" type="slidenum">
              <a:rPr lang="en-US" smtClean="0"/>
              <a:t>22</a:t>
            </a:fld>
            <a:endParaRPr lang="en-US"/>
          </a:p>
        </p:txBody>
      </p:sp>
    </p:spTree>
    <p:extLst>
      <p:ext uri="{BB962C8B-B14F-4D97-AF65-F5344CB8AC3E}">
        <p14:creationId xmlns:p14="http://schemas.microsoft.com/office/powerpoint/2010/main" val="1763971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To understand how to build security into the interface, we need to understand what are the mainstream ISA design philosophies.</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x86, you can perform math directly on a value sitting in your RAM.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simple decoder logic </a:t>
            </a:r>
          </a:p>
        </p:txBody>
      </p:sp>
      <p:sp>
        <p:nvSpPr>
          <p:cNvPr id="4" name="Slide Number Placeholder 3"/>
          <p:cNvSpPr>
            <a:spLocks noGrp="1"/>
          </p:cNvSpPr>
          <p:nvPr>
            <p:ph type="sldNum" sz="quarter" idx="5"/>
          </p:nvPr>
        </p:nvSpPr>
        <p:spPr/>
        <p:txBody>
          <a:bodyPr/>
          <a:lstStyle/>
          <a:p>
            <a:fld id="{3D7937BD-6C68-5D4C-9106-9990C53D10EB}" type="slidenum">
              <a:rPr lang="en-US" smtClean="0"/>
              <a:t>23</a:t>
            </a:fld>
            <a:endParaRPr lang="en-US"/>
          </a:p>
        </p:txBody>
      </p:sp>
    </p:spTree>
    <p:extLst>
      <p:ext uri="{BB962C8B-B14F-4D97-AF65-F5344CB8AC3E}">
        <p14:creationId xmlns:p14="http://schemas.microsoft.com/office/powerpoint/2010/main" val="2884923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here I want to show you how we can build security into RISC ISAs</a:t>
            </a:r>
          </a:p>
        </p:txBody>
      </p:sp>
      <p:sp>
        <p:nvSpPr>
          <p:cNvPr id="4" name="Slide Number Placeholder 3"/>
          <p:cNvSpPr>
            <a:spLocks noGrp="1"/>
          </p:cNvSpPr>
          <p:nvPr>
            <p:ph type="sldNum" sz="quarter" idx="5"/>
          </p:nvPr>
        </p:nvSpPr>
        <p:spPr/>
        <p:txBody>
          <a:bodyPr/>
          <a:lstStyle/>
          <a:p>
            <a:fld id="{3D7937BD-6C68-5D4C-9106-9990C53D10EB}" type="slidenum">
              <a:rPr lang="en-US" smtClean="0"/>
              <a:t>24</a:t>
            </a:fld>
            <a:endParaRPr lang="en-US"/>
          </a:p>
        </p:txBody>
      </p:sp>
    </p:spTree>
    <p:extLst>
      <p:ext uri="{BB962C8B-B14F-4D97-AF65-F5344CB8AC3E}">
        <p14:creationId xmlns:p14="http://schemas.microsoft.com/office/powerpoint/2010/main" val="1401620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pointer authentication instructions in the Armv8.3-A architecture were introduced as a software security countermeasure for Return-Oriented Programming (ROP) attacks.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 mathematical algorithm that transforms any amount of input data (a message) into a fixed-size, unique, and irreversible string of characters, acting as a "digital fingerprint"</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PAC's Solution:</a:t>
            </a:r>
            <a:r>
              <a:rPr lang="en-GB" sz="1200" b="0" i="0" kern="1200" dirty="0">
                <a:solidFill>
                  <a:schemeClr val="tx1"/>
                </a:solidFill>
                <a:effectLst/>
                <a:latin typeface="+mn-lt"/>
                <a:ea typeface="+mn-ea"/>
                <a:cs typeface="+mn-cs"/>
              </a:rPr>
              <a:t> Before saving a pointer (like a return address) to memory, the CPU signs it with a cryptographic hash (a PAC) using a secret key and the current context (like the stack pointer). When the function returns, the CPU verifies the signature.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If attackers attempt to modify such a pointer in memory they will also need to compute the right PAC signature for it. Using the ROP example, if the return address stored in the stack is signed and verified before returning to it, the attacker will not be able to control the program flow and an exception is raised.</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One of the key uses of the PAC feature is to detect corruption of return addresses in function calls. Because the return address is often stored on the stack, there is a risk that stack corruption can change the return address, allowing an attack to be carried out.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PAC is computed using a cryptographically strong algorithm. The cryptography key is protected and is unknown to the attacker. Also, the nature of the cryptographic algorithm makes it difficult for an attacker to decode the key by reading authenticated pointers and PACs from memory. Because the keys cannot be determined, the attacker cannot create new PAC codes to validate corrupted return addresses. As a result, PAC significantly reduces the likelihood of undetected return address corruption.</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7937BD-6C68-5D4C-9106-9990C53D10EB}" type="slidenum">
              <a:rPr lang="en-US" smtClean="0"/>
              <a:t>25</a:t>
            </a:fld>
            <a:endParaRPr lang="en-US"/>
          </a:p>
        </p:txBody>
      </p:sp>
    </p:spTree>
    <p:extLst>
      <p:ext uri="{BB962C8B-B14F-4D97-AF65-F5344CB8AC3E}">
        <p14:creationId xmlns:p14="http://schemas.microsoft.com/office/powerpoint/2010/main" val="770853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Generation and use of PAC in applications requires compiler support, as function calls and returns will need to be modified. This Learning Path will help you understand the impact of protecting your code in this way..</a:t>
            </a:r>
          </a:p>
          <a:p>
            <a:endParaRPr lang="en-US" dirty="0"/>
          </a:p>
          <a:p>
            <a:endParaRPr lang="en-US" dirty="0"/>
          </a:p>
          <a:p>
            <a:r>
              <a:rPr lang="en-GB" sz="1200" b="0" i="0" kern="1200" dirty="0">
                <a:solidFill>
                  <a:schemeClr val="tx1"/>
                </a:solidFill>
                <a:effectLst/>
                <a:latin typeface="+mn-lt"/>
                <a:ea typeface="+mn-ea"/>
                <a:cs typeface="+mn-cs"/>
              </a:rPr>
              <a:t>The </a:t>
            </a:r>
            <a:r>
              <a:rPr lang="en-GB" sz="1200" b="0" i="0" kern="1200" dirty="0" err="1">
                <a:solidFill>
                  <a:schemeClr val="tx1"/>
                </a:solidFill>
                <a:effectLst/>
                <a:latin typeface="+mn-lt"/>
                <a:ea typeface="+mn-ea"/>
                <a:cs typeface="+mn-cs"/>
              </a:rPr>
              <a:t>paciasp</a:t>
            </a:r>
            <a:r>
              <a:rPr lang="en-GB" sz="1200" b="0" i="0" kern="1200" dirty="0">
                <a:solidFill>
                  <a:schemeClr val="tx1"/>
                </a:solidFill>
                <a:effectLst/>
                <a:latin typeface="+mn-lt"/>
                <a:ea typeface="+mn-ea"/>
                <a:cs typeface="+mn-cs"/>
              </a:rPr>
              <a:t> instruction (Pointer Authentication Code for Instruction address, using key A, with SP modifier)</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The </a:t>
            </a:r>
            <a:r>
              <a:rPr lang="en-GB" sz="1200" b="1" i="0" kern="1200" dirty="0">
                <a:solidFill>
                  <a:schemeClr val="tx1"/>
                </a:solidFill>
                <a:effectLst/>
                <a:latin typeface="+mn-lt"/>
                <a:ea typeface="+mn-ea"/>
                <a:cs typeface="+mn-cs"/>
              </a:rPr>
              <a:t>RETAA</a:t>
            </a:r>
            <a:r>
              <a:rPr lang="en-GB" sz="1200" b="0" i="0" kern="1200" dirty="0">
                <a:solidFill>
                  <a:schemeClr val="tx1"/>
                </a:solidFill>
                <a:effectLst/>
                <a:latin typeface="+mn-lt"/>
                <a:ea typeface="+mn-ea"/>
                <a:cs typeface="+mn-cs"/>
              </a:rPr>
              <a:t> (Return from subroutine, with pointer authentication, using key A) instruction in AArch64 (ARMv8.3-A and later) is </a:t>
            </a:r>
            <a:r>
              <a:rPr lang="en-GB" dirty="0">
                <a:effectLst/>
              </a:rPr>
              <a:t>used to return from a function while verifying the integrity of the return address</a:t>
            </a:r>
            <a:r>
              <a:rPr lang="en-GB" sz="1200" b="0" i="0" kern="1200" dirty="0">
                <a:solidFill>
                  <a:schemeClr val="tx1"/>
                </a:solidFill>
                <a:effectLst/>
                <a:latin typeface="+mn-lt"/>
                <a:ea typeface="+mn-ea"/>
                <a:cs typeface="+mn-cs"/>
              </a:rPr>
              <a:t>. It authenticates the address in the Link Register (LR) using Key A and the Stack Pointer (SP) as a modifier before branching. </a:t>
            </a:r>
            <a:endParaRPr lang="en-US" dirty="0"/>
          </a:p>
          <a:p>
            <a:endParaRPr lang="en-US" dirty="0"/>
          </a:p>
        </p:txBody>
      </p:sp>
      <p:sp>
        <p:nvSpPr>
          <p:cNvPr id="4" name="Slide Number Placeholder 3"/>
          <p:cNvSpPr>
            <a:spLocks noGrp="1"/>
          </p:cNvSpPr>
          <p:nvPr>
            <p:ph type="sldNum" sz="quarter" idx="5"/>
          </p:nvPr>
        </p:nvSpPr>
        <p:spPr/>
        <p:txBody>
          <a:bodyPr/>
          <a:lstStyle/>
          <a:p>
            <a:fld id="{3D7937BD-6C68-5D4C-9106-9990C53D10EB}" type="slidenum">
              <a:rPr lang="en-US" smtClean="0"/>
              <a:t>26</a:t>
            </a:fld>
            <a:endParaRPr lang="en-US"/>
          </a:p>
        </p:txBody>
      </p:sp>
    </p:spTree>
    <p:extLst>
      <p:ext uri="{BB962C8B-B14F-4D97-AF65-F5344CB8AC3E}">
        <p14:creationId xmlns:p14="http://schemas.microsoft.com/office/powerpoint/2010/main" val="3055652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AAD30-9934-2F25-E4C7-7A17E779E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1D75C-9A2E-78DF-0CC0-2A05F73361D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97E5FB9-A409-176D-1BEA-D91DE1A92650}"/>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Run exploit on the newly compiled program,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x86, you can perform math directly on a value sitting in your RAM.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simple decoder logic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thrown out from the attached terminal</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direct proof that built in security in the ISA is working for software applications</a:t>
            </a:r>
          </a:p>
        </p:txBody>
      </p:sp>
      <p:sp>
        <p:nvSpPr>
          <p:cNvPr id="4" name="Slide Number Placeholder 3">
            <a:extLst>
              <a:ext uri="{FF2B5EF4-FFF2-40B4-BE49-F238E27FC236}">
                <a16:creationId xmlns:a16="http://schemas.microsoft.com/office/drawing/2014/main" id="{28631EE7-2B11-10DA-CEEB-712B582FD6AC}"/>
              </a:ext>
            </a:extLst>
          </p:cNvPr>
          <p:cNvSpPr>
            <a:spLocks noGrp="1"/>
          </p:cNvSpPr>
          <p:nvPr>
            <p:ph type="sldNum" sz="quarter" idx="5"/>
          </p:nvPr>
        </p:nvSpPr>
        <p:spPr/>
        <p:txBody>
          <a:bodyPr/>
          <a:lstStyle/>
          <a:p>
            <a:fld id="{3D7937BD-6C68-5D4C-9106-9990C53D10EB}" type="slidenum">
              <a:rPr lang="en-US" smtClean="0"/>
              <a:t>27</a:t>
            </a:fld>
            <a:endParaRPr lang="en-US"/>
          </a:p>
        </p:txBody>
      </p:sp>
    </p:spTree>
    <p:extLst>
      <p:ext uri="{BB962C8B-B14F-4D97-AF65-F5344CB8AC3E}">
        <p14:creationId xmlns:p14="http://schemas.microsoft.com/office/powerpoint/2010/main" val="741699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4959C-2A1D-68CD-B57D-8311EB6FC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2E31C-6359-E4EF-1217-F1926A2036B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BE957A7-21B9-1C56-35BA-0E5E4B78C388}"/>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Apart from the pointer authentication scheme, we have many other hardware security extension that have different design approach.</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For example, MTE adds new instructions for runtime memory access.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CHERI capability works by directly adding a new pointer type in the architecture and changing its layout in memory by adding security metadata alongside it.</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point here is the design space for adding security into the architecture and the ISA is quite large. Each microarchitecture can have the choice to implement any security extension as needed.</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pointer authentication instructions in the Armv8.3-A architecture were introduced as a software security countermeasure for Return-Oriented Programming (ROP) attacks.</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PAC's Solution:</a:t>
            </a:r>
            <a:r>
              <a:rPr lang="en-GB" sz="1200" b="0" i="0" kern="1200" dirty="0">
                <a:solidFill>
                  <a:schemeClr val="tx1"/>
                </a:solidFill>
                <a:effectLst/>
                <a:latin typeface="+mn-lt"/>
                <a:ea typeface="+mn-ea"/>
                <a:cs typeface="+mn-cs"/>
              </a:rPr>
              <a:t> Before saving a pointer (like a return address) to memory, the CPU signs it with a cryptographic hash (a PAC) using a secret key and the current context (like the stack pointer). When the function returns, the CPU verifies the signature.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If attackers attempt to modify such a pointer in memory they will also need to compute the right PAC signature for it. Using the ROP example, if the return address stored in the stack is signed and verified before returning to it, the attacker will not be able to control the program flow and an exception is raised.</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One of the key uses of the PAC feature is to detect corruption of return addresses in function calls. Because the return address is often stored on the stack, there is a risk that stack corruption can change the return address, allowing an attack to be carried out.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PAC is computed using a cryptographically strong algorithm. The cryptography key is protected and is unknown to the attacker. Also, the nature of the cryptographic algorithm makes it difficult for an attacker to decode the key by reading authenticated pointers and PACs from memory. Because the keys cannot be determined, the attacker cannot create new PAC codes to validate corrupted return addresses. As a result, PAC significantly reduces the likelihood of undetected return address corruption.</a:t>
            </a:r>
          </a:p>
          <a:p>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1EEC957-9FDE-FC2A-1C20-B9FB2CBE8888}"/>
              </a:ext>
            </a:extLst>
          </p:cNvPr>
          <p:cNvSpPr>
            <a:spLocks noGrp="1"/>
          </p:cNvSpPr>
          <p:nvPr>
            <p:ph type="sldNum" sz="quarter" idx="5"/>
          </p:nvPr>
        </p:nvSpPr>
        <p:spPr/>
        <p:txBody>
          <a:bodyPr/>
          <a:lstStyle/>
          <a:p>
            <a:fld id="{3D7937BD-6C68-5D4C-9106-9990C53D10EB}" type="slidenum">
              <a:rPr lang="en-US" smtClean="0"/>
              <a:t>28</a:t>
            </a:fld>
            <a:endParaRPr lang="en-US"/>
          </a:p>
        </p:txBody>
      </p:sp>
    </p:spTree>
    <p:extLst>
      <p:ext uri="{BB962C8B-B14F-4D97-AF65-F5344CB8AC3E}">
        <p14:creationId xmlns:p14="http://schemas.microsoft.com/office/powerpoint/2010/main" val="2300950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48BD9-5383-EE69-5031-F92C7F528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A40CF-CE0A-2ABA-6499-2A680E462F2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81676B0-2DD2-3AE4-49FD-CB6D7FEBC423}"/>
              </a:ext>
            </a:extLst>
          </p:cNvPr>
          <p:cNvSpPr>
            <a:spLocks noGrp="1"/>
          </p:cNvSpPr>
          <p:nvPr>
            <p:ph type="body" idx="1"/>
          </p:nvPr>
        </p:nvSpPr>
        <p:spPr/>
        <p:txBody>
          <a:bodyPr/>
          <a:lstStyle/>
          <a:p>
            <a:r>
              <a:rPr lang="en-US" sz="1200" kern="1200" dirty="0">
                <a:solidFill>
                  <a:schemeClr val="tx1"/>
                </a:solidFill>
                <a:latin typeface="+mn-lt"/>
                <a:ea typeface="+mn-ea"/>
                <a:cs typeface="+mn-cs"/>
              </a:rPr>
              <a:t>What is the HW&amp;SW Interface?</a:t>
            </a:r>
            <a:br>
              <a:rPr lang="en-US" sz="1200" kern="1200" dirty="0">
                <a:solidFill>
                  <a:schemeClr val="tx1"/>
                </a:solidFill>
                <a:latin typeface="+mn-lt"/>
                <a:ea typeface="+mn-ea"/>
                <a:cs typeface="+mn-cs"/>
              </a:rPr>
            </a:br>
            <a:r>
              <a:rPr lang="en-US" sz="1200" dirty="0"/>
              <a:t>H</a:t>
            </a:r>
            <a:r>
              <a:rPr lang="en-US" sz="1200" kern="1200" dirty="0">
                <a:solidFill>
                  <a:schemeClr val="tx1"/>
                </a:solidFill>
                <a:latin typeface="+mn-lt"/>
                <a:ea typeface="+mn-ea"/>
                <a:cs typeface="+mn-cs"/>
              </a:rPr>
              <a:t>ow is it related to software security?</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commonalities can you see for these hardware security extensions? </a:t>
            </a:r>
          </a:p>
          <a:p>
            <a:endParaRPr lang="en-US" dirty="0"/>
          </a:p>
          <a:p>
            <a:r>
              <a:rPr lang="en-GB" sz="1200" kern="1200" dirty="0">
                <a:solidFill>
                  <a:schemeClr val="tx1"/>
                </a:solidFill>
                <a:effectLst/>
                <a:latin typeface="+mn-lt"/>
                <a:ea typeface="+mn-ea"/>
                <a:cs typeface="+mn-cs"/>
              </a:rPr>
              <a:t>let people think </a:t>
            </a:r>
            <a:endParaRPr lang="en-US" dirty="0"/>
          </a:p>
          <a:p>
            <a:r>
              <a:rPr lang="en-GB" sz="1200" kern="1200" dirty="0">
                <a:solidFill>
                  <a:schemeClr val="tx1"/>
                </a:solidFill>
                <a:effectLst/>
                <a:latin typeface="+mn-lt"/>
                <a:ea typeface="+mn-ea"/>
                <a:cs typeface="+mn-cs"/>
              </a:rPr>
              <a:t>“Are there any commonalities among these security mechanisms, even though each are designed to work very differently?" Then we will talk about the similar design approach of "hardware-software-semantics codesign", "levels of software protections", and "trade-offs".</a:t>
            </a:r>
            <a:endParaRPr lang="en-US" dirty="0"/>
          </a:p>
        </p:txBody>
      </p:sp>
      <p:sp>
        <p:nvSpPr>
          <p:cNvPr id="4" name="Slide Number Placeholder 3">
            <a:extLst>
              <a:ext uri="{FF2B5EF4-FFF2-40B4-BE49-F238E27FC236}">
                <a16:creationId xmlns:a16="http://schemas.microsoft.com/office/drawing/2014/main" id="{508F0710-B96D-F9A3-E06E-B11C8FDA55E2}"/>
              </a:ext>
            </a:extLst>
          </p:cNvPr>
          <p:cNvSpPr>
            <a:spLocks noGrp="1"/>
          </p:cNvSpPr>
          <p:nvPr>
            <p:ph type="sldNum" sz="quarter" idx="5"/>
          </p:nvPr>
        </p:nvSpPr>
        <p:spPr/>
        <p:txBody>
          <a:bodyPr/>
          <a:lstStyle/>
          <a:p>
            <a:fld id="{3D7937BD-6C68-5D4C-9106-9990C53D10EB}" type="slidenum">
              <a:rPr lang="en-US" smtClean="0"/>
              <a:t>29</a:t>
            </a:fld>
            <a:endParaRPr lang="en-US"/>
          </a:p>
        </p:txBody>
      </p:sp>
    </p:spTree>
    <p:extLst>
      <p:ext uri="{BB962C8B-B14F-4D97-AF65-F5344CB8AC3E}">
        <p14:creationId xmlns:p14="http://schemas.microsoft.com/office/powerpoint/2010/main" val="3921590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Zero-day attacks can take advantage of many types of vulnerabilities — including buffer overflows, broken algorithms, URL redirects, SQL injection, and password security issues. With a zero-day exploit, threat actors may access a machine to steal money or sensitive data, disrupt operations, or hijack the machine as part of a botnet designed to launch distributed denial-of-service (DDoS) attacks.</a:t>
            </a:r>
          </a:p>
          <a:p>
            <a:r>
              <a:rPr lang="en-GB" sz="1200" b="0" i="0" kern="1200" dirty="0">
                <a:solidFill>
                  <a:schemeClr val="tx1"/>
                </a:solidFill>
                <a:effectLst/>
                <a:latin typeface="+mn-lt"/>
                <a:ea typeface="+mn-ea"/>
                <a:cs typeface="+mn-cs"/>
              </a:rPr>
              <a:t>Because a DDoS attack based on zero-day vulnerabilities exploits weaknesses that are unknown to a software manufacturer and its customers, it is very difficult to defend against. The best strategy is to adopt a multilayered </a:t>
            </a:r>
            <a:r>
              <a:rPr lang="en-GB" sz="1200" b="0" i="0" kern="1200" dirty="0" err="1">
                <a:solidFill>
                  <a:schemeClr val="tx1"/>
                </a:solidFill>
                <a:effectLst/>
                <a:latin typeface="+mn-lt"/>
                <a:ea typeface="+mn-ea"/>
                <a:cs typeface="+mn-cs"/>
              </a:rPr>
              <a:t>defense</a:t>
            </a:r>
            <a:r>
              <a:rPr lang="en-GB" sz="1200" b="0" i="0" kern="1200" dirty="0">
                <a:solidFill>
                  <a:schemeClr val="tx1"/>
                </a:solidFill>
                <a:effectLst/>
                <a:latin typeface="+mn-lt"/>
                <a:ea typeface="+mn-ea"/>
                <a:cs typeface="+mn-cs"/>
              </a:rPr>
              <a:t> that protects against the various methods malicious actors may use to exploit a zero-day vulnerability in cybercrime. These include </a:t>
            </a:r>
            <a:r>
              <a:rPr lang="en-GB" sz="1200" b="0" i="0" kern="1200" dirty="0" err="1">
                <a:solidFill>
                  <a:schemeClr val="tx1"/>
                </a:solidFill>
                <a:effectLst/>
                <a:latin typeface="+mn-lt"/>
                <a:ea typeface="+mn-ea"/>
                <a:cs typeface="+mn-cs"/>
              </a:rPr>
              <a:t>defenses</a:t>
            </a:r>
            <a:r>
              <a:rPr lang="en-GB" sz="1200" b="0" i="0" kern="1200" dirty="0">
                <a:solidFill>
                  <a:schemeClr val="tx1"/>
                </a:solidFill>
                <a:effectLst/>
                <a:latin typeface="+mn-lt"/>
                <a:ea typeface="+mn-ea"/>
                <a:cs typeface="+mn-cs"/>
              </a:rPr>
              <a:t> against ransomware, malware, viruses, botnets, API-based attacks, SQL injection, and other common yet dangerous attack vectors.</a:t>
            </a:r>
          </a:p>
          <a:p>
            <a:endParaRPr lang="en-US" dirty="0"/>
          </a:p>
          <a:p>
            <a:endParaRPr lang="en-US" dirty="0"/>
          </a:p>
          <a:p>
            <a:r>
              <a:rPr lang="en-US" dirty="0"/>
              <a:t>hundreds of millions of requests from anonymous IPs, to a service, blocking real requests from legitimate users. Cloudflare several times a week</a:t>
            </a:r>
          </a:p>
          <a:p>
            <a:endParaRPr lang="en-US" dirty="0"/>
          </a:p>
          <a:p>
            <a:r>
              <a:rPr lang="en-US" dirty="0"/>
              <a:t>Malware: </a:t>
            </a:r>
            <a:r>
              <a:rPr lang="en-GB" dirty="0"/>
              <a:t>malicious software (malware) that encrypts a victim’s files or locks them out of their device, demanding payment (ransom) in exchange for restoring access</a:t>
            </a:r>
            <a:r>
              <a:rPr lang="en-GB" sz="1200" b="0" i="0" kern="1200" dirty="0">
                <a:solidFill>
                  <a:schemeClr val="tx1"/>
                </a:solidFill>
                <a:effectLst/>
                <a:latin typeface="+mn-lt"/>
                <a:ea typeface="+mn-ea"/>
                <a:cs typeface="+mn-cs"/>
              </a:rPr>
              <a:t>. Some requires user clicking and downloading malicious files, some need no user interaction and </a:t>
            </a:r>
            <a:r>
              <a:rPr lang="en-GB" sz="1200" b="0" i="0" kern="1200" dirty="0" err="1">
                <a:solidFill>
                  <a:schemeClr val="tx1"/>
                </a:solidFill>
                <a:effectLst/>
                <a:latin typeface="+mn-lt"/>
                <a:ea typeface="+mn-ea"/>
                <a:cs typeface="+mn-cs"/>
              </a:rPr>
              <a:t>traveled</a:t>
            </a:r>
            <a:r>
              <a:rPr lang="en-GB" sz="1200" b="0" i="0" kern="1200" dirty="0">
                <a:solidFill>
                  <a:schemeClr val="tx1"/>
                </a:solidFill>
                <a:effectLst/>
                <a:latin typeface="+mn-lt"/>
                <a:ea typeface="+mn-ea"/>
                <a:cs typeface="+mn-cs"/>
              </a:rPr>
              <a:t> automatically between computers (WannaCry worm).</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Virus: A computer virus is </a:t>
            </a:r>
            <a:r>
              <a:rPr lang="en-GB" dirty="0"/>
              <a:t>a type of malicious software (malware) that attaches itself to legitimate programs, files, or documents to infect a computer</a:t>
            </a:r>
            <a:r>
              <a:rPr lang="en-GB" sz="1200" b="0" i="0" kern="1200" dirty="0">
                <a:solidFill>
                  <a:schemeClr val="tx1"/>
                </a:solidFill>
                <a:effectLst/>
                <a:latin typeface="+mn-lt"/>
                <a:ea typeface="+mn-ea"/>
                <a:cs typeface="+mn-cs"/>
              </a:rPr>
              <a:t>. Once active, it can copy itself, spread to other computers via networks or shared drives, and alter or damage data and system operations.</a:t>
            </a:r>
            <a:endParaRPr lang="en-US" dirty="0"/>
          </a:p>
          <a:p>
            <a:endParaRPr lang="en-US" dirty="0"/>
          </a:p>
          <a:p>
            <a:r>
              <a:rPr lang="en-US" dirty="0"/>
              <a:t>API attack: usually the cloud microservices, each expose their own APIs. defects in access control, authentication, etc. mistakenly give escalated privilege for unintended users or attackers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so there are many forms of attacks, and you might think of cyberattacks very dynamic, and new ways of exploitation emerging everyday.</a:t>
            </a:r>
          </a:p>
          <a:p>
            <a:endParaRPr lang="en-US" dirty="0"/>
          </a:p>
          <a:p>
            <a:r>
              <a:rPr lang="en-US" dirty="0"/>
              <a:t>hard to expect or defend against</a:t>
            </a:r>
          </a:p>
          <a:p>
            <a:endParaRPr lang="en-US" dirty="0"/>
          </a:p>
          <a:p>
            <a:r>
              <a:rPr lang="en-US" dirty="0"/>
              <a:t>take many different forms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7937BD-6C68-5D4C-9106-9990C53D10EB}" type="slidenum">
              <a:rPr lang="en-US" smtClean="0"/>
              <a:t>3</a:t>
            </a:fld>
            <a:endParaRPr lang="en-US"/>
          </a:p>
        </p:txBody>
      </p:sp>
    </p:spTree>
    <p:extLst>
      <p:ext uri="{BB962C8B-B14F-4D97-AF65-F5344CB8AC3E}">
        <p14:creationId xmlns:p14="http://schemas.microsoft.com/office/powerpoint/2010/main" val="1891818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common aspect is their design approach</a:t>
            </a:r>
          </a:p>
          <a:p>
            <a:endParaRPr lang="en-US" dirty="0"/>
          </a:p>
          <a:p>
            <a:endParaRPr lang="en-US" dirty="0"/>
          </a:p>
          <a:p>
            <a:r>
              <a:rPr lang="en-US" dirty="0"/>
              <a:t>nevertheless how each extension works, they all follow this development cycle</a:t>
            </a:r>
          </a:p>
          <a:p>
            <a:endParaRPr lang="en-US" dirty="0"/>
          </a:p>
          <a:p>
            <a:r>
              <a:rPr lang="en-US" dirty="0"/>
              <a:t>- start from designing new instructions, ensuring no overlaps in encodings</a:t>
            </a:r>
          </a:p>
          <a:p>
            <a:r>
              <a:rPr lang="en-US" dirty="0"/>
              <a:t>- then design new decoding logic, data path, registers to the </a:t>
            </a:r>
            <a:r>
              <a:rPr lang="en-US" dirty="0" err="1"/>
              <a:t>microarch</a:t>
            </a:r>
            <a:endParaRPr lang="en-US" dirty="0"/>
          </a:p>
          <a:p>
            <a:r>
              <a:rPr lang="en-US" dirty="0"/>
              <a:t>- verify the new instructions do not break the existing functionalities of the chip</a:t>
            </a:r>
          </a:p>
          <a:p>
            <a:r>
              <a:rPr lang="en-US" dirty="0"/>
              <a:t>- tape out</a:t>
            </a:r>
          </a:p>
          <a:p>
            <a:r>
              <a:rPr lang="en-US" dirty="0"/>
              <a:t>- adapt our software stack to make use of the hardware provided protection features</a:t>
            </a:r>
          </a:p>
          <a:p>
            <a:r>
              <a:rPr lang="en-US" dirty="0"/>
              <a:t>- then we benchmark software systems </a:t>
            </a:r>
          </a:p>
          <a:p>
            <a:r>
              <a:rPr lang="en-US" dirty="0"/>
              <a:t>- loop back to </a:t>
            </a:r>
            <a:r>
              <a:rPr lang="en-US" dirty="0" err="1"/>
              <a:t>optimise</a:t>
            </a:r>
            <a:r>
              <a:rPr lang="en-US" dirty="0"/>
              <a:t> the design</a:t>
            </a:r>
          </a:p>
        </p:txBody>
      </p:sp>
      <p:sp>
        <p:nvSpPr>
          <p:cNvPr id="4" name="Slide Number Placeholder 3"/>
          <p:cNvSpPr>
            <a:spLocks noGrp="1"/>
          </p:cNvSpPr>
          <p:nvPr>
            <p:ph type="sldNum" sz="quarter" idx="5"/>
          </p:nvPr>
        </p:nvSpPr>
        <p:spPr/>
        <p:txBody>
          <a:bodyPr/>
          <a:lstStyle/>
          <a:p>
            <a:fld id="{3D7937BD-6C68-5D4C-9106-9990C53D10EB}" type="slidenum">
              <a:rPr lang="en-US" smtClean="0"/>
              <a:t>30</a:t>
            </a:fld>
            <a:endParaRPr lang="en-US"/>
          </a:p>
        </p:txBody>
      </p:sp>
    </p:spTree>
    <p:extLst>
      <p:ext uri="{BB962C8B-B14F-4D97-AF65-F5344CB8AC3E}">
        <p14:creationId xmlns:p14="http://schemas.microsoft.com/office/powerpoint/2010/main" val="3780000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Another common thing they share is that we have to enable these security features on the software side</a:t>
            </a:r>
          </a:p>
          <a:p>
            <a:endParaRPr lang="en-US" dirty="0"/>
          </a:p>
          <a:p>
            <a:r>
              <a:rPr lang="en-US" dirty="0"/>
              <a:t>have a number of scope we can add the protection for</a:t>
            </a:r>
          </a:p>
          <a:p>
            <a:endParaRPr lang="en-US" dirty="0"/>
          </a:p>
          <a:p>
            <a:r>
              <a:rPr lang="en-US" dirty="0"/>
              <a:t>- for the kernel space, enable from the bootloader</a:t>
            </a:r>
          </a:p>
          <a:p>
            <a:r>
              <a:rPr lang="en-US" dirty="0"/>
              <a:t>- systemwide userspace, protect from the start of the device, by using shell config files and env vars</a:t>
            </a:r>
          </a:p>
          <a:p>
            <a:r>
              <a:rPr lang="en-US" dirty="0"/>
              <a:t>- or if perceived runtime overhead too large to enable protection for the whole system, could optionally enable at runtime for a single application</a:t>
            </a:r>
          </a:p>
        </p:txBody>
      </p:sp>
      <p:sp>
        <p:nvSpPr>
          <p:cNvPr id="4" name="Slide Number Placeholder 3"/>
          <p:cNvSpPr>
            <a:spLocks noGrp="1"/>
          </p:cNvSpPr>
          <p:nvPr>
            <p:ph type="sldNum" sz="quarter" idx="5"/>
          </p:nvPr>
        </p:nvSpPr>
        <p:spPr/>
        <p:txBody>
          <a:bodyPr/>
          <a:lstStyle/>
          <a:p>
            <a:fld id="{3D7937BD-6C68-5D4C-9106-9990C53D10EB}" type="slidenum">
              <a:rPr lang="en-US" smtClean="0"/>
              <a:t>31</a:t>
            </a:fld>
            <a:endParaRPr lang="en-US"/>
          </a:p>
        </p:txBody>
      </p:sp>
    </p:spTree>
    <p:extLst>
      <p:ext uri="{BB962C8B-B14F-4D97-AF65-F5344CB8AC3E}">
        <p14:creationId xmlns:p14="http://schemas.microsoft.com/office/powerpoint/2010/main" val="4167303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we will meet a number of trade-offs in design.</a:t>
            </a:r>
          </a:p>
          <a:p>
            <a:endParaRPr lang="en-US" dirty="0"/>
          </a:p>
          <a:p>
            <a:r>
              <a:rPr lang="en-US" dirty="0"/>
              <a:t>From the software perspective, </a:t>
            </a:r>
          </a:p>
          <a:p>
            <a:r>
              <a:rPr lang="en-US" dirty="0"/>
              <a:t>- how much overhead are there for execution time, memory footprint</a:t>
            </a:r>
          </a:p>
          <a:p>
            <a:r>
              <a:rPr lang="en-US" dirty="0"/>
              <a:t>- how much change is needed to use that hardware provided feature in the ecosystem, i.e. libraries, toolchains</a:t>
            </a:r>
          </a:p>
          <a:p>
            <a:r>
              <a:rPr lang="en-US" dirty="0"/>
              <a:t>- does it break the existing functionality of the software?</a:t>
            </a:r>
          </a:p>
          <a:p>
            <a:endParaRPr lang="en-US" dirty="0"/>
          </a:p>
          <a:p>
            <a:r>
              <a:rPr lang="en-US" dirty="0"/>
              <a:t>- how much security improvement does this feature actually give? is it deterministic guarantee for some classes of vulnerabilities? or is it </a:t>
            </a:r>
            <a:r>
              <a:rPr lang="en-US" dirty="0" err="1"/>
              <a:t>probablistic</a:t>
            </a:r>
            <a:r>
              <a:rPr lang="en-US" dirty="0"/>
              <a:t>?</a:t>
            </a:r>
          </a:p>
          <a:p>
            <a:endParaRPr lang="en-US" dirty="0"/>
          </a:p>
          <a:p>
            <a:r>
              <a:rPr lang="en-US" dirty="0"/>
              <a:t>In terms of hardware,</a:t>
            </a:r>
          </a:p>
          <a:p>
            <a:r>
              <a:rPr lang="en-US" dirty="0"/>
              <a:t>- how much more area and power is needed? does it slow down the number of operations the </a:t>
            </a:r>
            <a:r>
              <a:rPr lang="en-US" dirty="0" err="1"/>
              <a:t>cpu</a:t>
            </a:r>
            <a:r>
              <a:rPr lang="en-US" dirty="0"/>
              <a:t> can process per second?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7937BD-6C68-5D4C-9106-9990C53D10EB}" type="slidenum">
              <a:rPr lang="en-US" smtClean="0"/>
              <a:t>32</a:t>
            </a:fld>
            <a:endParaRPr lang="en-US"/>
          </a:p>
        </p:txBody>
      </p:sp>
    </p:spTree>
    <p:extLst>
      <p:ext uri="{BB962C8B-B14F-4D97-AF65-F5344CB8AC3E}">
        <p14:creationId xmlns:p14="http://schemas.microsoft.com/office/powerpoint/2010/main" val="25099331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text now features examples from the RISC-V (RISC Five) instruction set architecture, a modern RISC instruction set developed and designed to be a free and openly adoptable standard. It also includes a new chapter on domain-specific architectures and an updated chapter on warehouse-scale computing that features the first public information on Google's newest WSC.</a:t>
            </a:r>
          </a:p>
          <a:p>
            <a:br>
              <a:rPr lang="en-GB" dirty="0"/>
            </a:br>
            <a:endParaRPr lang="en-GB" dirty="0"/>
          </a:p>
          <a:p>
            <a:r>
              <a:rPr lang="en-GB" dirty="0"/>
              <a:t>Since this is a multi-disciplinary research, so if you are interested, here is a list of undergrad-level introduction to the areas that could be relevant</a:t>
            </a:r>
            <a:endParaRPr lang="en-US" dirty="0"/>
          </a:p>
        </p:txBody>
      </p:sp>
      <p:sp>
        <p:nvSpPr>
          <p:cNvPr id="4" name="Slide Number Placeholder 3"/>
          <p:cNvSpPr>
            <a:spLocks noGrp="1"/>
          </p:cNvSpPr>
          <p:nvPr>
            <p:ph type="sldNum" sz="quarter" idx="5"/>
          </p:nvPr>
        </p:nvSpPr>
        <p:spPr/>
        <p:txBody>
          <a:bodyPr/>
          <a:lstStyle/>
          <a:p>
            <a:fld id="{3D7937BD-6C68-5D4C-9106-9990C53D10EB}" type="slidenum">
              <a:rPr lang="en-US" smtClean="0"/>
              <a:t>33</a:t>
            </a:fld>
            <a:endParaRPr lang="en-US"/>
          </a:p>
        </p:txBody>
      </p:sp>
    </p:spTree>
    <p:extLst>
      <p:ext uri="{BB962C8B-B14F-4D97-AF65-F5344CB8AC3E}">
        <p14:creationId xmlns:p14="http://schemas.microsoft.com/office/powerpoint/2010/main" val="3884849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Thanks for your time and </a:t>
            </a:r>
            <a:r>
              <a:rPr lang="en-US"/>
              <a:t>any questions?</a:t>
            </a:r>
          </a:p>
        </p:txBody>
      </p:sp>
      <p:sp>
        <p:nvSpPr>
          <p:cNvPr id="4" name="Slide Number Placeholder 3"/>
          <p:cNvSpPr>
            <a:spLocks noGrp="1"/>
          </p:cNvSpPr>
          <p:nvPr>
            <p:ph type="sldNum" sz="quarter" idx="5"/>
          </p:nvPr>
        </p:nvSpPr>
        <p:spPr/>
        <p:txBody>
          <a:bodyPr/>
          <a:lstStyle/>
          <a:p>
            <a:fld id="{3D7937BD-6C68-5D4C-9106-9990C53D10EB}" type="slidenum">
              <a:rPr lang="en-US" smtClean="0"/>
              <a:t>34</a:t>
            </a:fld>
            <a:endParaRPr lang="en-US"/>
          </a:p>
        </p:txBody>
      </p:sp>
    </p:spTree>
    <p:extLst>
      <p:ext uri="{BB962C8B-B14F-4D97-AF65-F5344CB8AC3E}">
        <p14:creationId xmlns:p14="http://schemas.microsoft.com/office/powerpoint/2010/main" val="2016785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HTTP/2 Rapid Reset campaign of hyper-volumetric DDoS attacks</a:t>
            </a:r>
          </a:p>
          <a:p>
            <a:r>
              <a:rPr lang="en-GB" sz="1200" b="0" i="0" kern="1200">
                <a:solidFill>
                  <a:schemeClr val="tx1"/>
                </a:solidFill>
                <a:effectLst/>
                <a:latin typeface="+mn-lt"/>
                <a:ea typeface="+mn-ea"/>
                <a:cs typeface="+mn-cs"/>
              </a:rPr>
              <a:t>Cloudflare’s systems automatically detected and mitigated the vast majority of attacks. We deployed emergency countermeasures and improved our mitigation systems’ efficacy and efficiency to ensure the availability of our network and of our customers’.</a:t>
            </a:r>
          </a:p>
          <a:p>
            <a:endParaRPr lang="en-GB"/>
          </a:p>
          <a:p>
            <a:endParaRPr lang="en-GB"/>
          </a:p>
          <a:p>
            <a:r>
              <a:rPr lang="en-GB"/>
              <a:t>affect Google, Cloudflare, etc </a:t>
            </a:r>
          </a:p>
          <a:p>
            <a:br>
              <a:rPr lang="en-GB"/>
            </a:br>
            <a:endParaRPr lang="en-US"/>
          </a:p>
        </p:txBody>
      </p:sp>
      <p:sp>
        <p:nvSpPr>
          <p:cNvPr id="4" name="Slide Number Placeholder 3"/>
          <p:cNvSpPr>
            <a:spLocks noGrp="1"/>
          </p:cNvSpPr>
          <p:nvPr>
            <p:ph type="sldNum" sz="quarter" idx="5"/>
          </p:nvPr>
        </p:nvSpPr>
        <p:spPr/>
        <p:txBody>
          <a:bodyPr/>
          <a:lstStyle/>
          <a:p>
            <a:fld id="{3D7937BD-6C68-5D4C-9106-9990C53D10EB}" type="slidenum">
              <a:rPr lang="en-US" smtClean="0"/>
              <a:t>35</a:t>
            </a:fld>
            <a:endParaRPr lang="en-US"/>
          </a:p>
        </p:txBody>
      </p:sp>
    </p:spTree>
    <p:extLst>
      <p:ext uri="{BB962C8B-B14F-4D97-AF65-F5344CB8AC3E}">
        <p14:creationId xmlns:p14="http://schemas.microsoft.com/office/powerpoint/2010/main" val="3243857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https://</a:t>
            </a:r>
            <a:r>
              <a:rPr lang="en-US" err="1"/>
              <a:t>www.mathworks.com</a:t>
            </a:r>
            <a:r>
              <a:rPr lang="en-US"/>
              <a:t>/help/</a:t>
            </a:r>
            <a:r>
              <a:rPr lang="en-US" err="1"/>
              <a:t>codeprover</a:t>
            </a:r>
            <a:r>
              <a:rPr lang="en-US"/>
              <a:t>/ref/</a:t>
            </a:r>
            <a:r>
              <a:rPr lang="en-US" err="1"/>
              <a:t>illegallydereferencedpointer.html</a:t>
            </a:r>
            <a:endParaRPr lang="en-US"/>
          </a:p>
          <a:p>
            <a:r>
              <a:rPr lang="en-US"/>
              <a:t>https://</a:t>
            </a:r>
            <a:r>
              <a:rPr lang="en-US" err="1"/>
              <a:t>en.wikipedia.org</a:t>
            </a:r>
            <a:r>
              <a:rPr lang="en-US"/>
              <a:t>/wiki/Pointer_%28computer_programming%29</a:t>
            </a:r>
          </a:p>
        </p:txBody>
      </p:sp>
      <p:sp>
        <p:nvSpPr>
          <p:cNvPr id="4" name="Slide Number Placeholder 3"/>
          <p:cNvSpPr>
            <a:spLocks noGrp="1"/>
          </p:cNvSpPr>
          <p:nvPr>
            <p:ph type="sldNum" sz="quarter" idx="5"/>
          </p:nvPr>
        </p:nvSpPr>
        <p:spPr/>
        <p:txBody>
          <a:bodyPr/>
          <a:lstStyle/>
          <a:p>
            <a:fld id="{3D7937BD-6C68-5D4C-9106-9990C53D10EB}" type="slidenum">
              <a:rPr lang="en-US" smtClean="0"/>
              <a:t>41</a:t>
            </a:fld>
            <a:endParaRPr lang="en-US"/>
          </a:p>
        </p:txBody>
      </p:sp>
    </p:spTree>
    <p:extLst>
      <p:ext uri="{BB962C8B-B14F-4D97-AF65-F5344CB8AC3E}">
        <p14:creationId xmlns:p14="http://schemas.microsoft.com/office/powerpoint/2010/main" val="2983394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What is lang runtime? Software layer or VM that executes code and manages resources while a program is running</a:t>
            </a:r>
          </a:p>
          <a:p>
            <a:r>
              <a:rPr lang="en-GB" sz="1200" b="0" i="0" kern="1200">
                <a:solidFill>
                  <a:schemeClr val="tx1"/>
                </a:solidFill>
                <a:effectLst/>
                <a:latin typeface="+mn-lt"/>
                <a:ea typeface="+mn-ea"/>
                <a:cs typeface="+mn-cs"/>
              </a:rPr>
              <a:t>runtimes handle memory allocation, security checks, and interaction with the operating system.</a:t>
            </a:r>
            <a:endParaRPr lang="en-US"/>
          </a:p>
        </p:txBody>
      </p:sp>
      <p:sp>
        <p:nvSpPr>
          <p:cNvPr id="4" name="Slide Number Placeholder 3"/>
          <p:cNvSpPr>
            <a:spLocks noGrp="1"/>
          </p:cNvSpPr>
          <p:nvPr>
            <p:ph type="sldNum" sz="quarter" idx="5"/>
          </p:nvPr>
        </p:nvSpPr>
        <p:spPr/>
        <p:txBody>
          <a:bodyPr/>
          <a:lstStyle/>
          <a:p>
            <a:fld id="{3D7937BD-6C68-5D4C-9106-9990C53D10EB}" type="slidenum">
              <a:rPr lang="en-US" smtClean="0"/>
              <a:t>42</a:t>
            </a:fld>
            <a:endParaRPr lang="en-US"/>
          </a:p>
        </p:txBody>
      </p:sp>
    </p:spTree>
    <p:extLst>
      <p:ext uri="{BB962C8B-B14F-4D97-AF65-F5344CB8AC3E}">
        <p14:creationId xmlns:p14="http://schemas.microsoft.com/office/powerpoint/2010/main" val="406071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42BEE-5694-78EF-7F3D-592E047A4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1BB16-EBBD-C615-1ADB-1D7D90689A5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0D6105-BD2D-F0AC-2481-782AB5A4F7B7}"/>
              </a:ext>
            </a:extLst>
          </p:cNvPr>
          <p:cNvSpPr>
            <a:spLocks noGrp="1"/>
          </p:cNvSpPr>
          <p:nvPr>
            <p:ph type="body" idx="1"/>
          </p:nvPr>
        </p:nvSpPr>
        <p:spPr/>
        <p:txBody>
          <a:bodyPr/>
          <a:lstStyle/>
          <a:p>
            <a:r>
              <a:rPr lang="en-GB" sz="1200" b="0" i="0" kern="1200">
                <a:solidFill>
                  <a:schemeClr val="tx1"/>
                </a:solidFill>
                <a:effectLst/>
                <a:latin typeface="+mn-lt"/>
                <a:ea typeface="+mn-ea"/>
                <a:cs typeface="+mn-cs"/>
              </a:rPr>
              <a:t>These remain the #1 type of exploited, critical, and zero-day vulnerabilities, as highlighted by </a:t>
            </a:r>
            <a:r>
              <a:rPr lang="en-GB" sz="1200" b="0" i="0" kern="1200">
                <a:solidFill>
                  <a:schemeClr val="tx1"/>
                </a:solidFill>
                <a:effectLst/>
                <a:latin typeface="+mn-lt"/>
                <a:ea typeface="+mn-ea"/>
                <a:cs typeface="+mn-cs"/>
                <a:hlinkClick r:id="rId3"/>
              </a:rPr>
              <a:t>CISA</a:t>
            </a:r>
            <a:r>
              <a:rPr lang="en-GB" sz="1200" b="0" i="0" kern="1200">
                <a:solidFill>
                  <a:schemeClr val="tx1"/>
                </a:solidFill>
                <a:effectLst/>
                <a:latin typeface="+mn-lt"/>
                <a:ea typeface="+mn-ea"/>
                <a:cs typeface="+mn-cs"/>
              </a:rPr>
              <a:t> and </a:t>
            </a:r>
            <a:r>
              <a:rPr lang="en-GB" sz="1200" b="0" i="0" kern="1200">
                <a:solidFill>
                  <a:schemeClr val="tx1"/>
                </a:solidFill>
                <a:effectLst/>
                <a:latin typeface="+mn-lt"/>
                <a:ea typeface="+mn-ea"/>
                <a:cs typeface="+mn-cs"/>
                <a:hlinkClick r:id="rId4"/>
              </a:rPr>
              <a:t>NSA</a:t>
            </a:r>
            <a:r>
              <a:rPr lang="en-GB" sz="1200" b="0" i="0" kern="1200">
                <a:solidFill>
                  <a:schemeClr val="tx1"/>
                </a:solidFill>
                <a:effectLst/>
                <a:latin typeface="+mn-lt"/>
                <a:ea typeface="+mn-ea"/>
                <a:cs typeface="+mn-cs"/>
              </a:rPr>
              <a:t>. </a:t>
            </a:r>
          </a:p>
          <a:p>
            <a:br>
              <a:rPr lang="en-GB"/>
            </a:br>
            <a:endParaRPr lang="en-US"/>
          </a:p>
        </p:txBody>
      </p:sp>
      <p:sp>
        <p:nvSpPr>
          <p:cNvPr id="4" name="Slide Number Placeholder 3">
            <a:extLst>
              <a:ext uri="{FF2B5EF4-FFF2-40B4-BE49-F238E27FC236}">
                <a16:creationId xmlns:a16="http://schemas.microsoft.com/office/drawing/2014/main" id="{1B10255B-3FDF-814E-3A40-5BD55C777E97}"/>
              </a:ext>
            </a:extLst>
          </p:cNvPr>
          <p:cNvSpPr>
            <a:spLocks noGrp="1"/>
          </p:cNvSpPr>
          <p:nvPr>
            <p:ph type="sldNum" sz="quarter" idx="5"/>
          </p:nvPr>
        </p:nvSpPr>
        <p:spPr/>
        <p:txBody>
          <a:bodyPr/>
          <a:lstStyle/>
          <a:p>
            <a:fld id="{3D7937BD-6C68-5D4C-9106-9990C53D10EB}" type="slidenum">
              <a:rPr lang="en-US" smtClean="0"/>
              <a:t>43</a:t>
            </a:fld>
            <a:endParaRPr lang="en-US"/>
          </a:p>
        </p:txBody>
      </p:sp>
    </p:spTree>
    <p:extLst>
      <p:ext uri="{BB962C8B-B14F-4D97-AF65-F5344CB8AC3E}">
        <p14:creationId xmlns:p14="http://schemas.microsoft.com/office/powerpoint/2010/main" val="2518335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Memory Safety Attacks (e.g., Buffer Overflow):</a:t>
            </a:r>
            <a:r>
              <a:rPr lang="en-GB" sz="1200" b="0" i="0" kern="1200">
                <a:solidFill>
                  <a:schemeClr val="tx1"/>
                </a:solidFill>
                <a:effectLst/>
                <a:latin typeface="+mn-lt"/>
                <a:ea typeface="+mn-ea"/>
                <a:cs typeface="+mn-cs"/>
              </a:rPr>
              <a:t> These exploit bugs in low-level languages (like C/C++) to overwrite memory, execute arbitrary code, or crash systems. They deal with direct manipulation of machine memory.</a:t>
            </a:r>
          </a:p>
          <a:p>
            <a:r>
              <a:rPr lang="en-GB" sz="1200" b="1" i="0" kern="1200">
                <a:solidFill>
                  <a:schemeClr val="tx1"/>
                </a:solidFill>
                <a:effectLst/>
                <a:latin typeface="+mn-lt"/>
                <a:ea typeface="+mn-ea"/>
                <a:cs typeface="+mn-cs"/>
              </a:rPr>
              <a:t>Injection Attacks (e.g., XSS, SQLi):</a:t>
            </a:r>
            <a:r>
              <a:rPr lang="en-GB" sz="1200" b="0" i="0" kern="1200">
                <a:solidFill>
                  <a:schemeClr val="tx1"/>
                </a:solidFill>
                <a:effectLst/>
                <a:latin typeface="+mn-lt"/>
                <a:ea typeface="+mn-ea"/>
                <a:cs typeface="+mn-cs"/>
              </a:rPr>
              <a:t> These exploit a failure to properly sanitize input. The application mistakenly treats user-supplied data as executable code or commands. </a:t>
            </a:r>
          </a:p>
          <a:p>
            <a:endParaRPr lang="en-US"/>
          </a:p>
        </p:txBody>
      </p:sp>
      <p:sp>
        <p:nvSpPr>
          <p:cNvPr id="4" name="Slide Number Placeholder 3"/>
          <p:cNvSpPr>
            <a:spLocks noGrp="1"/>
          </p:cNvSpPr>
          <p:nvPr>
            <p:ph type="sldNum" sz="quarter" idx="5"/>
          </p:nvPr>
        </p:nvSpPr>
        <p:spPr/>
        <p:txBody>
          <a:bodyPr/>
          <a:lstStyle/>
          <a:p>
            <a:fld id="{3D7937BD-6C68-5D4C-9106-9990C53D10EB}" type="slidenum">
              <a:rPr lang="en-US" smtClean="0"/>
              <a:t>44</a:t>
            </a:fld>
            <a:endParaRPr lang="en-US"/>
          </a:p>
        </p:txBody>
      </p:sp>
    </p:spTree>
    <p:extLst>
      <p:ext uri="{BB962C8B-B14F-4D97-AF65-F5344CB8AC3E}">
        <p14:creationId xmlns:p14="http://schemas.microsoft.com/office/powerpoint/2010/main" val="2433415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But, one highlight is, these different forms of attacks all fall under the term “attack vectors”.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And in formal definitions, these vectors refer to methods that attackers use to undermine a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BUT, the fact that attacks can succeed is due to vulnerabilities existing in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formal terms, vulnerabilities refer to “flaws in the software systems existing from its conception of system design, or implementation, or during maintenance”. They are much easier to categorise and study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These flaws expose the opportunity for attackers to take advantage of, to launch different forms of attacks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e.g., phishing emails, weak credentials, software vulnerabilities, and social engineering</a:t>
            </a:r>
          </a:p>
          <a:p>
            <a:endParaRPr lang="en-US" dirty="0"/>
          </a:p>
        </p:txBody>
      </p:sp>
      <p:sp>
        <p:nvSpPr>
          <p:cNvPr id="4" name="Slide Number Placeholder 3"/>
          <p:cNvSpPr>
            <a:spLocks noGrp="1"/>
          </p:cNvSpPr>
          <p:nvPr>
            <p:ph type="sldNum" sz="quarter" idx="5"/>
          </p:nvPr>
        </p:nvSpPr>
        <p:spPr/>
        <p:txBody>
          <a:bodyPr/>
          <a:lstStyle/>
          <a:p>
            <a:fld id="{3D7937BD-6C68-5D4C-9106-9990C53D10EB}" type="slidenum">
              <a:rPr lang="en-US" smtClean="0"/>
              <a:t>4</a:t>
            </a:fld>
            <a:endParaRPr lang="en-US"/>
          </a:p>
        </p:txBody>
      </p:sp>
    </p:spTree>
    <p:extLst>
      <p:ext uri="{BB962C8B-B14F-4D97-AF65-F5344CB8AC3E}">
        <p14:creationId xmlns:p14="http://schemas.microsoft.com/office/powerpoint/2010/main" val="13759644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7937BD-6C68-5D4C-9106-9990C53D10EB}" type="slidenum">
              <a:rPr lang="en-US" smtClean="0"/>
              <a:t>45</a:t>
            </a:fld>
            <a:endParaRPr lang="en-US"/>
          </a:p>
        </p:txBody>
      </p:sp>
    </p:spTree>
    <p:extLst>
      <p:ext uri="{BB962C8B-B14F-4D97-AF65-F5344CB8AC3E}">
        <p14:creationId xmlns:p14="http://schemas.microsoft.com/office/powerpoint/2010/main" val="1972787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Computer security</a:t>
            </a:r>
            <a:r>
              <a:rPr lang="en-GB" sz="1200" b="0" i="0" kern="1200">
                <a:solidFill>
                  <a:schemeClr val="tx1"/>
                </a:solidFill>
                <a:effectLst/>
                <a:latin typeface="+mn-lt"/>
                <a:ea typeface="+mn-ea"/>
                <a:cs typeface="+mn-cs"/>
              </a:rPr>
              <a:t> (also </a:t>
            </a:r>
            <a:r>
              <a:rPr lang="en-GB" sz="1200" b="1" i="0" kern="1200">
                <a:solidFill>
                  <a:schemeClr val="tx1"/>
                </a:solidFill>
                <a:effectLst/>
                <a:latin typeface="+mn-lt"/>
                <a:ea typeface="+mn-ea"/>
                <a:cs typeface="+mn-cs"/>
              </a:rPr>
              <a:t>cyber security</a:t>
            </a:r>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digital security</a:t>
            </a:r>
            <a:r>
              <a:rPr lang="en-GB" sz="1200" b="0" i="0" kern="1200">
                <a:solidFill>
                  <a:schemeClr val="tx1"/>
                </a:solidFill>
                <a:effectLst/>
                <a:latin typeface="+mn-lt"/>
                <a:ea typeface="+mn-ea"/>
                <a:cs typeface="+mn-cs"/>
              </a:rPr>
              <a:t>, or </a:t>
            </a:r>
            <a:r>
              <a:rPr lang="en-GB" sz="1200" b="1" i="0" kern="1200">
                <a:solidFill>
                  <a:schemeClr val="tx1"/>
                </a:solidFill>
                <a:effectLst/>
                <a:latin typeface="+mn-lt"/>
                <a:ea typeface="+mn-ea"/>
                <a:cs typeface="+mn-cs"/>
              </a:rPr>
              <a:t>information technology</a:t>
            </a:r>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IT</a:t>
            </a:r>
            <a:r>
              <a:rPr lang="en-GB" sz="1200" b="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security</a:t>
            </a:r>
            <a:r>
              <a:rPr lang="en-GB" sz="1200" b="0" i="0" kern="1200">
                <a:solidFill>
                  <a:schemeClr val="tx1"/>
                </a:solidFill>
                <a:effectLst/>
                <a:latin typeface="+mn-lt"/>
                <a:ea typeface="+mn-ea"/>
                <a:cs typeface="+mn-cs"/>
              </a:rPr>
              <a:t>) is a subdiscipline within the field of </a:t>
            </a:r>
            <a:r>
              <a:rPr lang="en-GB" sz="1200" b="0" i="0" u="none" strike="noStrike" kern="1200">
                <a:solidFill>
                  <a:schemeClr val="tx1"/>
                </a:solidFill>
                <a:effectLst/>
                <a:latin typeface="+mn-lt"/>
                <a:ea typeface="+mn-ea"/>
                <a:cs typeface="+mn-cs"/>
                <a:hlinkClick r:id="rId3" tooltip="Information security"/>
              </a:rPr>
              <a:t>information security</a:t>
            </a:r>
            <a:r>
              <a:rPr lang="en-GB" sz="1200" b="0" i="0" kern="1200">
                <a:solidFill>
                  <a:schemeClr val="tx1"/>
                </a:solidFill>
                <a:effectLst/>
                <a:latin typeface="+mn-lt"/>
                <a:ea typeface="+mn-ea"/>
                <a:cs typeface="+mn-cs"/>
              </a:rPr>
              <a:t>. It focuses on protecting </a:t>
            </a:r>
            <a:r>
              <a:rPr lang="en-GB" sz="1200" b="0" i="0" u="none" strike="noStrike" kern="1200">
                <a:solidFill>
                  <a:schemeClr val="tx1"/>
                </a:solidFill>
                <a:effectLst/>
                <a:latin typeface="+mn-lt"/>
                <a:ea typeface="+mn-ea"/>
                <a:cs typeface="+mn-cs"/>
                <a:hlinkClick r:id="rId4" tooltip="Computer software"/>
              </a:rPr>
              <a:t>computer software</a:t>
            </a:r>
            <a:r>
              <a:rPr lang="en-GB" sz="1200" b="0" i="0" kern="120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hlinkClick r:id="rId5" tooltip="System"/>
              </a:rPr>
              <a:t>systems</a:t>
            </a:r>
            <a:r>
              <a:rPr lang="en-GB" sz="1200" b="0" i="0" kern="1200">
                <a:solidFill>
                  <a:schemeClr val="tx1"/>
                </a:solidFill>
                <a:effectLst/>
                <a:latin typeface="+mn-lt"/>
                <a:ea typeface="+mn-ea"/>
                <a:cs typeface="+mn-cs"/>
              </a:rPr>
              <a:t>, and </a:t>
            </a:r>
            <a:r>
              <a:rPr lang="en-GB" sz="1200" b="0" i="0" u="none" strike="noStrike" kern="1200">
                <a:solidFill>
                  <a:schemeClr val="tx1"/>
                </a:solidFill>
                <a:effectLst/>
                <a:latin typeface="+mn-lt"/>
                <a:ea typeface="+mn-ea"/>
                <a:cs typeface="+mn-cs"/>
                <a:hlinkClick r:id="rId6" tooltip="Computer network"/>
              </a:rPr>
              <a:t>networks</a:t>
            </a:r>
            <a:r>
              <a:rPr lang="en-GB" sz="1200" b="0" i="0" kern="1200">
                <a:solidFill>
                  <a:schemeClr val="tx1"/>
                </a:solidFill>
                <a:effectLst/>
                <a:latin typeface="+mn-lt"/>
                <a:ea typeface="+mn-ea"/>
                <a:cs typeface="+mn-cs"/>
              </a:rPr>
              <a:t> from </a:t>
            </a:r>
            <a:r>
              <a:rPr lang="en-GB" sz="1200" b="0" i="0" u="none" strike="noStrike" kern="1200">
                <a:solidFill>
                  <a:schemeClr val="tx1"/>
                </a:solidFill>
                <a:effectLst/>
                <a:latin typeface="+mn-lt"/>
                <a:ea typeface="+mn-ea"/>
                <a:cs typeface="+mn-cs"/>
                <a:hlinkClick r:id="rId7" tooltip="Threat (security)"/>
              </a:rPr>
              <a:t>threats</a:t>
            </a:r>
            <a:r>
              <a:rPr lang="en-GB" sz="1200" b="0" i="0" kern="1200">
                <a:solidFill>
                  <a:schemeClr val="tx1"/>
                </a:solidFill>
                <a:effectLst/>
                <a:latin typeface="+mn-lt"/>
                <a:ea typeface="+mn-ea"/>
                <a:cs typeface="+mn-cs"/>
              </a:rPr>
              <a:t> that can lead to unauthorized information disclosure, theft or damage to </a:t>
            </a:r>
            <a:r>
              <a:rPr lang="en-GB" sz="1200" b="0" i="0" u="none" strike="noStrike" kern="1200">
                <a:solidFill>
                  <a:schemeClr val="tx1"/>
                </a:solidFill>
                <a:effectLst/>
                <a:latin typeface="+mn-lt"/>
                <a:ea typeface="+mn-ea"/>
                <a:cs typeface="+mn-cs"/>
                <a:hlinkClick r:id="rId8" tooltip="Computer hardware"/>
              </a:rPr>
              <a:t>hardware</a:t>
            </a:r>
            <a:r>
              <a:rPr lang="en-GB" sz="1200" b="0" i="0" kern="120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hlinkClick r:id="rId9" tooltip="Software"/>
              </a:rPr>
              <a:t>software</a:t>
            </a:r>
            <a:r>
              <a:rPr lang="en-GB" sz="1200" b="0" i="0" kern="1200">
                <a:solidFill>
                  <a:schemeClr val="tx1"/>
                </a:solidFill>
                <a:effectLst/>
                <a:latin typeface="+mn-lt"/>
                <a:ea typeface="+mn-ea"/>
                <a:cs typeface="+mn-cs"/>
              </a:rPr>
              <a:t>, or </a:t>
            </a:r>
            <a:r>
              <a:rPr lang="en-GB" sz="1200" b="0" i="0" u="none" strike="noStrike" kern="1200">
                <a:solidFill>
                  <a:schemeClr val="tx1"/>
                </a:solidFill>
                <a:effectLst/>
                <a:latin typeface="+mn-lt"/>
                <a:ea typeface="+mn-ea"/>
                <a:cs typeface="+mn-cs"/>
                <a:hlinkClick r:id="rId10" tooltip="Data (computing)"/>
              </a:rPr>
              <a:t>data</a:t>
            </a:r>
            <a:r>
              <a:rPr lang="en-GB" sz="1200" b="0" i="0" kern="1200">
                <a:solidFill>
                  <a:schemeClr val="tx1"/>
                </a:solidFill>
                <a:effectLst/>
                <a:latin typeface="+mn-lt"/>
                <a:ea typeface="+mn-ea"/>
                <a:cs typeface="+mn-cs"/>
              </a:rPr>
              <a:t>, as well as to the disruption or misdirection of the </a:t>
            </a:r>
            <a:r>
              <a:rPr lang="en-GB" sz="1200" b="0" i="0" u="none" strike="noStrike" kern="1200">
                <a:solidFill>
                  <a:schemeClr val="tx1"/>
                </a:solidFill>
                <a:effectLst/>
                <a:latin typeface="+mn-lt"/>
                <a:ea typeface="+mn-ea"/>
                <a:cs typeface="+mn-cs"/>
                <a:hlinkClick r:id="rId11" tooltip="Service (economics)"/>
              </a:rPr>
              <a:t>services</a:t>
            </a:r>
            <a:r>
              <a:rPr lang="en-GB" sz="1200" b="0" i="0" kern="1200">
                <a:solidFill>
                  <a:schemeClr val="tx1"/>
                </a:solidFill>
                <a:effectLst/>
                <a:latin typeface="+mn-lt"/>
                <a:ea typeface="+mn-ea"/>
                <a:cs typeface="+mn-cs"/>
              </a:rPr>
              <a:t> they provide.</a:t>
            </a:r>
            <a:r>
              <a:rPr lang="en-GB" sz="1200" b="0" i="0" u="none" strike="noStrike" kern="1200" baseline="30000">
                <a:solidFill>
                  <a:schemeClr val="tx1"/>
                </a:solidFill>
                <a:effectLst/>
                <a:latin typeface="+mn-lt"/>
                <a:ea typeface="+mn-ea"/>
                <a:cs typeface="+mn-cs"/>
                <a:hlinkClick r:id="rId12"/>
              </a:rPr>
              <a:t>[1]</a:t>
            </a:r>
            <a:r>
              <a:rPr lang="en-GB" sz="1200" b="0" i="0" u="none" strike="noStrike" kern="1200" baseline="30000">
                <a:solidFill>
                  <a:schemeClr val="tx1"/>
                </a:solidFill>
                <a:effectLst/>
                <a:latin typeface="+mn-lt"/>
                <a:ea typeface="+mn-ea"/>
                <a:cs typeface="+mn-cs"/>
                <a:hlinkClick r:id="rId13"/>
              </a:rPr>
              <a:t>[2]</a:t>
            </a:r>
            <a:endParaRPr lang="en-GB" sz="1200" b="0" i="0" u="none" strike="noStrike" kern="1200" baseline="30000">
              <a:solidFill>
                <a:schemeClr val="tx1"/>
              </a:solidFill>
              <a:effectLst/>
              <a:latin typeface="+mn-lt"/>
              <a:ea typeface="+mn-ea"/>
              <a:cs typeface="+mn-cs"/>
            </a:endParaRPr>
          </a:p>
          <a:p>
            <a:endParaRPr lang="en-GB" sz="1200" b="0" i="0" u="none" strike="noStrike" kern="1200" baseline="30000">
              <a:solidFill>
                <a:schemeClr val="tx1"/>
              </a:solidFill>
              <a:effectLst/>
              <a:latin typeface="+mn-lt"/>
              <a:ea typeface="+mn-ea"/>
              <a:cs typeface="+mn-cs"/>
            </a:endParaRPr>
          </a:p>
          <a:p>
            <a:r>
              <a:rPr lang="en-GB" sz="1200" b="0" i="0" u="none" strike="noStrike" kern="1200" baseline="30000">
                <a:solidFill>
                  <a:schemeClr val="tx1"/>
                </a:solidFill>
                <a:effectLst/>
                <a:latin typeface="+mn-lt"/>
                <a:ea typeface="+mn-ea"/>
                <a:cs typeface="+mn-cs"/>
              </a:rPr>
              <a:t>This year we are celebrating the 30th anniversary of the Morris</a:t>
            </a:r>
          </a:p>
          <a:p>
            <a:r>
              <a:rPr lang="en-GB" sz="1200" b="0" i="0" u="none" strike="noStrike" kern="1200" baseline="30000">
                <a:solidFill>
                  <a:schemeClr val="tx1"/>
                </a:solidFill>
                <a:effectLst/>
                <a:latin typeface="+mn-lt"/>
                <a:ea typeface="+mn-ea"/>
                <a:cs typeface="+mn-cs"/>
              </a:rPr>
              <a:t>Worm, one of the first known exploitations of a memory safety bug, and the problem is still not</a:t>
            </a:r>
          </a:p>
          <a:p>
            <a:r>
              <a:rPr lang="en-GB" sz="1200" b="0" i="0" u="none" strike="noStrike" kern="1200" baseline="30000">
                <a:solidFill>
                  <a:schemeClr val="tx1"/>
                </a:solidFill>
                <a:effectLst/>
                <a:latin typeface="+mn-lt"/>
                <a:ea typeface="+mn-ea"/>
                <a:cs typeface="+mn-cs"/>
              </a:rPr>
              <a:t>solved.</a:t>
            </a:r>
          </a:p>
          <a:p>
            <a:endParaRPr lang="en-GB" sz="1200" b="0" i="0" u="none" strike="noStrike" kern="1200" baseline="30000">
              <a:solidFill>
                <a:schemeClr val="tx1"/>
              </a:solidFill>
              <a:effectLst/>
              <a:latin typeface="+mn-lt"/>
              <a:ea typeface="+mn-ea"/>
              <a:cs typeface="+mn-cs"/>
            </a:endParaRPr>
          </a:p>
          <a:p>
            <a:endParaRPr lang="en-GB" sz="1200" b="0" i="0" u="none" strike="noStrike" kern="1200" baseline="30000">
              <a:solidFill>
                <a:schemeClr val="tx1"/>
              </a:solidFill>
              <a:effectLst/>
              <a:latin typeface="+mn-lt"/>
              <a:ea typeface="+mn-ea"/>
              <a:cs typeface="+mn-cs"/>
            </a:endParaRPr>
          </a:p>
          <a:p>
            <a:r>
              <a:rPr lang="en-GB" sz="1200" b="1" i="0" kern="1200">
                <a:solidFill>
                  <a:schemeClr val="tx1"/>
                </a:solidFill>
                <a:effectLst/>
                <a:latin typeface="+mn-lt"/>
                <a:ea typeface="+mn-ea"/>
                <a:cs typeface="+mn-cs"/>
              </a:rPr>
              <a:t>Anonymous</a:t>
            </a:r>
            <a:r>
              <a:rPr lang="en-GB" sz="1200" b="0" i="0" kern="1200">
                <a:solidFill>
                  <a:schemeClr val="tx1"/>
                </a:solidFill>
                <a:effectLst/>
                <a:latin typeface="+mn-lt"/>
                <a:ea typeface="+mn-ea"/>
                <a:cs typeface="+mn-cs"/>
              </a:rPr>
              <a:t> is an international </a:t>
            </a:r>
            <a:r>
              <a:rPr lang="en-GB" sz="1200" b="0" i="0" u="none" strike="noStrike" kern="1200">
                <a:solidFill>
                  <a:schemeClr val="tx1"/>
                </a:solidFill>
                <a:effectLst/>
                <a:latin typeface="+mn-lt"/>
                <a:ea typeface="+mn-ea"/>
                <a:cs typeface="+mn-cs"/>
                <a:hlinkClick r:id="rId14" tooltip="Collective"/>
              </a:rPr>
              <a:t>collective</a:t>
            </a:r>
            <a:r>
              <a:rPr lang="en-GB" sz="1200" b="0" i="0" kern="1200">
                <a:solidFill>
                  <a:schemeClr val="tx1"/>
                </a:solidFill>
                <a:effectLst/>
                <a:latin typeface="+mn-lt"/>
                <a:ea typeface="+mn-ea"/>
                <a:cs typeface="+mn-cs"/>
              </a:rPr>
              <a:t>, organized as a </a:t>
            </a:r>
            <a:r>
              <a:rPr lang="en-GB" sz="1200" b="0" i="0" u="none" strike="noStrike" kern="1200">
                <a:solidFill>
                  <a:schemeClr val="tx1"/>
                </a:solidFill>
                <a:effectLst/>
                <a:latin typeface="+mn-lt"/>
                <a:ea typeface="+mn-ea"/>
                <a:cs typeface="+mn-cs"/>
                <a:hlinkClick r:id="rId15" tooltip="Decentralized"/>
              </a:rPr>
              <a:t>decentralized</a:t>
            </a:r>
            <a:r>
              <a:rPr lang="en-GB" sz="1200" b="0" i="0" kern="1200">
                <a:solidFill>
                  <a:schemeClr val="tx1"/>
                </a:solidFill>
                <a:effectLst/>
                <a:latin typeface="+mn-lt"/>
                <a:ea typeface="+mn-ea"/>
                <a:cs typeface="+mn-cs"/>
              </a:rPr>
              <a:t> group of </a:t>
            </a:r>
            <a:r>
              <a:rPr lang="en-GB" sz="1200" b="0" i="0" u="none" strike="noStrike" kern="1200">
                <a:solidFill>
                  <a:schemeClr val="tx1"/>
                </a:solidFill>
                <a:effectLst/>
                <a:latin typeface="+mn-lt"/>
                <a:ea typeface="+mn-ea"/>
                <a:cs typeface="+mn-cs"/>
                <a:hlinkClick r:id="rId16" tooltip="Activism"/>
              </a:rPr>
              <a:t>activist</a:t>
            </a:r>
            <a:r>
              <a:rPr lang="en-GB" sz="1200" b="0" i="0" kern="1200">
                <a:solidFill>
                  <a:schemeClr val="tx1"/>
                </a:solidFill>
                <a:effectLst/>
                <a:latin typeface="+mn-lt"/>
                <a:ea typeface="+mn-ea"/>
                <a:cs typeface="+mn-cs"/>
              </a:rPr>
              <a:t> and </a:t>
            </a:r>
            <a:r>
              <a:rPr lang="en-GB" sz="1200" b="0" i="0" u="none" strike="noStrike" kern="1200">
                <a:solidFill>
                  <a:schemeClr val="tx1"/>
                </a:solidFill>
                <a:effectLst/>
                <a:latin typeface="+mn-lt"/>
                <a:ea typeface="+mn-ea"/>
                <a:cs typeface="+mn-cs"/>
                <a:hlinkClick r:id="rId17" tooltip="Hacktivism"/>
              </a:rPr>
              <a:t>hacktivist</a:t>
            </a:r>
            <a:r>
              <a:rPr lang="en-GB" sz="1200" b="0" i="0" kern="1200">
                <a:solidFill>
                  <a:schemeClr val="tx1"/>
                </a:solidFill>
                <a:effectLst/>
                <a:latin typeface="+mn-lt"/>
                <a:ea typeface="+mn-ea"/>
                <a:cs typeface="+mn-cs"/>
              </a:rPr>
              <a:t> individuals, best known for orchestrating </a:t>
            </a:r>
            <a:r>
              <a:rPr lang="en-GB" sz="1200" b="0" i="0" u="none" strike="noStrike" kern="1200">
                <a:solidFill>
                  <a:schemeClr val="tx1"/>
                </a:solidFill>
                <a:effectLst/>
                <a:latin typeface="+mn-lt"/>
                <a:ea typeface="+mn-ea"/>
                <a:cs typeface="+mn-cs"/>
                <a:hlinkClick r:id="rId18" tooltip="Cyberattacks"/>
              </a:rPr>
              <a:t>cyberattacks</a:t>
            </a:r>
            <a:r>
              <a:rPr lang="en-GB" sz="1200" b="0" i="0" kern="1200">
                <a:solidFill>
                  <a:schemeClr val="tx1"/>
                </a:solidFill>
                <a:effectLst/>
                <a:latin typeface="+mn-lt"/>
                <a:ea typeface="+mn-ea"/>
                <a:cs typeface="+mn-cs"/>
              </a:rPr>
              <a:t> against </a:t>
            </a:r>
            <a:r>
              <a:rPr lang="en-GB" sz="1200" b="0" i="0" u="none" strike="noStrike" kern="1200">
                <a:solidFill>
                  <a:schemeClr val="tx1"/>
                </a:solidFill>
                <a:effectLst/>
                <a:latin typeface="+mn-lt"/>
                <a:ea typeface="+mn-ea"/>
                <a:cs typeface="+mn-cs"/>
                <a:hlinkClick r:id="rId19" tooltip="Government"/>
              </a:rPr>
              <a:t>governments</a:t>
            </a:r>
            <a:r>
              <a:rPr lang="en-GB" sz="1200" b="0" i="0" kern="120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hlinkClick r:id="rId20" tooltip="Government institution"/>
              </a:rPr>
              <a:t>government institutions</a:t>
            </a:r>
            <a:r>
              <a:rPr lang="en-GB" sz="1200" b="0" i="0" kern="120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hlinkClick r:id="rId21" tooltip="Government agency"/>
              </a:rPr>
              <a:t>agencies</a:t>
            </a:r>
            <a:r>
              <a:rPr lang="en-GB" sz="1200" b="0" i="0" kern="120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hlinkClick r:id="rId22" tooltip="Corporations"/>
              </a:rPr>
              <a:t>corporations</a:t>
            </a:r>
            <a:r>
              <a:rPr lang="en-GB" sz="1200" b="0" i="0" kern="1200">
                <a:solidFill>
                  <a:schemeClr val="tx1"/>
                </a:solidFill>
                <a:effectLst/>
                <a:latin typeface="+mn-lt"/>
                <a:ea typeface="+mn-ea"/>
                <a:cs typeface="+mn-cs"/>
              </a:rPr>
              <a:t>, and the </a:t>
            </a:r>
            <a:r>
              <a:rPr lang="en-GB" sz="1200" b="0" i="0" u="none" strike="noStrike" kern="1200">
                <a:solidFill>
                  <a:schemeClr val="tx1"/>
                </a:solidFill>
                <a:effectLst/>
                <a:latin typeface="+mn-lt"/>
                <a:ea typeface="+mn-ea"/>
                <a:cs typeface="+mn-cs"/>
                <a:hlinkClick r:id="rId23" tooltip="Church of Scientology"/>
              </a:rPr>
              <a:t>Church of Scientology</a:t>
            </a:r>
            <a:r>
              <a:rPr lang="en-GB" sz="1200" b="0" i="0" kern="1200">
                <a:solidFill>
                  <a:schemeClr val="tx1"/>
                </a:solidFill>
                <a:effectLst/>
                <a:latin typeface="+mn-lt"/>
                <a:ea typeface="+mn-ea"/>
                <a:cs typeface="+mn-cs"/>
              </a:rPr>
              <a:t>.</a:t>
            </a:r>
          </a:p>
          <a:p>
            <a:br>
              <a:rPr lang="en-GB"/>
            </a:br>
            <a:r>
              <a:rPr lang="en-GB" sz="1200" b="0" i="0" kern="1200">
                <a:solidFill>
                  <a:schemeClr val="tx1"/>
                </a:solidFill>
                <a:effectLst/>
                <a:latin typeface="+mn-lt"/>
                <a:ea typeface="+mn-ea"/>
                <a:cs typeface="+mn-cs"/>
              </a:rPr>
              <a:t>The </a:t>
            </a:r>
            <a:r>
              <a:rPr lang="en-GB" sz="1200" b="1" i="0" kern="1200">
                <a:solidFill>
                  <a:schemeClr val="tx1"/>
                </a:solidFill>
                <a:effectLst/>
                <a:latin typeface="+mn-lt"/>
                <a:ea typeface="+mn-ea"/>
                <a:cs typeface="+mn-cs"/>
              </a:rPr>
              <a:t>WannaCry ransomware attack</a:t>
            </a:r>
            <a:r>
              <a:rPr lang="en-GB" sz="1200" b="0" i="0" kern="1200">
                <a:solidFill>
                  <a:schemeClr val="tx1"/>
                </a:solidFill>
                <a:effectLst/>
                <a:latin typeface="+mn-lt"/>
                <a:ea typeface="+mn-ea"/>
                <a:cs typeface="+mn-cs"/>
              </a:rPr>
              <a:t> was a worldwide </a:t>
            </a:r>
            <a:r>
              <a:rPr lang="en-GB" sz="1200" b="0" i="0" u="none" strike="noStrike" kern="1200">
                <a:solidFill>
                  <a:schemeClr val="tx1"/>
                </a:solidFill>
                <a:effectLst/>
                <a:latin typeface="+mn-lt"/>
                <a:ea typeface="+mn-ea"/>
                <a:cs typeface="+mn-cs"/>
                <a:hlinkClick r:id="rId24" tooltip="Cyberattack"/>
              </a:rPr>
              <a:t>cyberattack</a:t>
            </a:r>
            <a:r>
              <a:rPr lang="en-GB" sz="1200" b="0" i="0" kern="1200">
                <a:solidFill>
                  <a:schemeClr val="tx1"/>
                </a:solidFill>
                <a:effectLst/>
                <a:latin typeface="+mn-lt"/>
                <a:ea typeface="+mn-ea"/>
                <a:cs typeface="+mn-cs"/>
              </a:rPr>
              <a:t> in May 2017 by the WannaCry </a:t>
            </a:r>
            <a:r>
              <a:rPr lang="en-GB" sz="1200" b="0" i="0" u="none" strike="noStrike" kern="1200">
                <a:solidFill>
                  <a:schemeClr val="tx1"/>
                </a:solidFill>
                <a:effectLst/>
                <a:latin typeface="+mn-lt"/>
                <a:ea typeface="+mn-ea"/>
                <a:cs typeface="+mn-cs"/>
                <a:hlinkClick r:id="rId25" tooltip="Ransomware"/>
              </a:rPr>
              <a:t>ransomware</a:t>
            </a:r>
            <a:r>
              <a:rPr lang="en-GB" sz="1200" b="0" i="0" kern="120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hlinkClick r:id="rId26" tooltip="Cryptovirology"/>
              </a:rPr>
              <a:t>cryptoworm</a:t>
            </a:r>
            <a:r>
              <a:rPr lang="en-GB" sz="1200" b="0" i="0" kern="1200">
                <a:solidFill>
                  <a:schemeClr val="tx1"/>
                </a:solidFill>
                <a:effectLst/>
                <a:latin typeface="+mn-lt"/>
                <a:ea typeface="+mn-ea"/>
                <a:cs typeface="+mn-cs"/>
              </a:rPr>
              <a:t>, which targeted computers running the </a:t>
            </a:r>
            <a:r>
              <a:rPr lang="en-GB" sz="1200" b="0" i="0" u="none" strike="noStrike" kern="1200">
                <a:solidFill>
                  <a:schemeClr val="tx1"/>
                </a:solidFill>
                <a:effectLst/>
                <a:latin typeface="+mn-lt"/>
                <a:ea typeface="+mn-ea"/>
                <a:cs typeface="+mn-cs"/>
                <a:hlinkClick r:id="rId27" tooltip="Microsoft Windows"/>
              </a:rPr>
              <a:t>Microsoft Windows</a:t>
            </a:r>
            <a:r>
              <a:rPr lang="en-GB" sz="1200" b="0" i="0" kern="120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hlinkClick r:id="rId28" tooltip="Operating system"/>
              </a:rPr>
              <a:t>operating system</a:t>
            </a:r>
            <a:r>
              <a:rPr lang="en-GB" sz="1200" b="0" i="0" kern="1200">
                <a:solidFill>
                  <a:schemeClr val="tx1"/>
                </a:solidFill>
                <a:effectLst/>
                <a:latin typeface="+mn-lt"/>
                <a:ea typeface="+mn-ea"/>
                <a:cs typeface="+mn-cs"/>
              </a:rPr>
              <a:t> by encrypting data and demanding ransom payments in the form of </a:t>
            </a:r>
            <a:r>
              <a:rPr lang="en-GB" sz="1200" b="0" i="0" u="none" strike="noStrike" kern="1200">
                <a:solidFill>
                  <a:schemeClr val="tx1"/>
                </a:solidFill>
                <a:effectLst/>
                <a:latin typeface="+mn-lt"/>
                <a:ea typeface="+mn-ea"/>
                <a:cs typeface="+mn-cs"/>
                <a:hlinkClick r:id="rId29" tooltip="Bitcoin"/>
              </a:rPr>
              <a:t>bitcoin</a:t>
            </a:r>
            <a:r>
              <a:rPr lang="en-GB" sz="1200" b="0" i="0" kern="1200">
                <a:solidFill>
                  <a:schemeClr val="tx1"/>
                </a:solidFill>
                <a:effectLst/>
                <a:latin typeface="+mn-lt"/>
                <a:ea typeface="+mn-ea"/>
                <a:cs typeface="+mn-cs"/>
              </a:rPr>
              <a:t> </a:t>
            </a:r>
            <a:r>
              <a:rPr lang="en-GB" sz="1200" b="0" i="0" u="none" strike="noStrike" kern="1200">
                <a:solidFill>
                  <a:schemeClr val="tx1"/>
                </a:solidFill>
                <a:effectLst/>
                <a:latin typeface="+mn-lt"/>
                <a:ea typeface="+mn-ea"/>
                <a:cs typeface="+mn-cs"/>
                <a:hlinkClick r:id="rId30" tooltip="Cryptocurrency"/>
              </a:rPr>
              <a:t>cryptocurrency</a:t>
            </a:r>
            <a:r>
              <a:rPr lang="en-GB" sz="1200" b="0" i="0" kern="1200">
                <a:solidFill>
                  <a:schemeClr val="tx1"/>
                </a:solidFill>
                <a:effectLst/>
                <a:latin typeface="+mn-lt"/>
                <a:ea typeface="+mn-ea"/>
                <a:cs typeface="+mn-cs"/>
              </a:rPr>
              <a:t>.</a:t>
            </a:r>
            <a:r>
              <a:rPr lang="en-GB" sz="1200" b="0" i="0" u="none" strike="noStrike" kern="1200" baseline="30000">
                <a:solidFill>
                  <a:schemeClr val="tx1"/>
                </a:solidFill>
                <a:effectLst/>
                <a:latin typeface="+mn-lt"/>
                <a:ea typeface="+mn-ea"/>
                <a:cs typeface="+mn-cs"/>
                <a:hlinkClick r:id="rId31"/>
              </a:rPr>
              <a:t>[</a:t>
            </a:r>
            <a:endParaRPr lang="en-GB" sz="1200" b="0" i="0" kern="1200">
              <a:solidFill>
                <a:schemeClr val="tx1"/>
              </a:solidFill>
              <a:effectLst/>
              <a:latin typeface="+mn-lt"/>
              <a:ea typeface="+mn-ea"/>
              <a:cs typeface="+mn-cs"/>
            </a:endParaRPr>
          </a:p>
          <a:p>
            <a:r>
              <a:rPr lang="en-GB"/>
              <a:t>https://</a:t>
            </a:r>
            <a:r>
              <a:rPr lang="en-GB" err="1"/>
              <a:t>en.wikipedia.org</a:t>
            </a:r>
            <a:r>
              <a:rPr lang="en-GB"/>
              <a:t>/wiki/</a:t>
            </a:r>
            <a:r>
              <a:rPr lang="en-GB" err="1"/>
              <a:t>WannaCry_ransomware_attack</a:t>
            </a:r>
            <a:endParaRPr lang="en-GB"/>
          </a:p>
          <a:p>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hlinkClick r:id="rId32" tooltip="WannaCry ransomware attack"/>
              </a:rPr>
              <a:t>WannaCry ransomware attack</a:t>
            </a:r>
            <a:r>
              <a:rPr lang="en-GB" sz="1200" b="0" i="0" kern="1200">
                <a:solidFill>
                  <a:schemeClr val="tx1"/>
                </a:solidFill>
                <a:effectLst/>
                <a:latin typeface="+mn-lt"/>
                <a:ea typeface="+mn-ea"/>
                <a:cs typeface="+mn-cs"/>
              </a:rPr>
              <a:t> on 12 May 2017 affected hundreds of thousands of computers in more than 150 countries.</a:t>
            </a:r>
            <a:r>
              <a:rPr lang="en-GB" sz="1200" b="0" i="0" u="none" strike="noStrike" kern="1200" baseline="30000">
                <a:solidFill>
                  <a:schemeClr val="tx1"/>
                </a:solidFill>
                <a:effectLst/>
                <a:latin typeface="+mn-lt"/>
                <a:ea typeface="+mn-ea"/>
                <a:cs typeface="+mn-cs"/>
                <a:hlinkClick r:id="rId33"/>
              </a:rPr>
              <a:t>[2]</a:t>
            </a:r>
            <a:endParaRPr lang="en-GB" sz="1200" b="0" i="0" kern="1200">
              <a:solidFill>
                <a:schemeClr val="tx1"/>
              </a:solidFill>
              <a:effectLst/>
              <a:latin typeface="+mn-lt"/>
              <a:ea typeface="+mn-ea"/>
              <a:cs typeface="+mn-cs"/>
            </a:endParaRPr>
          </a:p>
          <a:p>
            <a:endParaRPr lang="en-GB"/>
          </a:p>
          <a:p>
            <a:endParaRPr lang="en-GB"/>
          </a:p>
          <a:p>
            <a:endParaRPr lang="en-GB"/>
          </a:p>
          <a:p>
            <a:endParaRPr lang="en-GB"/>
          </a:p>
          <a:p>
            <a:r>
              <a:rPr lang="en-GB" sz="1200" b="1" i="0" kern="1200">
                <a:solidFill>
                  <a:schemeClr val="tx1"/>
                </a:solidFill>
                <a:effectLst/>
                <a:latin typeface="+mn-lt"/>
                <a:ea typeface="+mn-ea"/>
                <a:cs typeface="+mn-cs"/>
              </a:rPr>
              <a:t>Common Attack Methods:</a:t>
            </a:r>
            <a:endParaRPr lang="en-GB" sz="1200" b="0" i="0" kern="1200">
              <a:solidFill>
                <a:schemeClr val="tx1"/>
              </a:solidFill>
              <a:effectLst/>
              <a:latin typeface="+mn-lt"/>
              <a:ea typeface="+mn-ea"/>
              <a:cs typeface="+mn-cs"/>
            </a:endParaRPr>
          </a:p>
          <a:p>
            <a:r>
              <a:rPr lang="en-GB" sz="1200" b="1" i="0" kern="1200">
                <a:solidFill>
                  <a:schemeClr val="tx1"/>
                </a:solidFill>
                <a:effectLst/>
                <a:latin typeface="+mn-lt"/>
                <a:ea typeface="+mn-ea"/>
                <a:cs typeface="+mn-cs"/>
              </a:rPr>
              <a:t>Malware:</a:t>
            </a:r>
            <a:r>
              <a:rPr lang="en-GB" sz="1200" b="0" i="0" kern="1200">
                <a:solidFill>
                  <a:schemeClr val="tx1"/>
                </a:solidFill>
                <a:effectLst/>
                <a:latin typeface="+mn-lt"/>
                <a:ea typeface="+mn-ea"/>
                <a:cs typeface="+mn-cs"/>
              </a:rPr>
              <a:t> Malicious software including viruses, spyware, and ransomware.</a:t>
            </a:r>
          </a:p>
          <a:p>
            <a:r>
              <a:rPr lang="en-GB" sz="1200" b="1" i="0" kern="1200">
                <a:solidFill>
                  <a:schemeClr val="tx1"/>
                </a:solidFill>
                <a:effectLst/>
                <a:latin typeface="+mn-lt"/>
                <a:ea typeface="+mn-ea"/>
                <a:cs typeface="+mn-cs"/>
              </a:rPr>
              <a:t>Phishing:</a:t>
            </a:r>
            <a:r>
              <a:rPr lang="en-GB" sz="1200" b="0" i="0" kern="1200">
                <a:solidFill>
                  <a:schemeClr val="tx1"/>
                </a:solidFill>
                <a:effectLst/>
                <a:latin typeface="+mn-lt"/>
                <a:ea typeface="+mn-ea"/>
                <a:cs typeface="+mn-cs"/>
              </a:rPr>
              <a:t> Fraudulent emails or messages aiming to steal sensitive data.</a:t>
            </a:r>
          </a:p>
          <a:p>
            <a:r>
              <a:rPr lang="en-GB" sz="1200" b="0" i="0" kern="1200">
                <a:solidFill>
                  <a:schemeClr val="tx1"/>
                </a:solidFill>
                <a:effectLst/>
                <a:latin typeface="+mn-lt"/>
                <a:ea typeface="+mn-ea"/>
                <a:cs typeface="+mn-cs"/>
                <a:hlinkClick r:id="rId34"/>
              </a:rPr>
              <a:t>DDoS Attacks</a:t>
            </a:r>
            <a:r>
              <a:rPr lang="en-GB" sz="1200" b="1" i="0" kern="1200">
                <a:solidFill>
                  <a:schemeClr val="tx1"/>
                </a:solidFill>
                <a:effectLst/>
                <a:latin typeface="+mn-lt"/>
                <a:ea typeface="+mn-ea"/>
                <a:cs typeface="+mn-cs"/>
              </a:rPr>
              <a:t>:</a:t>
            </a:r>
            <a:r>
              <a:rPr lang="en-GB" sz="1200" b="0" i="0" kern="1200">
                <a:solidFill>
                  <a:schemeClr val="tx1"/>
                </a:solidFill>
                <a:effectLst/>
                <a:latin typeface="+mn-lt"/>
                <a:ea typeface="+mn-ea"/>
                <a:cs typeface="+mn-cs"/>
              </a:rPr>
              <a:t> Overwhelming systems to take them offline.</a:t>
            </a:r>
          </a:p>
          <a:p>
            <a:r>
              <a:rPr lang="en-GB" sz="1200" b="0" i="0" kern="1200">
                <a:solidFill>
                  <a:schemeClr val="tx1"/>
                </a:solidFill>
                <a:effectLst/>
                <a:latin typeface="+mn-lt"/>
                <a:ea typeface="+mn-ea"/>
                <a:cs typeface="+mn-cs"/>
                <a:hlinkClick r:id="rId35"/>
              </a:rPr>
              <a:t>SQL Injection</a:t>
            </a:r>
            <a:r>
              <a:rPr lang="en-GB" sz="1200" b="1" i="0" kern="1200">
                <a:solidFill>
                  <a:schemeClr val="tx1"/>
                </a:solidFill>
                <a:effectLst/>
                <a:latin typeface="+mn-lt"/>
                <a:ea typeface="+mn-ea"/>
                <a:cs typeface="+mn-cs"/>
              </a:rPr>
              <a:t>:</a:t>
            </a:r>
            <a:r>
              <a:rPr lang="en-GB" sz="1200" b="0" i="0" kern="1200">
                <a:solidFill>
                  <a:schemeClr val="tx1"/>
                </a:solidFill>
                <a:effectLst/>
                <a:latin typeface="+mn-lt"/>
                <a:ea typeface="+mn-ea"/>
                <a:cs typeface="+mn-cs"/>
              </a:rPr>
              <a:t> Inserting malicious code into server queries.</a:t>
            </a:r>
          </a:p>
          <a:p>
            <a:r>
              <a:rPr lang="en-GB" sz="1200" b="1" i="0" kern="1200">
                <a:solidFill>
                  <a:schemeClr val="tx1"/>
                </a:solidFill>
                <a:effectLst/>
                <a:latin typeface="+mn-lt"/>
                <a:ea typeface="+mn-ea"/>
                <a:cs typeface="+mn-cs"/>
              </a:rPr>
              <a:t>Zero-day Exploits:</a:t>
            </a:r>
            <a:r>
              <a:rPr lang="en-GB" sz="1200" b="0" i="0" kern="1200">
                <a:solidFill>
                  <a:schemeClr val="tx1"/>
                </a:solidFill>
                <a:effectLst/>
                <a:latin typeface="+mn-lt"/>
                <a:ea typeface="+mn-ea"/>
                <a:cs typeface="+mn-cs"/>
              </a:rPr>
              <a:t> Targeting unknown software vulnerabilities. </a:t>
            </a:r>
          </a:p>
          <a:p>
            <a:br>
              <a:rPr lang="en-GB"/>
            </a:br>
            <a:br>
              <a:rPr lang="en-GB"/>
            </a:br>
            <a:endParaRPr lang="en-US"/>
          </a:p>
        </p:txBody>
      </p:sp>
      <p:sp>
        <p:nvSpPr>
          <p:cNvPr id="4" name="Slide Number Placeholder 3"/>
          <p:cNvSpPr>
            <a:spLocks noGrp="1"/>
          </p:cNvSpPr>
          <p:nvPr>
            <p:ph type="sldNum" sz="quarter" idx="5"/>
          </p:nvPr>
        </p:nvSpPr>
        <p:spPr/>
        <p:txBody>
          <a:bodyPr/>
          <a:lstStyle/>
          <a:p>
            <a:fld id="{3D7937BD-6C68-5D4C-9106-9990C53D10EB}" type="slidenum">
              <a:rPr lang="en-US" smtClean="0"/>
              <a:t>48</a:t>
            </a:fld>
            <a:endParaRPr lang="en-US"/>
          </a:p>
        </p:txBody>
      </p:sp>
    </p:spTree>
    <p:extLst>
      <p:ext uri="{BB962C8B-B14F-4D97-AF65-F5344CB8AC3E}">
        <p14:creationId xmlns:p14="http://schemas.microsoft.com/office/powerpoint/2010/main" val="3459313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7937BD-6C68-5D4C-9106-9990C53D10EB}" type="slidenum">
              <a:rPr lang="en-US" smtClean="0"/>
              <a:t>50</a:t>
            </a:fld>
            <a:endParaRPr lang="en-US"/>
          </a:p>
        </p:txBody>
      </p:sp>
    </p:spTree>
    <p:extLst>
      <p:ext uri="{BB962C8B-B14F-4D97-AF65-F5344CB8AC3E}">
        <p14:creationId xmlns:p14="http://schemas.microsoft.com/office/powerpoint/2010/main" val="36063706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7937BD-6C68-5D4C-9106-9990C53D10EB}" type="slidenum">
              <a:rPr lang="en-US" smtClean="0"/>
              <a:t>51</a:t>
            </a:fld>
            <a:endParaRPr lang="en-US"/>
          </a:p>
        </p:txBody>
      </p:sp>
    </p:spTree>
    <p:extLst>
      <p:ext uri="{BB962C8B-B14F-4D97-AF65-F5344CB8AC3E}">
        <p14:creationId xmlns:p14="http://schemas.microsoft.com/office/powerpoint/2010/main" val="3570722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Policy-based/defined </a:t>
            </a:r>
          </a:p>
          <a:p>
            <a:endParaRPr lang="en-US"/>
          </a:p>
          <a:p>
            <a:r>
              <a:rPr lang="en-US"/>
              <a:t>CHERI 15</a:t>
            </a:r>
            <a:r>
              <a:rPr lang="en-US" baseline="30000"/>
              <a:t>th</a:t>
            </a:r>
            <a:r>
              <a:rPr lang="en-US"/>
              <a:t> year anniversary exhibition at William Gates Building during March</a:t>
            </a:r>
          </a:p>
          <a:p>
            <a:r>
              <a:rPr lang="en-US"/>
              <a:t>CHERI Blossom conference 25-27</a:t>
            </a:r>
            <a:r>
              <a:rPr lang="en-US" baseline="30000"/>
              <a:t>th</a:t>
            </a:r>
            <a:r>
              <a:rPr lang="en-US"/>
              <a:t> March</a:t>
            </a:r>
          </a:p>
          <a:p>
            <a:endParaRPr lang="en-US"/>
          </a:p>
          <a:p>
            <a:endParaRPr lang="en-US"/>
          </a:p>
          <a:p>
            <a:r>
              <a:rPr lang="en-US"/>
              <a:t>our exploit model/attack model is on software </a:t>
            </a:r>
          </a:p>
          <a:p>
            <a:endParaRPr lang="en-US"/>
          </a:p>
          <a:p>
            <a:r>
              <a:rPr lang="en-US"/>
              <a:t>Methodology : what does this mean?</a:t>
            </a:r>
          </a:p>
          <a:p>
            <a:endParaRPr lang="en-US"/>
          </a:p>
        </p:txBody>
      </p:sp>
      <p:sp>
        <p:nvSpPr>
          <p:cNvPr id="4" name="Slide Number Placeholder 3"/>
          <p:cNvSpPr>
            <a:spLocks noGrp="1"/>
          </p:cNvSpPr>
          <p:nvPr>
            <p:ph type="sldNum" sz="quarter" idx="5"/>
          </p:nvPr>
        </p:nvSpPr>
        <p:spPr/>
        <p:txBody>
          <a:bodyPr/>
          <a:lstStyle/>
          <a:p>
            <a:fld id="{3D7937BD-6C68-5D4C-9106-9990C53D10EB}" type="slidenum">
              <a:rPr lang="en-US" smtClean="0"/>
              <a:t>55</a:t>
            </a:fld>
            <a:endParaRPr lang="en-US"/>
          </a:p>
        </p:txBody>
      </p:sp>
    </p:spTree>
    <p:extLst>
      <p:ext uri="{BB962C8B-B14F-4D97-AF65-F5344CB8AC3E}">
        <p14:creationId xmlns:p14="http://schemas.microsoft.com/office/powerpoint/2010/main" val="1837588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a:t>a number of databases that document vulnerabilities and their patches, in all kinds of software ecosystem you can think of. It could be your python ecosystem, </a:t>
            </a:r>
            <a:r>
              <a:rPr lang="en-GB" err="1"/>
              <a:t>javascript</a:t>
            </a:r>
            <a:r>
              <a:rPr lang="en-GB"/>
              <a:t>/the web, etc.</a:t>
            </a:r>
          </a:p>
          <a:p>
            <a:endParaRPr lang="en-GB"/>
          </a:p>
          <a:p>
            <a:r>
              <a:rPr lang="en-GB"/>
              <a:t>CVE stands for </a:t>
            </a:r>
            <a:r>
              <a:rPr lang="en-GB" b="1">
                <a:effectLst/>
              </a:rPr>
              <a:t>Common Vulnerabilities and Exposures</a:t>
            </a:r>
            <a:r>
              <a:rPr lang="en-GB" sz="1200" b="0" i="0" kern="1200">
                <a:solidFill>
                  <a:schemeClr val="tx1"/>
                </a:solidFill>
                <a:effectLst/>
                <a:latin typeface="+mn-lt"/>
                <a:ea typeface="+mn-ea"/>
                <a:cs typeface="+mn-cs"/>
              </a:rPr>
              <a:t>, which is a standardized, publicly available list of known information security vulnerabilities and exposures in software and hardware. Maintained by </a:t>
            </a:r>
            <a:r>
              <a:rPr lang="en-GB" sz="1200" b="0" i="0" kern="1200">
                <a:solidFill>
                  <a:schemeClr val="tx1"/>
                </a:solidFill>
                <a:effectLst/>
                <a:latin typeface="+mn-lt"/>
                <a:ea typeface="+mn-ea"/>
                <a:cs typeface="+mn-cs"/>
                <a:hlinkClick r:id="rId3"/>
              </a:rPr>
              <a:t>the MITRE Corporation</a:t>
            </a:r>
            <a:r>
              <a:rPr lang="en-GB" sz="1200" b="0" i="0" kern="1200">
                <a:solidFill>
                  <a:schemeClr val="tx1"/>
                </a:solidFill>
                <a:effectLst/>
                <a:latin typeface="+mn-lt"/>
                <a:ea typeface="+mn-ea"/>
                <a:cs typeface="+mn-cs"/>
              </a:rPr>
              <a:t> and sponsored by the U.S. Department of Homeland Security, this system provides a consistent naming convention to help cybersecurity professionals identify, prioritize, and remediate risks. </a:t>
            </a:r>
          </a:p>
          <a:p>
            <a:endParaRPr lang="en-GB" sz="1200" b="0"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operate FFRDCs—federally funded research and development </a:t>
            </a:r>
            <a:r>
              <a:rPr lang="en-GB" sz="1200" b="0" i="0" kern="1200" err="1">
                <a:solidFill>
                  <a:schemeClr val="tx1"/>
                </a:solidFill>
                <a:effectLst/>
                <a:latin typeface="+mn-lt"/>
                <a:ea typeface="+mn-ea"/>
                <a:cs typeface="+mn-cs"/>
              </a:rPr>
              <a:t>centers</a:t>
            </a:r>
            <a:endParaRPr lang="en-GB" sz="1200" b="0"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D7937BD-6C68-5D4C-9106-9990C53D10EB}" type="slidenum">
              <a:rPr lang="en-US" smtClean="0"/>
              <a:t>5</a:t>
            </a:fld>
            <a:endParaRPr lang="en-US"/>
          </a:p>
        </p:txBody>
      </p:sp>
    </p:spTree>
    <p:extLst>
      <p:ext uri="{BB962C8B-B14F-4D97-AF65-F5344CB8AC3E}">
        <p14:creationId xmlns:p14="http://schemas.microsoft.com/office/powerpoint/2010/main" val="4152323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account for roughly 70% of all security vulnerabilities in major products like Windows and Android</a:t>
            </a:r>
          </a:p>
          <a:p>
            <a:endParaRPr lang="en-GB" sz="1200" b="0"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 Input injection:</a:t>
            </a:r>
          </a:p>
          <a:p>
            <a:r>
              <a:rPr lang="en-GB" sz="1200" b="0" i="0" kern="1200">
                <a:solidFill>
                  <a:schemeClr val="tx1"/>
                </a:solidFill>
                <a:effectLst/>
                <a:latin typeface="+mn-lt"/>
                <a:ea typeface="+mn-ea"/>
                <a:cs typeface="+mn-cs"/>
              </a:rPr>
              <a:t>XSS: Cross-Site Scripting</a:t>
            </a:r>
          </a:p>
          <a:p>
            <a:r>
              <a:rPr lang="en-GB" sz="1200" b="0" i="0" kern="1200">
                <a:solidFill>
                  <a:schemeClr val="tx1"/>
                </a:solidFill>
                <a:effectLst/>
                <a:latin typeface="+mn-lt"/>
                <a:ea typeface="+mn-ea"/>
                <a:cs typeface="+mn-cs"/>
              </a:rPr>
              <a:t>XXE: XML External Entities</a:t>
            </a:r>
          </a:p>
          <a:p>
            <a:r>
              <a:rPr lang="en-GB" sz="1200" b="0" i="0" kern="1200">
                <a:solidFill>
                  <a:schemeClr val="tx1"/>
                </a:solidFill>
                <a:effectLst/>
                <a:latin typeface="+mn-lt"/>
                <a:ea typeface="+mn-ea"/>
                <a:cs typeface="+mn-cs"/>
              </a:rPr>
              <a:t>SSRF: Server-Side Request Forgery </a:t>
            </a:r>
          </a:p>
          <a:p>
            <a:endParaRPr lang="en-GB" sz="1200" b="0"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Broken access control: Logic errors (e.g., bypassing a login screen)</a:t>
            </a:r>
          </a:p>
          <a:p>
            <a:r>
              <a:rPr lang="en-GB" sz="1200" b="0" i="0" kern="1200">
                <a:solidFill>
                  <a:schemeClr val="tx1"/>
                </a:solidFill>
                <a:effectLst/>
                <a:latin typeface="+mn-lt"/>
                <a:ea typeface="+mn-ea"/>
                <a:cs typeface="+mn-cs"/>
              </a:rPr>
              <a:t>Directory</a:t>
            </a:r>
            <a:r>
              <a:rPr lang="en-US" altLang="zh-CN" sz="1200" b="0" i="0" kern="1200">
                <a:solidFill>
                  <a:schemeClr val="tx1"/>
                </a:solidFill>
                <a:effectLst/>
                <a:latin typeface="+mn-lt"/>
                <a:ea typeface="+mn-ea"/>
                <a:cs typeface="+mn-cs"/>
              </a:rPr>
              <a:t>/Path</a:t>
            </a:r>
            <a:r>
              <a:rPr lang="en-GB" sz="1200" b="0" i="0" kern="1200">
                <a:solidFill>
                  <a:schemeClr val="tx1"/>
                </a:solidFill>
                <a:effectLst/>
                <a:latin typeface="+mn-lt"/>
                <a:ea typeface="+mn-ea"/>
                <a:cs typeface="+mn-cs"/>
              </a:rPr>
              <a:t> traversal</a:t>
            </a:r>
            <a:r>
              <a:rPr lang="en-US" altLang="zh-CN" sz="1200" b="0" i="0" kern="1200">
                <a:solidFill>
                  <a:schemeClr val="tx1"/>
                </a:solidFill>
                <a:effectLst/>
                <a:latin typeface="+mn-lt"/>
                <a:ea typeface="+mn-ea"/>
                <a:cs typeface="+mn-cs"/>
              </a:rPr>
              <a:t>,</a:t>
            </a:r>
          </a:p>
          <a:p>
            <a:r>
              <a:rPr lang="en-GB" sz="1200" b="0" i="0" kern="1200">
                <a:solidFill>
                  <a:schemeClr val="tx1"/>
                </a:solidFill>
                <a:effectLst/>
                <a:latin typeface="+mn-lt"/>
                <a:ea typeface="+mn-ea"/>
                <a:cs typeface="+mn-cs"/>
              </a:rPr>
              <a:t>CSRF: cross-site request forgery</a:t>
            </a:r>
          </a:p>
          <a:p>
            <a:r>
              <a:rPr lang="en-GB" sz="1200" b="0" i="0" kern="1200">
                <a:solidFill>
                  <a:schemeClr val="tx1"/>
                </a:solidFill>
                <a:effectLst/>
                <a:latin typeface="+mn-lt"/>
                <a:ea typeface="+mn-ea"/>
                <a:cs typeface="+mn-cs"/>
              </a:rPr>
              <a:t>open redirect</a:t>
            </a: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missing input validation and sanitisation there.</a:t>
            </a:r>
          </a:p>
          <a:p>
            <a:endParaRPr lang="en-GB" sz="1200" b="0"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you might think based on the numbers, the input injection based vulnerabilities are a big issue, but for vulnerability we are also concerned with their CVSS scores, the severity index. Memory safety ones are usually much more severe, less easier to find and patch.</a:t>
            </a:r>
          </a:p>
          <a:p>
            <a:endParaRPr lang="en-GB" sz="1200" b="0"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Open source vulnerabilities from </a:t>
            </a:r>
            <a:r>
              <a:rPr lang="en-GB" sz="1200" b="0" i="0" kern="1200" err="1">
                <a:solidFill>
                  <a:schemeClr val="tx1"/>
                </a:solidFill>
                <a:effectLst/>
                <a:latin typeface="+mn-lt"/>
                <a:ea typeface="+mn-ea"/>
                <a:cs typeface="+mn-cs"/>
              </a:rPr>
              <a:t>OSV.dev</a:t>
            </a:r>
            <a:endParaRPr lang="en-GB" sz="1200" b="0" i="0"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hlinkClick r:id="rId3"/>
              </a:rPr>
              <a:t>https://osv.dev</a:t>
            </a:r>
            <a:r>
              <a:rPr lang="en-GB" sz="1200" b="0" i="0" kern="1200">
                <a:solidFill>
                  <a:schemeClr val="tx1"/>
                </a:solidFill>
                <a:effectLst/>
                <a:latin typeface="+mn-lt"/>
                <a:ea typeface="+mn-ea"/>
                <a:cs typeface="+mn-cs"/>
              </a:rPr>
              <a:t> a project by Google, collects vulnerabilities in open source projects from various sources and publish them in </a:t>
            </a:r>
            <a:r>
              <a:rPr lang="en-GB" sz="1200" b="0" i="0" u="none" strike="noStrike" kern="1200">
                <a:solidFill>
                  <a:schemeClr val="tx1"/>
                </a:solidFill>
                <a:effectLst/>
                <a:latin typeface="+mn-lt"/>
                <a:ea typeface="+mn-ea"/>
                <a:cs typeface="+mn-cs"/>
                <a:hlinkClick r:id="rId4"/>
              </a:rPr>
              <a:t>Open Source Vulnerability format</a:t>
            </a:r>
            <a:r>
              <a:rPr lang="en-GB" sz="1200" b="0" i="0" kern="1200">
                <a:solidFill>
                  <a:schemeClr val="tx1"/>
                </a:solidFill>
                <a:effectLst/>
                <a:latin typeface="+mn-lt"/>
                <a:ea typeface="+mn-ea"/>
                <a:cs typeface="+mn-cs"/>
              </a:rPr>
              <a:t>. We regularly pull and process data published by </a:t>
            </a:r>
            <a:r>
              <a:rPr lang="en-GB" sz="1200" b="0" i="0" kern="1200" err="1">
                <a:solidFill>
                  <a:schemeClr val="tx1"/>
                </a:solidFill>
                <a:effectLst/>
                <a:latin typeface="+mn-lt"/>
                <a:ea typeface="+mn-ea"/>
                <a:cs typeface="+mn-cs"/>
              </a:rPr>
              <a:t>OSV.dev</a:t>
            </a:r>
            <a:r>
              <a:rPr lang="en-GB" sz="1200" b="0" i="0" kern="1200">
                <a:solidFill>
                  <a:schemeClr val="tx1"/>
                </a:solidFill>
                <a:effectLst/>
                <a:latin typeface="+mn-lt"/>
                <a:ea typeface="+mn-ea"/>
                <a:cs typeface="+mn-cs"/>
              </a:rPr>
              <a:t> and add it to our database, correlating OSV data with CVEs. This allows users to access additional information about CVEs, for example </a:t>
            </a:r>
            <a:r>
              <a:rPr lang="en-GB" sz="1200" b="0" i="0" kern="1200" err="1">
                <a:solidFill>
                  <a:schemeClr val="tx1"/>
                </a:solidFill>
                <a:effectLst/>
                <a:latin typeface="+mn-lt"/>
                <a:ea typeface="+mn-ea"/>
                <a:cs typeface="+mn-cs"/>
              </a:rPr>
              <a:t>debian</a:t>
            </a:r>
            <a:r>
              <a:rPr lang="en-GB" sz="1200" b="0" i="0" kern="1200">
                <a:solidFill>
                  <a:schemeClr val="tx1"/>
                </a:solidFill>
                <a:effectLst/>
                <a:latin typeface="+mn-lt"/>
                <a:ea typeface="+mn-ea"/>
                <a:cs typeface="+mn-cs"/>
              </a:rPr>
              <a:t> or </a:t>
            </a:r>
            <a:r>
              <a:rPr lang="en-GB" sz="1200" b="0" i="0" kern="1200" err="1">
                <a:solidFill>
                  <a:schemeClr val="tx1"/>
                </a:solidFill>
                <a:effectLst/>
                <a:latin typeface="+mn-lt"/>
                <a:ea typeface="+mn-ea"/>
                <a:cs typeface="+mn-cs"/>
              </a:rPr>
              <a:t>github</a:t>
            </a:r>
            <a:r>
              <a:rPr lang="en-GB" sz="1200" b="0" i="0" kern="1200">
                <a:solidFill>
                  <a:schemeClr val="tx1"/>
                </a:solidFill>
                <a:effectLst/>
                <a:latin typeface="+mn-lt"/>
                <a:ea typeface="+mn-ea"/>
                <a:cs typeface="+mn-cs"/>
              </a:rPr>
              <a:t> advisories, malware data and much more.</a:t>
            </a:r>
          </a:p>
          <a:p>
            <a:r>
              <a:rPr lang="en-GB" sz="1200" b="0" i="0" kern="1200">
                <a:solidFill>
                  <a:schemeClr val="tx1"/>
                </a:solidFill>
                <a:effectLst/>
                <a:latin typeface="+mn-lt"/>
                <a:ea typeface="+mn-ea"/>
                <a:cs typeface="+mn-cs"/>
              </a:rPr>
              <a:t>OSV data also includes items without CVEs, such as malware, issues discovered by fuzzing etc.</a:t>
            </a:r>
          </a:p>
          <a:p>
            <a:r>
              <a:rPr lang="en-GB" sz="1200" b="0" i="0" kern="1200">
                <a:solidFill>
                  <a:schemeClr val="tx1"/>
                </a:solidFill>
                <a:effectLst/>
                <a:latin typeface="+mn-lt"/>
                <a:ea typeface="+mn-ea"/>
                <a:cs typeface="+mn-cs"/>
              </a:rPr>
              <a:t>Additionally OSV data is grouped by ecosystem (</a:t>
            </a:r>
            <a:r>
              <a:rPr lang="en-GB" sz="1200" b="0" i="0" kern="1200" err="1">
                <a:solidFill>
                  <a:schemeClr val="tx1"/>
                </a:solidFill>
                <a:effectLst/>
                <a:latin typeface="+mn-lt"/>
                <a:ea typeface="+mn-ea"/>
                <a:cs typeface="+mn-cs"/>
              </a:rPr>
              <a:t>e.g</a:t>
            </a:r>
            <a:r>
              <a:rPr lang="en-GB" sz="1200" b="0" i="0" kern="1200">
                <a:solidFill>
                  <a:schemeClr val="tx1"/>
                </a:solidFill>
                <a:effectLst/>
                <a:latin typeface="+mn-lt"/>
                <a:ea typeface="+mn-ea"/>
                <a:cs typeface="+mn-cs"/>
              </a:rPr>
              <a:t> Maven, </a:t>
            </a:r>
            <a:r>
              <a:rPr lang="en-GB" sz="1200" b="0" i="0" kern="1200" err="1">
                <a:solidFill>
                  <a:schemeClr val="tx1"/>
                </a:solidFill>
                <a:effectLst/>
                <a:latin typeface="+mn-lt"/>
                <a:ea typeface="+mn-ea"/>
                <a:cs typeface="+mn-cs"/>
              </a:rPr>
              <a:t>npm</a:t>
            </a:r>
            <a:r>
              <a:rPr lang="en-GB" sz="1200" b="0" i="0" kern="1200">
                <a:solidFill>
                  <a:schemeClr val="tx1"/>
                </a:solidFill>
                <a:effectLst/>
                <a:latin typeface="+mn-lt"/>
                <a:ea typeface="+mn-ea"/>
                <a:cs typeface="+mn-cs"/>
              </a:rPr>
              <a:t> etc) and package names, unlike CVEs OSV does not use CPEs to provide affected product and version information. Using package names allows OSV data to be used for scanning SBOM or </a:t>
            </a:r>
            <a:r>
              <a:rPr lang="en-GB" sz="1200" b="0" i="0" kern="1200" err="1">
                <a:solidFill>
                  <a:schemeClr val="tx1"/>
                </a:solidFill>
                <a:effectLst/>
                <a:latin typeface="+mn-lt"/>
                <a:ea typeface="+mn-ea"/>
                <a:cs typeface="+mn-cs"/>
              </a:rPr>
              <a:t>Lockfiles</a:t>
            </a:r>
            <a:r>
              <a:rPr lang="en-GB" sz="1200" b="0" i="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3D7937BD-6C68-5D4C-9106-9990C53D10EB}" type="slidenum">
              <a:rPr lang="en-US" smtClean="0"/>
              <a:t>6</a:t>
            </a:fld>
            <a:endParaRPr lang="en-US"/>
          </a:p>
        </p:txBody>
      </p:sp>
    </p:spTree>
    <p:extLst>
      <p:ext uri="{BB962C8B-B14F-4D97-AF65-F5344CB8AC3E}">
        <p14:creationId xmlns:p14="http://schemas.microsoft.com/office/powerpoint/2010/main" val="2792508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More specifically, why do we want to talk about memory safety vulnerabilities?</a:t>
            </a:r>
          </a:p>
          <a:p>
            <a:pPr marL="171450" indent="-171450">
              <a:buFontTx/>
              <a:buChar char="-"/>
            </a:pPr>
            <a:r>
              <a:rPr lang="en-GB" sz="1200" b="0" i="0" kern="1200">
                <a:solidFill>
                  <a:schemeClr val="tx1"/>
                </a:solidFill>
                <a:effectLst/>
                <a:latin typeface="+mn-lt"/>
                <a:ea typeface="+mn-ea"/>
                <a:cs typeface="+mn-cs"/>
              </a:rPr>
              <a:t>the most straightforward evidence is that </a:t>
            </a:r>
          </a:p>
          <a:p>
            <a:pPr marL="171450" indent="-171450">
              <a:buFontTx/>
              <a:buChar char="-"/>
            </a:pPr>
            <a:endParaRPr lang="en-GB" sz="1200" b="0" i="0" kern="1200">
              <a:solidFill>
                <a:schemeClr val="tx1"/>
              </a:solidFill>
              <a:effectLst/>
              <a:latin typeface="+mn-lt"/>
              <a:ea typeface="+mn-ea"/>
              <a:cs typeface="+mn-cs"/>
            </a:endParaRPr>
          </a:p>
          <a:p>
            <a:pPr marL="0" indent="0">
              <a:buFontTx/>
              <a:buNone/>
            </a:pPr>
            <a:r>
              <a:rPr lang="en-GB" sz="1200" b="0" i="0" kern="1200">
                <a:solidFill>
                  <a:schemeClr val="tx1"/>
                </a:solidFill>
                <a:effectLst/>
                <a:latin typeface="+mn-lt"/>
                <a:ea typeface="+mn-ea"/>
                <a:cs typeface="+mn-cs"/>
              </a:rPr>
              <a:t>and as a matter of fact, the systems that we interact with daily, they are all written in memory-unsafe languages, specifically C/C++.</a:t>
            </a:r>
          </a:p>
          <a:p>
            <a:pPr marL="0" indent="0">
              <a:buFontTx/>
              <a:buNone/>
            </a:pPr>
            <a:endParaRPr lang="en-GB" sz="1200" b="0" i="0" kern="1200">
              <a:solidFill>
                <a:schemeClr val="tx1"/>
              </a:solidFill>
              <a:effectLst/>
              <a:latin typeface="+mn-lt"/>
              <a:ea typeface="+mn-ea"/>
              <a:cs typeface="+mn-cs"/>
            </a:endParaRPr>
          </a:p>
          <a:p>
            <a:pPr marL="0" indent="0">
              <a:buFontTx/>
              <a:buNone/>
            </a:pPr>
            <a:r>
              <a:rPr lang="en-GB" sz="1200" b="0" i="0" kern="1200" err="1">
                <a:solidFill>
                  <a:schemeClr val="tx1"/>
                </a:solidFill>
                <a:effectLst/>
                <a:latin typeface="+mn-lt"/>
                <a:ea typeface="+mn-ea"/>
                <a:cs typeface="+mn-cs"/>
              </a:rPr>
              <a:t>javascript</a:t>
            </a:r>
            <a:r>
              <a:rPr lang="en-GB" sz="1200" b="0" i="0" kern="1200">
                <a:solidFill>
                  <a:schemeClr val="tx1"/>
                </a:solidFill>
                <a:effectLst/>
                <a:latin typeface="+mn-lt"/>
                <a:ea typeface="+mn-ea"/>
                <a:cs typeface="+mn-cs"/>
              </a:rPr>
              <a:t> engine running your browser, </a:t>
            </a:r>
          </a:p>
          <a:p>
            <a:pPr marL="0" indent="0">
              <a:buFontTx/>
              <a:buNone/>
            </a:pPr>
            <a:r>
              <a:rPr lang="en-GB" sz="1200" b="0" i="0" kern="1200">
                <a:solidFill>
                  <a:schemeClr val="tx1"/>
                </a:solidFill>
                <a:effectLst/>
                <a:latin typeface="+mn-lt"/>
                <a:ea typeface="+mn-ea"/>
                <a:cs typeface="+mn-cs"/>
              </a:rPr>
              <a:t>embedded system devices powered by </a:t>
            </a:r>
            <a:r>
              <a:rPr lang="en-GB" sz="1200" b="0" i="0" kern="1200" err="1">
                <a:solidFill>
                  <a:schemeClr val="tx1"/>
                </a:solidFill>
                <a:effectLst/>
                <a:latin typeface="+mn-lt"/>
                <a:ea typeface="+mn-ea"/>
                <a:cs typeface="+mn-cs"/>
              </a:rPr>
              <a:t>RunTime</a:t>
            </a:r>
            <a:r>
              <a:rPr lang="en-GB" sz="1200" b="0" i="0" kern="1200">
                <a:solidFill>
                  <a:schemeClr val="tx1"/>
                </a:solidFill>
                <a:effectLst/>
                <a:latin typeface="+mn-lt"/>
                <a:ea typeface="+mn-ea"/>
                <a:cs typeface="+mn-cs"/>
              </a:rPr>
              <a:t> OS.</a:t>
            </a:r>
          </a:p>
          <a:p>
            <a:endParaRPr lang="en-GB" sz="1200" b="0"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hundreds of millions of dollars</a:t>
            </a:r>
          </a:p>
          <a:p>
            <a:endParaRPr lang="en-GB" sz="1200" b="0" i="0" kern="1200">
              <a:solidFill>
                <a:schemeClr val="tx1"/>
              </a:solidFill>
              <a:effectLst/>
              <a:latin typeface="+mn-lt"/>
              <a:ea typeface="+mn-ea"/>
              <a:cs typeface="+mn-cs"/>
            </a:endParaRPr>
          </a:p>
          <a:p>
            <a:endParaRPr lang="en-GB" sz="1200" b="0" i="0" kern="1200">
              <a:solidFill>
                <a:schemeClr val="tx1"/>
              </a:solidFill>
              <a:effectLst/>
              <a:latin typeface="+mn-lt"/>
              <a:ea typeface="+mn-ea"/>
              <a:cs typeface="+mn-cs"/>
            </a:endParaRPr>
          </a:p>
          <a:p>
            <a:r>
              <a:rPr lang="en-GB" sz="1200" b="0" i="0" kern="1200">
                <a:solidFill>
                  <a:schemeClr val="tx1"/>
                </a:solidFill>
                <a:effectLst/>
                <a:latin typeface="+mn-lt"/>
                <a:ea typeface="+mn-ea"/>
                <a:cs typeface="+mn-cs"/>
              </a:rPr>
              <a:t>For decades industry has created billions of lines of C &amp; C++ code but addressing the resulting memory safety risks has been a tough challenge. This blog series will explore memory vulnerabilities, the causes of memory unsafety and potential preventative measures. </a:t>
            </a:r>
            <a:endParaRPr lang="en-US"/>
          </a:p>
          <a:p>
            <a:endParaRPr lang="en-US"/>
          </a:p>
          <a:p>
            <a:endParaRPr lang="en-US"/>
          </a:p>
          <a:p>
            <a:r>
              <a:rPr lang="en-US"/>
              <a:t>Trusted means they are assumed to be protected and free from exploitable vulnerabilities, regardless of actual effective mechanisms to make them safe</a:t>
            </a:r>
          </a:p>
        </p:txBody>
      </p:sp>
      <p:sp>
        <p:nvSpPr>
          <p:cNvPr id="4" name="Slide Number Placeholder 3"/>
          <p:cNvSpPr>
            <a:spLocks noGrp="1"/>
          </p:cNvSpPr>
          <p:nvPr>
            <p:ph type="sldNum" sz="quarter" idx="5"/>
          </p:nvPr>
        </p:nvSpPr>
        <p:spPr/>
        <p:txBody>
          <a:bodyPr/>
          <a:lstStyle/>
          <a:p>
            <a:fld id="{3D7937BD-6C68-5D4C-9106-9990C53D10EB}" type="slidenum">
              <a:rPr lang="en-US" smtClean="0"/>
              <a:t>7</a:t>
            </a:fld>
            <a:endParaRPr lang="en-US"/>
          </a:p>
        </p:txBody>
      </p:sp>
    </p:spTree>
    <p:extLst>
      <p:ext uri="{BB962C8B-B14F-4D97-AF65-F5344CB8AC3E}">
        <p14:creationId xmlns:p14="http://schemas.microsoft.com/office/powerpoint/2010/main" val="2650817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FontTx/>
              <a:buNone/>
            </a:pPr>
            <a:r>
              <a:rPr lang="en-US" dirty="0"/>
              <a:t>Let’s answer the question: why memory-safety vulnerabilities mostly occur in C/C++, but not other languages?</a:t>
            </a:r>
          </a:p>
          <a:p>
            <a:pPr marL="0" indent="0">
              <a:buFontTx/>
              <a:buNone/>
            </a:pPr>
            <a:endParaRPr lang="en-US" dirty="0"/>
          </a:p>
          <a:p>
            <a:pPr marL="0" indent="0">
              <a:buFontTx/>
              <a:buNone/>
            </a:pPr>
            <a:r>
              <a:rPr lang="en-US" dirty="0"/>
              <a:t>The key distinction between C/C++ and other memory-safer languages such as Java, Python is that it does not have a runtime to auto manage memory allocations, frees. But developers in C/C++ rely on pointers to do so. And pointers are dangerous and specifically designed to give programmers max flexibility to manipulate system and hardware resources. This is purposefully designed for speed in processing. But comes with a cost in security.</a:t>
            </a:r>
          </a:p>
          <a:p>
            <a:pPr marL="0" indent="0">
              <a:buFontTx/>
              <a:buNone/>
            </a:pPr>
            <a:endParaRPr lang="en-US" dirty="0"/>
          </a:p>
          <a:p>
            <a:pPr marL="0" indent="0">
              <a:buFontTx/>
              <a:buNone/>
            </a:pPr>
            <a:r>
              <a:rPr lang="en-US" dirty="0"/>
              <a:t>The other key distinction is that the spec for C family </a:t>
            </a:r>
            <a:r>
              <a:rPr lang="en-US" dirty="0" err="1"/>
              <a:t>langs</a:t>
            </a:r>
            <a:r>
              <a:rPr lang="en-US" dirty="0"/>
              <a:t> purposefully leaves blank for certain </a:t>
            </a:r>
            <a:r>
              <a:rPr lang="en-US" dirty="0" err="1"/>
              <a:t>behaviours</a:t>
            </a:r>
            <a:r>
              <a:rPr lang="en-US" dirty="0"/>
              <a:t>, allowing the compilers themselves to innovate their own response. For example, the standard C compiler </a:t>
            </a:r>
            <a:r>
              <a:rPr lang="en-US" dirty="0" err="1"/>
              <a:t>gcc</a:t>
            </a:r>
            <a:r>
              <a:rPr lang="en-US" dirty="0"/>
              <a:t> compiles undefined </a:t>
            </a:r>
            <a:r>
              <a:rPr lang="en-US" dirty="0" err="1"/>
              <a:t>behaviours</a:t>
            </a:r>
            <a:r>
              <a:rPr lang="en-US" dirty="0"/>
              <a:t> without giving warnings or stops the program. So it could lead to haphazard runtime crashes, not easily traceable back to the source code. on the other hand, runtime managed languages follow stricter semantics, allowing very few escape hacks that are left to developers’ own discern.</a:t>
            </a:r>
          </a:p>
          <a:p>
            <a:pPr marL="0" indent="0">
              <a:buFontTx/>
              <a:buNone/>
            </a:pPr>
            <a:endParaRPr lang="en-US" dirty="0"/>
          </a:p>
          <a:p>
            <a:pPr marL="0" indent="0">
              <a:buFontTx/>
              <a:buNone/>
            </a:pPr>
            <a:endParaRPr lang="en-US" dirty="0"/>
          </a:p>
          <a:p>
            <a:pPr marL="0" indent="0">
              <a:buFontTx/>
              <a:buNone/>
            </a:pPr>
            <a:endParaRPr lang="en-US" dirty="0"/>
          </a:p>
          <a:p>
            <a:pPr marL="0" indent="0">
              <a:buFontTx/>
              <a:buNone/>
            </a:pPr>
            <a:endParaRPr lang="en-US" dirty="0"/>
          </a:p>
          <a:p>
            <a:pPr marL="0" indent="0">
              <a:buFontTx/>
              <a:buNone/>
            </a:pPr>
            <a:r>
              <a:rPr lang="en-US" dirty="0"/>
              <a:t>Architectural deficiency : not distinguishing pointers from data or addresses – i.e. designed with no protection against pointer misuse despite it being much more omnipotent than other systems primitives</a:t>
            </a:r>
          </a:p>
          <a:p>
            <a:pPr marL="171450" indent="-171450">
              <a:buFontTx/>
              <a:buChar char="-"/>
            </a:pPr>
            <a:r>
              <a:rPr lang="en-US" dirty="0"/>
              <a:t>C &amp; C++ specifically allows arbitrary </a:t>
            </a:r>
            <a:r>
              <a:rPr lang="en-GB" noProof="0" dirty="0"/>
              <a:t>behaviours</a:t>
            </a:r>
            <a:r>
              <a:rPr lang="en-US" dirty="0"/>
              <a:t> from its golden standard for practice, i.e. ISO specification</a:t>
            </a:r>
          </a:p>
          <a:p>
            <a:pPr marL="171450" indent="-171450">
              <a:buFontTx/>
              <a:buChar char="-"/>
            </a:pPr>
            <a:r>
              <a:rPr lang="en-US" dirty="0"/>
              <a:t>i.e. their compilers do not trap weird instruction sequences even at the static analysis step, and allow software to behave haphazardly</a:t>
            </a:r>
          </a:p>
          <a:p>
            <a:endParaRPr lang="en-US" dirty="0"/>
          </a:p>
          <a:p>
            <a:r>
              <a:rPr lang="en-GB" sz="1200" b="0" i="0" kern="1200" dirty="0">
                <a:solidFill>
                  <a:schemeClr val="tx1"/>
                </a:solidFill>
                <a:effectLst/>
                <a:latin typeface="+mn-lt"/>
                <a:ea typeface="+mn-ea"/>
                <a:cs typeface="+mn-cs"/>
              </a:rPr>
              <a:t>In languages like C and C++, the language specification leaves certain situations as "undefined". </a:t>
            </a:r>
          </a:p>
          <a:p>
            <a:r>
              <a:rPr lang="en-GB" sz="1200" b="1" i="0" kern="1200" dirty="0">
                <a:solidFill>
                  <a:schemeClr val="tx1"/>
                </a:solidFill>
                <a:effectLst/>
                <a:latin typeface="+mn-lt"/>
                <a:ea typeface="+mn-ea"/>
                <a:cs typeface="+mn-cs"/>
              </a:rPr>
              <a:t>Memory Unsafety:</a:t>
            </a:r>
            <a:r>
              <a:rPr lang="en-GB" sz="1200" b="0" i="0" kern="1200" dirty="0">
                <a:solidFill>
                  <a:schemeClr val="tx1"/>
                </a:solidFill>
                <a:effectLst/>
                <a:latin typeface="+mn-lt"/>
                <a:ea typeface="+mn-ea"/>
                <a:cs typeface="+mn-cs"/>
              </a:rPr>
              <a:t> Allowing arbitrary pointer arithmetic or accessing out-of-bounds memory can lead to the runtime performing unpredictable, "arbitrary" actions.</a:t>
            </a:r>
          </a:p>
          <a:p>
            <a:r>
              <a:rPr lang="en-GB" sz="1200" b="1" i="0" kern="1200" dirty="0">
                <a:solidFill>
                  <a:schemeClr val="tx1"/>
                </a:solidFill>
                <a:effectLst/>
                <a:latin typeface="+mn-lt"/>
                <a:ea typeface="+mn-ea"/>
                <a:cs typeface="+mn-cs"/>
              </a:rPr>
              <a:t>Compiler/Platform Dependency:</a:t>
            </a:r>
            <a:r>
              <a:rPr lang="en-GB" sz="1200" b="0" i="0" kern="1200" dirty="0">
                <a:solidFill>
                  <a:schemeClr val="tx1"/>
                </a:solidFill>
                <a:effectLst/>
                <a:latin typeface="+mn-lt"/>
                <a:ea typeface="+mn-ea"/>
                <a:cs typeface="+mn-cs"/>
              </a:rPr>
              <a:t> The compiler, ABI, or operating system may define what happens in these scenarios, which can vary wildly between environments. </a:t>
            </a:r>
          </a:p>
          <a:p>
            <a:endParaRPr lang="en-GB" dirty="0"/>
          </a:p>
          <a:p>
            <a:r>
              <a:rPr lang="en-GB" sz="1200" b="0" i="0" kern="1200" dirty="0">
                <a:solidFill>
                  <a:schemeClr val="tx1"/>
                </a:solidFill>
                <a:effectLst/>
                <a:latin typeface="+mn-lt"/>
                <a:ea typeface="+mn-ea"/>
                <a:cs typeface="+mn-cs"/>
              </a:rPr>
              <a:t>While high-level languages (Java, Python, Rust) generally restrict arbitrary behaviours to ensure safety, they still offer escape hatches (e.g., unsafe in Rust, reflection in Java) that can lead to unexpected behaviours. Lower-level languages (C, C++) have "undefined behaviour" explicitly built into their specifications, allowing them to exhibit a wide range of, or "arbitrary," behaviours at runtime.</a:t>
            </a:r>
            <a:endParaRPr lang="en-GB" dirty="0"/>
          </a:p>
          <a:p>
            <a:endParaRPr lang="en-GB" dirty="0"/>
          </a:p>
          <a:p>
            <a:endParaRPr lang="en-GB" dirty="0"/>
          </a:p>
          <a:p>
            <a:br>
              <a:rPr lang="en-GB" dirty="0"/>
            </a:br>
            <a:endParaRPr lang="en-US" dirty="0"/>
          </a:p>
        </p:txBody>
      </p:sp>
      <p:sp>
        <p:nvSpPr>
          <p:cNvPr id="4" name="Slide Number Placeholder 3"/>
          <p:cNvSpPr>
            <a:spLocks noGrp="1"/>
          </p:cNvSpPr>
          <p:nvPr>
            <p:ph type="sldNum" sz="quarter" idx="5"/>
          </p:nvPr>
        </p:nvSpPr>
        <p:spPr/>
        <p:txBody>
          <a:bodyPr/>
          <a:lstStyle/>
          <a:p>
            <a:fld id="{3D7937BD-6C68-5D4C-9106-9990C53D10EB}" type="slidenum">
              <a:rPr lang="en-US" smtClean="0"/>
              <a:t>8</a:t>
            </a:fld>
            <a:endParaRPr lang="en-US"/>
          </a:p>
        </p:txBody>
      </p:sp>
    </p:spTree>
    <p:extLst>
      <p:ext uri="{BB962C8B-B14F-4D97-AF65-F5344CB8AC3E}">
        <p14:creationId xmlns:p14="http://schemas.microsoft.com/office/powerpoint/2010/main" val="415966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We mentioned about pointers, if you are unfamiliar with pointers, they store memory addresses of other language members. </a:t>
            </a:r>
          </a:p>
          <a:p>
            <a:endParaRPr lang="en-US" dirty="0"/>
          </a:p>
          <a:p>
            <a:r>
              <a:rPr lang="en-US" dirty="0"/>
              <a:t>Pointers are dangerous to use because architecturally there are no rules built in to distinguish it from addresses, yet they are dynamic and powerful. They represent software’s ability to access hardware and system resources, by reading and writing to memory.</a:t>
            </a:r>
          </a:p>
          <a:p>
            <a:endParaRPr lang="en-US" dirty="0"/>
          </a:p>
          <a:p>
            <a:r>
              <a:rPr lang="en-US" dirty="0"/>
              <a:t>Two main sources of memory safety vulnerabilities are spatial misuse, out-of-bound access or buffer overflow, and temporal misuse, use-after-free.</a:t>
            </a:r>
          </a:p>
          <a:p>
            <a:endParaRPr lang="en-US" dirty="0"/>
          </a:p>
          <a:p>
            <a:r>
              <a:rPr lang="en-US" dirty="0"/>
              <a:t>Pointers are associated with dedicated memory regions, or buffers. Since they are treated as integers architecturally, they move by conventional arithmetic. If they move outside their allocated region, it could potentially cause spatial memory safety error when we try to access mismatched region. When we write to it, it is buffer overflow. </a:t>
            </a:r>
          </a:p>
          <a:p>
            <a:endParaRPr lang="en-US" dirty="0"/>
          </a:p>
          <a:p>
            <a:r>
              <a:rPr lang="en-US" dirty="0"/>
              <a:t>Temporally, when we free a region of memory and later access that region with the old pointer, it would also be a problem because now that pointer points to memory that does not belong to it. It could cause memory leaks or corrupt that region of memory.</a:t>
            </a:r>
          </a:p>
        </p:txBody>
      </p:sp>
      <p:sp>
        <p:nvSpPr>
          <p:cNvPr id="4" name="Slide Number Placeholder 3"/>
          <p:cNvSpPr>
            <a:spLocks noGrp="1"/>
          </p:cNvSpPr>
          <p:nvPr>
            <p:ph type="sldNum" sz="quarter" idx="5"/>
          </p:nvPr>
        </p:nvSpPr>
        <p:spPr/>
        <p:txBody>
          <a:bodyPr/>
          <a:lstStyle/>
          <a:p>
            <a:fld id="{3D7937BD-6C68-5D4C-9106-9990C53D10EB}" type="slidenum">
              <a:rPr lang="en-US" smtClean="0"/>
              <a:t>9</a:t>
            </a:fld>
            <a:endParaRPr lang="en-US"/>
          </a:p>
        </p:txBody>
      </p:sp>
    </p:spTree>
    <p:extLst>
      <p:ext uri="{BB962C8B-B14F-4D97-AF65-F5344CB8AC3E}">
        <p14:creationId xmlns:p14="http://schemas.microsoft.com/office/powerpoint/2010/main" val="2565596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0551-7F7E-AFD7-A4C5-A21D7B4F3AF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0967197-3E33-77CE-6201-26ED528A12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E9EBE2A-68E7-2C6E-718D-B1CF6C72824E}"/>
              </a:ext>
            </a:extLst>
          </p:cNvPr>
          <p:cNvSpPr>
            <a:spLocks noGrp="1"/>
          </p:cNvSpPr>
          <p:nvPr>
            <p:ph type="dt" sz="half" idx="10"/>
          </p:nvPr>
        </p:nvSpPr>
        <p:spPr/>
        <p:txBody>
          <a:bodyPr/>
          <a:lstStyle/>
          <a:p>
            <a:fld id="{F1AAFB15-EA92-0A4A-91C2-C1F359353B1E}" type="datetime1">
              <a:rPr lang="en-GB" smtClean="0"/>
              <a:t>24/02/2026</a:t>
            </a:fld>
            <a:endParaRPr lang="en-US"/>
          </a:p>
        </p:txBody>
      </p:sp>
      <p:sp>
        <p:nvSpPr>
          <p:cNvPr id="5" name="Footer Placeholder 4">
            <a:extLst>
              <a:ext uri="{FF2B5EF4-FFF2-40B4-BE49-F238E27FC236}">
                <a16:creationId xmlns:a16="http://schemas.microsoft.com/office/drawing/2014/main" id="{79E8A541-ED33-77D3-D167-89CE448F1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D4FBA-09DD-3300-AE7B-7D6E404BFA55}"/>
              </a:ext>
            </a:extLst>
          </p:cNvPr>
          <p:cNvSpPr>
            <a:spLocks noGrp="1"/>
          </p:cNvSpPr>
          <p:nvPr>
            <p:ph type="sldNum" sz="quarter" idx="12"/>
          </p:nvPr>
        </p:nvSpPr>
        <p:spPr/>
        <p:txBody>
          <a:bodyPr/>
          <a:lstStyle/>
          <a:p>
            <a:fld id="{016742AF-4840-D84D-9D85-9C83F03E7221}" type="slidenum">
              <a:rPr lang="en-US" smtClean="0"/>
              <a:t>‹#›</a:t>
            </a:fld>
            <a:endParaRPr lang="en-US"/>
          </a:p>
        </p:txBody>
      </p:sp>
    </p:spTree>
    <p:extLst>
      <p:ext uri="{BB962C8B-B14F-4D97-AF65-F5344CB8AC3E}">
        <p14:creationId xmlns:p14="http://schemas.microsoft.com/office/powerpoint/2010/main" val="1217223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EC2F6-11A5-62C1-ED7D-6D34790FACF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F7EE9C4-7068-6615-9A03-6B358243B38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9F281D-72FD-5E2A-6B76-F4D1D735B62B}"/>
              </a:ext>
            </a:extLst>
          </p:cNvPr>
          <p:cNvSpPr>
            <a:spLocks noGrp="1"/>
          </p:cNvSpPr>
          <p:nvPr>
            <p:ph type="dt" sz="half" idx="10"/>
          </p:nvPr>
        </p:nvSpPr>
        <p:spPr/>
        <p:txBody>
          <a:bodyPr/>
          <a:lstStyle/>
          <a:p>
            <a:fld id="{F0E7520A-3988-724D-99B6-EDA2DD15774C}" type="datetime1">
              <a:rPr lang="en-GB" smtClean="0"/>
              <a:t>24/02/2026</a:t>
            </a:fld>
            <a:endParaRPr lang="en-US"/>
          </a:p>
        </p:txBody>
      </p:sp>
      <p:sp>
        <p:nvSpPr>
          <p:cNvPr id="5" name="Footer Placeholder 4">
            <a:extLst>
              <a:ext uri="{FF2B5EF4-FFF2-40B4-BE49-F238E27FC236}">
                <a16:creationId xmlns:a16="http://schemas.microsoft.com/office/drawing/2014/main" id="{846B3E4A-DB4F-56E8-86D5-14A4E0FE1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EF10E-7047-CD8F-182D-B27D74F3E507}"/>
              </a:ext>
            </a:extLst>
          </p:cNvPr>
          <p:cNvSpPr>
            <a:spLocks noGrp="1"/>
          </p:cNvSpPr>
          <p:nvPr>
            <p:ph type="sldNum" sz="quarter" idx="12"/>
          </p:nvPr>
        </p:nvSpPr>
        <p:spPr/>
        <p:txBody>
          <a:bodyPr/>
          <a:lstStyle/>
          <a:p>
            <a:fld id="{016742AF-4840-D84D-9D85-9C83F03E7221}" type="slidenum">
              <a:rPr lang="en-US" smtClean="0"/>
              <a:t>‹#›</a:t>
            </a:fld>
            <a:endParaRPr lang="en-US"/>
          </a:p>
        </p:txBody>
      </p:sp>
    </p:spTree>
    <p:extLst>
      <p:ext uri="{BB962C8B-B14F-4D97-AF65-F5344CB8AC3E}">
        <p14:creationId xmlns:p14="http://schemas.microsoft.com/office/powerpoint/2010/main" val="1731687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448568-6D6E-64D0-6D1D-785C323D5F5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D5AA0DB-1056-6EF3-9740-A02BC9A8917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C28536F-481D-40E6-CD69-BEAA183D0BC3}"/>
              </a:ext>
            </a:extLst>
          </p:cNvPr>
          <p:cNvSpPr>
            <a:spLocks noGrp="1"/>
          </p:cNvSpPr>
          <p:nvPr>
            <p:ph type="dt" sz="half" idx="10"/>
          </p:nvPr>
        </p:nvSpPr>
        <p:spPr/>
        <p:txBody>
          <a:bodyPr/>
          <a:lstStyle/>
          <a:p>
            <a:fld id="{498476F4-9B07-C244-BAA0-BD3314BF500C}" type="datetime1">
              <a:rPr lang="en-GB" smtClean="0"/>
              <a:t>24/02/2026</a:t>
            </a:fld>
            <a:endParaRPr lang="en-US"/>
          </a:p>
        </p:txBody>
      </p:sp>
      <p:sp>
        <p:nvSpPr>
          <p:cNvPr id="5" name="Footer Placeholder 4">
            <a:extLst>
              <a:ext uri="{FF2B5EF4-FFF2-40B4-BE49-F238E27FC236}">
                <a16:creationId xmlns:a16="http://schemas.microsoft.com/office/drawing/2014/main" id="{2181C1A4-8B03-2FB2-A887-01FDB0B89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F080F-666F-C276-8F13-4ADF9DE7F2E9}"/>
              </a:ext>
            </a:extLst>
          </p:cNvPr>
          <p:cNvSpPr>
            <a:spLocks noGrp="1"/>
          </p:cNvSpPr>
          <p:nvPr>
            <p:ph type="sldNum" sz="quarter" idx="12"/>
          </p:nvPr>
        </p:nvSpPr>
        <p:spPr/>
        <p:txBody>
          <a:bodyPr/>
          <a:lstStyle/>
          <a:p>
            <a:fld id="{016742AF-4840-D84D-9D85-9C83F03E7221}" type="slidenum">
              <a:rPr lang="en-US" smtClean="0"/>
              <a:t>‹#›</a:t>
            </a:fld>
            <a:endParaRPr lang="en-US"/>
          </a:p>
        </p:txBody>
      </p:sp>
    </p:spTree>
    <p:extLst>
      <p:ext uri="{BB962C8B-B14F-4D97-AF65-F5344CB8AC3E}">
        <p14:creationId xmlns:p14="http://schemas.microsoft.com/office/powerpoint/2010/main" val="3575466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D8C4B-2E06-0B88-4EEB-BD6ADA3A2B1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BF7AF39-FAFC-AF2D-A0BF-B6DFFD4BAD0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46144D2-82D1-DFC3-7F7D-2CC91006AB2D}"/>
              </a:ext>
            </a:extLst>
          </p:cNvPr>
          <p:cNvSpPr>
            <a:spLocks noGrp="1"/>
          </p:cNvSpPr>
          <p:nvPr>
            <p:ph type="dt" sz="half" idx="10"/>
          </p:nvPr>
        </p:nvSpPr>
        <p:spPr/>
        <p:txBody>
          <a:bodyPr/>
          <a:lstStyle/>
          <a:p>
            <a:fld id="{D21CFD05-BED0-F34F-BC4A-83BD62B1682F}" type="datetime1">
              <a:rPr lang="en-GB" smtClean="0"/>
              <a:t>24/02/2026</a:t>
            </a:fld>
            <a:endParaRPr lang="en-US"/>
          </a:p>
        </p:txBody>
      </p:sp>
      <p:sp>
        <p:nvSpPr>
          <p:cNvPr id="5" name="Footer Placeholder 4">
            <a:extLst>
              <a:ext uri="{FF2B5EF4-FFF2-40B4-BE49-F238E27FC236}">
                <a16:creationId xmlns:a16="http://schemas.microsoft.com/office/drawing/2014/main" id="{89CA2598-DC47-929B-9D1D-95836541C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A7BDC1-424F-8919-3257-934E8F1D0C9D}"/>
              </a:ext>
            </a:extLst>
          </p:cNvPr>
          <p:cNvSpPr>
            <a:spLocks noGrp="1"/>
          </p:cNvSpPr>
          <p:nvPr>
            <p:ph type="sldNum" sz="quarter" idx="12"/>
          </p:nvPr>
        </p:nvSpPr>
        <p:spPr/>
        <p:txBody>
          <a:bodyPr/>
          <a:lstStyle/>
          <a:p>
            <a:fld id="{016742AF-4840-D84D-9D85-9C83F03E7221}" type="slidenum">
              <a:rPr lang="en-US" smtClean="0"/>
              <a:t>‹#›</a:t>
            </a:fld>
            <a:endParaRPr lang="en-US"/>
          </a:p>
        </p:txBody>
      </p:sp>
    </p:spTree>
    <p:extLst>
      <p:ext uri="{BB962C8B-B14F-4D97-AF65-F5344CB8AC3E}">
        <p14:creationId xmlns:p14="http://schemas.microsoft.com/office/powerpoint/2010/main" val="1843207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A40FC-945C-057D-401F-4405E789B6A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BC641D2-7F37-8ECB-A3F6-3E6E823B37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26DB43B-77F8-24A7-597A-775EA4B11AED}"/>
              </a:ext>
            </a:extLst>
          </p:cNvPr>
          <p:cNvSpPr>
            <a:spLocks noGrp="1"/>
          </p:cNvSpPr>
          <p:nvPr>
            <p:ph type="dt" sz="half" idx="10"/>
          </p:nvPr>
        </p:nvSpPr>
        <p:spPr/>
        <p:txBody>
          <a:bodyPr/>
          <a:lstStyle/>
          <a:p>
            <a:fld id="{ABFFC6AE-BAC9-854E-8EF7-13660F066566}" type="datetime1">
              <a:rPr lang="en-GB" smtClean="0"/>
              <a:t>24/02/2026</a:t>
            </a:fld>
            <a:endParaRPr lang="en-US"/>
          </a:p>
        </p:txBody>
      </p:sp>
      <p:sp>
        <p:nvSpPr>
          <p:cNvPr id="5" name="Footer Placeholder 4">
            <a:extLst>
              <a:ext uri="{FF2B5EF4-FFF2-40B4-BE49-F238E27FC236}">
                <a16:creationId xmlns:a16="http://schemas.microsoft.com/office/drawing/2014/main" id="{40A8FDC8-B343-2BCB-84F7-F5421A05B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762E3-45EB-B8A4-5795-D98F4B3B9C42}"/>
              </a:ext>
            </a:extLst>
          </p:cNvPr>
          <p:cNvSpPr>
            <a:spLocks noGrp="1"/>
          </p:cNvSpPr>
          <p:nvPr>
            <p:ph type="sldNum" sz="quarter" idx="12"/>
          </p:nvPr>
        </p:nvSpPr>
        <p:spPr/>
        <p:txBody>
          <a:bodyPr/>
          <a:lstStyle/>
          <a:p>
            <a:fld id="{016742AF-4840-D84D-9D85-9C83F03E7221}" type="slidenum">
              <a:rPr lang="en-US" smtClean="0"/>
              <a:t>‹#›</a:t>
            </a:fld>
            <a:endParaRPr lang="en-US"/>
          </a:p>
        </p:txBody>
      </p:sp>
    </p:spTree>
    <p:extLst>
      <p:ext uri="{BB962C8B-B14F-4D97-AF65-F5344CB8AC3E}">
        <p14:creationId xmlns:p14="http://schemas.microsoft.com/office/powerpoint/2010/main" val="2314873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108EC-AD57-B5B7-55A7-CA626047CBE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4BC94DF-CDBB-E0E8-577A-A9D7E2DE6C2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E3EE52F-E3CF-9CC9-C0B2-D115892045E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D99AA2D-0CCB-93AB-3824-C90E47B518EE}"/>
              </a:ext>
            </a:extLst>
          </p:cNvPr>
          <p:cNvSpPr>
            <a:spLocks noGrp="1"/>
          </p:cNvSpPr>
          <p:nvPr>
            <p:ph type="dt" sz="half" idx="10"/>
          </p:nvPr>
        </p:nvSpPr>
        <p:spPr/>
        <p:txBody>
          <a:bodyPr/>
          <a:lstStyle/>
          <a:p>
            <a:fld id="{05E14BF7-8BAB-FF42-A5BF-A5555705E6C1}" type="datetime1">
              <a:rPr lang="en-GB" smtClean="0"/>
              <a:t>24/02/2026</a:t>
            </a:fld>
            <a:endParaRPr lang="en-US"/>
          </a:p>
        </p:txBody>
      </p:sp>
      <p:sp>
        <p:nvSpPr>
          <p:cNvPr id="6" name="Footer Placeholder 5">
            <a:extLst>
              <a:ext uri="{FF2B5EF4-FFF2-40B4-BE49-F238E27FC236}">
                <a16:creationId xmlns:a16="http://schemas.microsoft.com/office/drawing/2014/main" id="{D84CCE73-308D-C632-5AF6-DCEC1B347D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30B4BE-BAF5-3A78-A0EA-640B87C0C1E1}"/>
              </a:ext>
            </a:extLst>
          </p:cNvPr>
          <p:cNvSpPr>
            <a:spLocks noGrp="1"/>
          </p:cNvSpPr>
          <p:nvPr>
            <p:ph type="sldNum" sz="quarter" idx="12"/>
          </p:nvPr>
        </p:nvSpPr>
        <p:spPr/>
        <p:txBody>
          <a:bodyPr/>
          <a:lstStyle/>
          <a:p>
            <a:fld id="{016742AF-4840-D84D-9D85-9C83F03E7221}" type="slidenum">
              <a:rPr lang="en-US" smtClean="0"/>
              <a:t>‹#›</a:t>
            </a:fld>
            <a:endParaRPr lang="en-US"/>
          </a:p>
        </p:txBody>
      </p:sp>
    </p:spTree>
    <p:extLst>
      <p:ext uri="{BB962C8B-B14F-4D97-AF65-F5344CB8AC3E}">
        <p14:creationId xmlns:p14="http://schemas.microsoft.com/office/powerpoint/2010/main" val="115580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CA35-AC50-E98B-30FB-518413D2379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EF654-2597-876B-455E-AD8F956026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378CB2-1F2A-843E-5309-A2795DC9C82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0D22904-CE63-A358-17C3-0614810721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9E95E18-68A1-8772-2061-0062256919D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95F3677-25A9-8D70-581B-03D230333E5C}"/>
              </a:ext>
            </a:extLst>
          </p:cNvPr>
          <p:cNvSpPr>
            <a:spLocks noGrp="1"/>
          </p:cNvSpPr>
          <p:nvPr>
            <p:ph type="dt" sz="half" idx="10"/>
          </p:nvPr>
        </p:nvSpPr>
        <p:spPr/>
        <p:txBody>
          <a:bodyPr/>
          <a:lstStyle/>
          <a:p>
            <a:fld id="{F96D6574-89FC-2E46-84B3-DF7CF686AC6C}" type="datetime1">
              <a:rPr lang="en-GB" smtClean="0"/>
              <a:t>24/02/2026</a:t>
            </a:fld>
            <a:endParaRPr lang="en-US"/>
          </a:p>
        </p:txBody>
      </p:sp>
      <p:sp>
        <p:nvSpPr>
          <p:cNvPr id="8" name="Footer Placeholder 7">
            <a:extLst>
              <a:ext uri="{FF2B5EF4-FFF2-40B4-BE49-F238E27FC236}">
                <a16:creationId xmlns:a16="http://schemas.microsoft.com/office/drawing/2014/main" id="{F4D6F33C-72EB-8FF8-2137-45B7B8F79E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FE1E73-99C4-933C-CE36-F2868D4D734F}"/>
              </a:ext>
            </a:extLst>
          </p:cNvPr>
          <p:cNvSpPr>
            <a:spLocks noGrp="1"/>
          </p:cNvSpPr>
          <p:nvPr>
            <p:ph type="sldNum" sz="quarter" idx="12"/>
          </p:nvPr>
        </p:nvSpPr>
        <p:spPr/>
        <p:txBody>
          <a:bodyPr/>
          <a:lstStyle/>
          <a:p>
            <a:fld id="{016742AF-4840-D84D-9D85-9C83F03E7221}" type="slidenum">
              <a:rPr lang="en-US" smtClean="0"/>
              <a:t>‹#›</a:t>
            </a:fld>
            <a:endParaRPr lang="en-US"/>
          </a:p>
        </p:txBody>
      </p:sp>
    </p:spTree>
    <p:extLst>
      <p:ext uri="{BB962C8B-B14F-4D97-AF65-F5344CB8AC3E}">
        <p14:creationId xmlns:p14="http://schemas.microsoft.com/office/powerpoint/2010/main" val="32186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73509-8E6F-BEBB-35FB-AE5A9539506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B337A6C-C057-2520-6C6E-B9AA8158AB01}"/>
              </a:ext>
            </a:extLst>
          </p:cNvPr>
          <p:cNvSpPr>
            <a:spLocks noGrp="1"/>
          </p:cNvSpPr>
          <p:nvPr>
            <p:ph type="dt" sz="half" idx="10"/>
          </p:nvPr>
        </p:nvSpPr>
        <p:spPr/>
        <p:txBody>
          <a:bodyPr/>
          <a:lstStyle/>
          <a:p>
            <a:fld id="{0112D46B-32F9-4546-B555-1DAE99063E9A}" type="datetime1">
              <a:rPr lang="en-GB" smtClean="0"/>
              <a:t>24/02/2026</a:t>
            </a:fld>
            <a:endParaRPr lang="en-US"/>
          </a:p>
        </p:txBody>
      </p:sp>
      <p:sp>
        <p:nvSpPr>
          <p:cNvPr id="4" name="Footer Placeholder 3">
            <a:extLst>
              <a:ext uri="{FF2B5EF4-FFF2-40B4-BE49-F238E27FC236}">
                <a16:creationId xmlns:a16="http://schemas.microsoft.com/office/drawing/2014/main" id="{129755C5-EE28-1FA4-F91F-92840D420C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D542D0-6D8D-A9F2-0A25-1B6F7DAA763E}"/>
              </a:ext>
            </a:extLst>
          </p:cNvPr>
          <p:cNvSpPr>
            <a:spLocks noGrp="1"/>
          </p:cNvSpPr>
          <p:nvPr>
            <p:ph type="sldNum" sz="quarter" idx="12"/>
          </p:nvPr>
        </p:nvSpPr>
        <p:spPr/>
        <p:txBody>
          <a:bodyPr/>
          <a:lstStyle/>
          <a:p>
            <a:fld id="{016742AF-4840-D84D-9D85-9C83F03E7221}" type="slidenum">
              <a:rPr lang="en-US" smtClean="0"/>
              <a:t>‹#›</a:t>
            </a:fld>
            <a:endParaRPr lang="en-US"/>
          </a:p>
        </p:txBody>
      </p:sp>
    </p:spTree>
    <p:extLst>
      <p:ext uri="{BB962C8B-B14F-4D97-AF65-F5344CB8AC3E}">
        <p14:creationId xmlns:p14="http://schemas.microsoft.com/office/powerpoint/2010/main" val="401750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68F73-7952-9C97-45EA-5CF5C988A014}"/>
              </a:ext>
            </a:extLst>
          </p:cNvPr>
          <p:cNvSpPr>
            <a:spLocks noGrp="1"/>
          </p:cNvSpPr>
          <p:nvPr>
            <p:ph type="dt" sz="half" idx="10"/>
          </p:nvPr>
        </p:nvSpPr>
        <p:spPr/>
        <p:txBody>
          <a:bodyPr/>
          <a:lstStyle/>
          <a:p>
            <a:fld id="{AD052F00-CBA6-DC46-8210-D00D918D9560}" type="datetime1">
              <a:rPr lang="en-GB" smtClean="0"/>
              <a:t>24/02/2026</a:t>
            </a:fld>
            <a:endParaRPr lang="en-US"/>
          </a:p>
        </p:txBody>
      </p:sp>
      <p:sp>
        <p:nvSpPr>
          <p:cNvPr id="3" name="Footer Placeholder 2">
            <a:extLst>
              <a:ext uri="{FF2B5EF4-FFF2-40B4-BE49-F238E27FC236}">
                <a16:creationId xmlns:a16="http://schemas.microsoft.com/office/drawing/2014/main" id="{023C622A-475A-614F-0549-D805EF239F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AEE852-538A-0502-AD7D-7FAFA13B7777}"/>
              </a:ext>
            </a:extLst>
          </p:cNvPr>
          <p:cNvSpPr>
            <a:spLocks noGrp="1"/>
          </p:cNvSpPr>
          <p:nvPr>
            <p:ph type="sldNum" sz="quarter" idx="12"/>
          </p:nvPr>
        </p:nvSpPr>
        <p:spPr/>
        <p:txBody>
          <a:bodyPr/>
          <a:lstStyle/>
          <a:p>
            <a:fld id="{016742AF-4840-D84D-9D85-9C83F03E7221}" type="slidenum">
              <a:rPr lang="en-US" smtClean="0"/>
              <a:t>‹#›</a:t>
            </a:fld>
            <a:endParaRPr lang="en-US"/>
          </a:p>
        </p:txBody>
      </p:sp>
    </p:spTree>
    <p:extLst>
      <p:ext uri="{BB962C8B-B14F-4D97-AF65-F5344CB8AC3E}">
        <p14:creationId xmlns:p14="http://schemas.microsoft.com/office/powerpoint/2010/main" val="2768906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288F-9664-075D-C0A9-4AA58341EBE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8B1D745-9C69-36A5-DA89-CF7F290352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EDBAE76-CE34-3B33-F357-BF34E049B0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DEEABF-104E-29B5-8EC2-DE9F0C222939}"/>
              </a:ext>
            </a:extLst>
          </p:cNvPr>
          <p:cNvSpPr>
            <a:spLocks noGrp="1"/>
          </p:cNvSpPr>
          <p:nvPr>
            <p:ph type="dt" sz="half" idx="10"/>
          </p:nvPr>
        </p:nvSpPr>
        <p:spPr/>
        <p:txBody>
          <a:bodyPr/>
          <a:lstStyle/>
          <a:p>
            <a:fld id="{CEC7153F-DD77-B34A-939D-FDE73BC7F84F}" type="datetime1">
              <a:rPr lang="en-GB" smtClean="0"/>
              <a:t>24/02/2026</a:t>
            </a:fld>
            <a:endParaRPr lang="en-US"/>
          </a:p>
        </p:txBody>
      </p:sp>
      <p:sp>
        <p:nvSpPr>
          <p:cNvPr id="6" name="Footer Placeholder 5">
            <a:extLst>
              <a:ext uri="{FF2B5EF4-FFF2-40B4-BE49-F238E27FC236}">
                <a16:creationId xmlns:a16="http://schemas.microsoft.com/office/drawing/2014/main" id="{F9A55D4B-E4D7-914C-1231-830CA0937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B98C45-0D39-C5B1-B3D5-EE91AD27FD3E}"/>
              </a:ext>
            </a:extLst>
          </p:cNvPr>
          <p:cNvSpPr>
            <a:spLocks noGrp="1"/>
          </p:cNvSpPr>
          <p:nvPr>
            <p:ph type="sldNum" sz="quarter" idx="12"/>
          </p:nvPr>
        </p:nvSpPr>
        <p:spPr/>
        <p:txBody>
          <a:bodyPr/>
          <a:lstStyle/>
          <a:p>
            <a:fld id="{016742AF-4840-D84D-9D85-9C83F03E7221}" type="slidenum">
              <a:rPr lang="en-US" smtClean="0"/>
              <a:t>‹#›</a:t>
            </a:fld>
            <a:endParaRPr lang="en-US"/>
          </a:p>
        </p:txBody>
      </p:sp>
    </p:spTree>
    <p:extLst>
      <p:ext uri="{BB962C8B-B14F-4D97-AF65-F5344CB8AC3E}">
        <p14:creationId xmlns:p14="http://schemas.microsoft.com/office/powerpoint/2010/main" val="1693001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ED59F-95D3-BA5C-48A1-B1FAF6BA9DB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43611FC-99FF-E214-EBFF-F9801FF6D9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53106D-CC90-B4D7-6E33-D829B006E7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2040D9F-DE2B-AD33-1288-D2FF5F1FEDBF}"/>
              </a:ext>
            </a:extLst>
          </p:cNvPr>
          <p:cNvSpPr>
            <a:spLocks noGrp="1"/>
          </p:cNvSpPr>
          <p:nvPr>
            <p:ph type="dt" sz="half" idx="10"/>
          </p:nvPr>
        </p:nvSpPr>
        <p:spPr/>
        <p:txBody>
          <a:bodyPr/>
          <a:lstStyle/>
          <a:p>
            <a:fld id="{CFA91E95-BD90-EE47-B626-C13DE97D1DF8}" type="datetime1">
              <a:rPr lang="en-GB" smtClean="0"/>
              <a:t>24/02/2026</a:t>
            </a:fld>
            <a:endParaRPr lang="en-US"/>
          </a:p>
        </p:txBody>
      </p:sp>
      <p:sp>
        <p:nvSpPr>
          <p:cNvPr id="6" name="Footer Placeholder 5">
            <a:extLst>
              <a:ext uri="{FF2B5EF4-FFF2-40B4-BE49-F238E27FC236}">
                <a16:creationId xmlns:a16="http://schemas.microsoft.com/office/drawing/2014/main" id="{285EF8D6-B239-22D1-56AD-C5C76A361C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5B905C-E096-B3CD-DCBB-1EBC6372A24A}"/>
              </a:ext>
            </a:extLst>
          </p:cNvPr>
          <p:cNvSpPr>
            <a:spLocks noGrp="1"/>
          </p:cNvSpPr>
          <p:nvPr>
            <p:ph type="sldNum" sz="quarter" idx="12"/>
          </p:nvPr>
        </p:nvSpPr>
        <p:spPr/>
        <p:txBody>
          <a:bodyPr/>
          <a:lstStyle/>
          <a:p>
            <a:fld id="{016742AF-4840-D84D-9D85-9C83F03E7221}" type="slidenum">
              <a:rPr lang="en-US" smtClean="0"/>
              <a:t>‹#›</a:t>
            </a:fld>
            <a:endParaRPr lang="en-US"/>
          </a:p>
        </p:txBody>
      </p:sp>
    </p:spTree>
    <p:extLst>
      <p:ext uri="{BB962C8B-B14F-4D97-AF65-F5344CB8AC3E}">
        <p14:creationId xmlns:p14="http://schemas.microsoft.com/office/powerpoint/2010/main" val="31353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970CE-6508-3403-3346-E0EA2219DF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9B1E22C-E254-F2D8-BA2F-5546B55ECF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72CD6EC-50CF-2A0C-D33D-74EFB7E25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FC8E488-6B1E-084D-971F-3C579F325BAA}" type="datetime1">
              <a:rPr lang="en-GB" smtClean="0"/>
              <a:t>24/02/2026</a:t>
            </a:fld>
            <a:endParaRPr lang="en-US"/>
          </a:p>
        </p:txBody>
      </p:sp>
      <p:sp>
        <p:nvSpPr>
          <p:cNvPr id="5" name="Footer Placeholder 4">
            <a:extLst>
              <a:ext uri="{FF2B5EF4-FFF2-40B4-BE49-F238E27FC236}">
                <a16:creationId xmlns:a16="http://schemas.microsoft.com/office/drawing/2014/main" id="{437EA62E-A824-87A5-CE59-7DAF86AF21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944E085-4004-1327-2BB5-6C078D1287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6742AF-4840-D84D-9D85-9C83F03E7221}" type="slidenum">
              <a:rPr lang="en-US" smtClean="0"/>
              <a:t>‹#›</a:t>
            </a:fld>
            <a:endParaRPr lang="en-US"/>
          </a:p>
        </p:txBody>
      </p:sp>
    </p:spTree>
    <p:extLst>
      <p:ext uri="{BB962C8B-B14F-4D97-AF65-F5344CB8AC3E}">
        <p14:creationId xmlns:p14="http://schemas.microsoft.com/office/powerpoint/2010/main" val="18788449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cve.org/CVERecord?id=CVE-2023-44487" TargetMode="External"/><Relationship Id="rId2" Type="http://schemas.openxmlformats.org/officeDocument/2006/relationships/hyperlink" Target="https://blog.cloudflare.com/zero-day-rapid-reset-http2-record-breaking-ddos-attack/"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2.png"/><Relationship Id="rId5" Type="http://schemas.openxmlformats.org/officeDocument/2006/relationships/diagramQuickStyle" Target="../diagrams/quickStyle2.xml"/><Relationship Id="rId10" Type="http://schemas.openxmlformats.org/officeDocument/2006/relationships/image" Target="../media/image11.png"/><Relationship Id="rId4" Type="http://schemas.openxmlformats.org/officeDocument/2006/relationships/diagramLayout" Target="../diagrams/layout2.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AD72CA-929A-CC5A-4FE1-29BD0BD19F77}"/>
              </a:ext>
            </a:extLst>
          </p:cNvPr>
          <p:cNvSpPr>
            <a:spLocks noGrp="1"/>
          </p:cNvSpPr>
          <p:nvPr>
            <p:ph type="ctrTitle"/>
          </p:nvPr>
        </p:nvSpPr>
        <p:spPr>
          <a:xfrm>
            <a:off x="838200" y="451381"/>
            <a:ext cx="10512552" cy="4066540"/>
          </a:xfrm>
        </p:spPr>
        <p:txBody>
          <a:bodyPr anchor="b">
            <a:normAutofit/>
          </a:bodyPr>
          <a:lstStyle/>
          <a:p>
            <a:pPr algn="l"/>
            <a:r>
              <a:rPr lang="en-GB" sz="6600" dirty="0"/>
              <a:t>Hardware-software interface: </a:t>
            </a:r>
            <a:br>
              <a:rPr lang="en-GB" sz="6600" dirty="0"/>
            </a:br>
            <a:r>
              <a:rPr lang="en-GB" sz="6600" dirty="0"/>
              <a:t>How it contributes to better computer security</a:t>
            </a:r>
            <a:endParaRPr lang="en-US" sz="6600" dirty="0"/>
          </a:p>
        </p:txBody>
      </p:sp>
      <p:sp>
        <p:nvSpPr>
          <p:cNvPr id="3" name="Subtitle 2">
            <a:extLst>
              <a:ext uri="{FF2B5EF4-FFF2-40B4-BE49-F238E27FC236}">
                <a16:creationId xmlns:a16="http://schemas.microsoft.com/office/drawing/2014/main" id="{8420BDD2-AB0F-A81A-D7EF-7EA2F1824DC0}"/>
              </a:ext>
            </a:extLst>
          </p:cNvPr>
          <p:cNvSpPr>
            <a:spLocks noGrp="1"/>
          </p:cNvSpPr>
          <p:nvPr>
            <p:ph type="subTitle" idx="1"/>
          </p:nvPr>
        </p:nvSpPr>
        <p:spPr>
          <a:xfrm>
            <a:off x="838199" y="4983276"/>
            <a:ext cx="10512552" cy="1126680"/>
          </a:xfrm>
        </p:spPr>
        <p:txBody>
          <a:bodyPr>
            <a:normAutofit/>
          </a:bodyPr>
          <a:lstStyle/>
          <a:p>
            <a:pPr algn="l"/>
            <a:r>
              <a:rPr lang="en-US" sz="1700" dirty="0"/>
              <a:t>Qianhui</a:t>
            </a:r>
          </a:p>
          <a:p>
            <a:pPr algn="l"/>
            <a:r>
              <a:rPr lang="en-US" altLang="zh-CN" sz="1700" dirty="0"/>
              <a:t>1</a:t>
            </a:r>
            <a:r>
              <a:rPr lang="en-US" altLang="zh-CN" sz="1700" baseline="30000" dirty="0"/>
              <a:t>st</a:t>
            </a:r>
            <a:r>
              <a:rPr lang="en-US" altLang="zh-CN" sz="1700" dirty="0"/>
              <a:t> year PhD in Computer Science</a:t>
            </a:r>
          </a:p>
          <a:p>
            <a:pPr algn="l"/>
            <a:r>
              <a:rPr lang="en-US" altLang="zh-CN" sz="1700" dirty="0"/>
              <a:t>Hardware-assisted memory safety</a:t>
            </a: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41C171C6-0529-DE2D-BF3F-0022216D44EE}"/>
              </a:ext>
            </a:extLst>
          </p:cNvPr>
          <p:cNvSpPr>
            <a:spLocks noGrp="1"/>
          </p:cNvSpPr>
          <p:nvPr>
            <p:ph type="sldNum" sz="quarter" idx="12"/>
          </p:nvPr>
        </p:nvSpPr>
        <p:spPr/>
        <p:txBody>
          <a:bodyPr/>
          <a:lstStyle/>
          <a:p>
            <a:fld id="{016742AF-4840-D84D-9D85-9C83F03E7221}" type="slidenum">
              <a:rPr lang="en-US" smtClean="0"/>
              <a:t>1</a:t>
            </a:fld>
            <a:endParaRPr lang="en-US" dirty="0"/>
          </a:p>
        </p:txBody>
      </p:sp>
    </p:spTree>
    <p:extLst>
      <p:ext uri="{BB962C8B-B14F-4D97-AF65-F5344CB8AC3E}">
        <p14:creationId xmlns:p14="http://schemas.microsoft.com/office/powerpoint/2010/main" val="3981276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A2258C-8020-D250-EDAC-88E7046049E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751229-0244-4FBB-BED1-407467F4C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6F137E-9D8B-A496-BB52-67F15878A238}"/>
              </a:ext>
            </a:extLst>
          </p:cNvPr>
          <p:cNvSpPr>
            <a:spLocks noGrp="1"/>
          </p:cNvSpPr>
          <p:nvPr>
            <p:ph type="title"/>
          </p:nvPr>
        </p:nvSpPr>
        <p:spPr>
          <a:xfrm>
            <a:off x="2197101" y="735283"/>
            <a:ext cx="4978399" cy="3165045"/>
          </a:xfrm>
        </p:spPr>
        <p:txBody>
          <a:bodyPr vert="horz" lIns="91440" tIns="45720" rIns="91440" bIns="45720" rtlCol="0" anchor="b">
            <a:normAutofit/>
          </a:bodyPr>
          <a:lstStyle/>
          <a:p>
            <a:r>
              <a:rPr lang="en-US" sz="5200" kern="1200" dirty="0">
                <a:solidFill>
                  <a:schemeClr val="tx1"/>
                </a:solidFill>
                <a:latin typeface="+mj-lt"/>
                <a:ea typeface="+mj-ea"/>
                <a:cs typeface="+mj-cs"/>
              </a:rPr>
              <a:t>Let’s have some fun playing with real C/C++ vulnerability</a:t>
            </a:r>
          </a:p>
        </p:txBody>
      </p:sp>
      <p:pic>
        <p:nvPicPr>
          <p:cNvPr id="6" name="Graphic 5" descr="Winking Face with No Fill">
            <a:extLst>
              <a:ext uri="{FF2B5EF4-FFF2-40B4-BE49-F238E27FC236}">
                <a16:creationId xmlns:a16="http://schemas.microsoft.com/office/drawing/2014/main" id="{885FBBC1-F060-A3B7-BB51-DBFAFAA1C3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7549" y="2776619"/>
            <a:ext cx="1289051" cy="1289051"/>
          </a:xfrm>
          <a:prstGeom prst="rect">
            <a:avLst/>
          </a:prstGeom>
        </p:spPr>
      </p:pic>
      <p:pic>
        <p:nvPicPr>
          <p:cNvPr id="8" name="Graphic 7" descr="Winking Face with No Fill">
            <a:extLst>
              <a:ext uri="{FF2B5EF4-FFF2-40B4-BE49-F238E27FC236}">
                <a16:creationId xmlns:a16="http://schemas.microsoft.com/office/drawing/2014/main" id="{81BDED8C-7002-4B4E-83F5-90FF177605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07815" y="716407"/>
            <a:ext cx="5411343" cy="5411343"/>
          </a:xfrm>
          <a:prstGeom prst="rect">
            <a:avLst/>
          </a:prstGeom>
        </p:spPr>
      </p:pic>
      <p:sp>
        <p:nvSpPr>
          <p:cNvPr id="3" name="Slide Number Placeholder 2">
            <a:extLst>
              <a:ext uri="{FF2B5EF4-FFF2-40B4-BE49-F238E27FC236}">
                <a16:creationId xmlns:a16="http://schemas.microsoft.com/office/drawing/2014/main" id="{8713502E-244D-09F3-4906-6A999D16238F}"/>
              </a:ext>
            </a:extLst>
          </p:cNvPr>
          <p:cNvSpPr>
            <a:spLocks noGrp="1"/>
          </p:cNvSpPr>
          <p:nvPr>
            <p:ph type="sldNum" sz="quarter" idx="12"/>
          </p:nvPr>
        </p:nvSpPr>
        <p:spPr/>
        <p:txBody>
          <a:bodyPr/>
          <a:lstStyle/>
          <a:p>
            <a:fld id="{016742AF-4840-D84D-9D85-9C83F03E7221}" type="slidenum">
              <a:rPr lang="en-US" smtClean="0"/>
              <a:t>10</a:t>
            </a:fld>
            <a:endParaRPr lang="en-US"/>
          </a:p>
        </p:txBody>
      </p:sp>
    </p:spTree>
    <p:extLst>
      <p:ext uri="{BB962C8B-B14F-4D97-AF65-F5344CB8AC3E}">
        <p14:creationId xmlns:p14="http://schemas.microsoft.com/office/powerpoint/2010/main" val="1165397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6B50ED-9BDA-F13E-4D5D-8568466852CF}"/>
              </a:ext>
            </a:extLst>
          </p:cNvPr>
          <p:cNvSpPr>
            <a:spLocks noGrp="1"/>
          </p:cNvSpPr>
          <p:nvPr>
            <p:ph type="title"/>
          </p:nvPr>
        </p:nvSpPr>
        <p:spPr>
          <a:xfrm>
            <a:off x="838200" y="365125"/>
            <a:ext cx="10515600" cy="1325563"/>
          </a:xfrm>
        </p:spPr>
        <p:txBody>
          <a:bodyPr>
            <a:normAutofit/>
          </a:bodyPr>
          <a:lstStyle/>
          <a:p>
            <a:r>
              <a:rPr lang="en-US" sz="4800" dirty="0"/>
              <a:t>Return-Oriented Programming (ROP)</a:t>
            </a:r>
          </a:p>
        </p:txBody>
      </p:sp>
      <p:sp>
        <p:nvSpPr>
          <p:cNvPr id="7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07D504-2309-90BD-90A6-B31215D89E6F}"/>
              </a:ext>
            </a:extLst>
          </p:cNvPr>
          <p:cNvSpPr>
            <a:spLocks noGrp="1"/>
          </p:cNvSpPr>
          <p:nvPr>
            <p:ph idx="1"/>
          </p:nvPr>
        </p:nvSpPr>
        <p:spPr>
          <a:xfrm>
            <a:off x="838200" y="1929384"/>
            <a:ext cx="10515600" cy="4251960"/>
          </a:xfrm>
        </p:spPr>
        <p:txBody>
          <a:bodyPr anchor="ctr">
            <a:normAutofit/>
          </a:bodyPr>
          <a:lstStyle/>
          <a:p>
            <a:pPr marL="0" indent="0" algn="ctr">
              <a:buNone/>
            </a:pPr>
            <a:r>
              <a:rPr lang="en-GB"/>
              <a:t>“a software attack where the attacker corrupts the </a:t>
            </a:r>
            <a:r>
              <a:rPr lang="en-GB" b="1"/>
              <a:t>function return addresses</a:t>
            </a:r>
            <a:r>
              <a:rPr lang="en-GB"/>
              <a:t>, to take over the control flow of the application by chaining useful instructions (gadgets) already present in the program’s memory.”</a:t>
            </a:r>
            <a:endParaRPr lang="en-US"/>
          </a:p>
        </p:txBody>
      </p:sp>
      <p:sp>
        <p:nvSpPr>
          <p:cNvPr id="4" name="Slide Number Placeholder 3">
            <a:extLst>
              <a:ext uri="{FF2B5EF4-FFF2-40B4-BE49-F238E27FC236}">
                <a16:creationId xmlns:a16="http://schemas.microsoft.com/office/drawing/2014/main" id="{5A3A8EEF-CAC4-BC36-FD41-499168925235}"/>
              </a:ext>
            </a:extLst>
          </p:cNvPr>
          <p:cNvSpPr>
            <a:spLocks noGrp="1"/>
          </p:cNvSpPr>
          <p:nvPr>
            <p:ph type="sldNum" sz="quarter" idx="12"/>
          </p:nvPr>
        </p:nvSpPr>
        <p:spPr/>
        <p:txBody>
          <a:bodyPr/>
          <a:lstStyle/>
          <a:p>
            <a:fld id="{016742AF-4840-D84D-9D85-9C83F03E7221}" type="slidenum">
              <a:rPr lang="en-US" smtClean="0"/>
              <a:t>11</a:t>
            </a:fld>
            <a:endParaRPr lang="en-US"/>
          </a:p>
        </p:txBody>
      </p:sp>
    </p:spTree>
    <p:extLst>
      <p:ext uri="{BB962C8B-B14F-4D97-AF65-F5344CB8AC3E}">
        <p14:creationId xmlns:p14="http://schemas.microsoft.com/office/powerpoint/2010/main" val="1030111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AD976E-9DFD-8956-1A59-4120D27DD205}"/>
              </a:ext>
            </a:extLst>
          </p:cNvPr>
          <p:cNvSpPr>
            <a:spLocks noGrp="1"/>
          </p:cNvSpPr>
          <p:nvPr>
            <p:ph type="title"/>
          </p:nvPr>
        </p:nvSpPr>
        <p:spPr>
          <a:xfrm>
            <a:off x="6412090" y="501651"/>
            <a:ext cx="5556133" cy="1716255"/>
          </a:xfrm>
        </p:spPr>
        <p:txBody>
          <a:bodyPr vert="horz" lIns="91440" tIns="45720" rIns="91440" bIns="45720" rtlCol="0" anchor="b">
            <a:normAutofit fontScale="90000"/>
          </a:bodyPr>
          <a:lstStyle/>
          <a:p>
            <a:r>
              <a:rPr lang="en-US" sz="5600" kern="1200">
                <a:solidFill>
                  <a:schemeClr val="tx1"/>
                </a:solidFill>
                <a:latin typeface="+mj-lt"/>
                <a:ea typeface="+mj-ea"/>
                <a:cs typeface="+mj-cs"/>
              </a:rPr>
              <a:t>What </a:t>
            </a:r>
            <a:r>
              <a:rPr lang="en-US" sz="5600"/>
              <a:t>could go wrong with the program?</a:t>
            </a:r>
            <a:endParaRPr lang="en-US" sz="5600" kern="1200">
              <a:solidFill>
                <a:schemeClr val="tx1"/>
              </a:solidFill>
              <a:latin typeface="+mj-lt"/>
              <a:ea typeface="+mj-ea"/>
              <a:cs typeface="+mj-cs"/>
            </a:endParaRPr>
          </a:p>
        </p:txBody>
      </p:sp>
      <p:sp>
        <p:nvSpPr>
          <p:cNvPr id="26" name="Rectangle 25">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screen shot of a computer program&#10;&#10;AI-generated content may be incorrect.">
            <a:extLst>
              <a:ext uri="{FF2B5EF4-FFF2-40B4-BE49-F238E27FC236}">
                <a16:creationId xmlns:a16="http://schemas.microsoft.com/office/drawing/2014/main" id="{2E50DF61-01AB-EC48-71C7-FF63279C2F90}"/>
              </a:ext>
            </a:extLst>
          </p:cNvPr>
          <p:cNvPicPr>
            <a:picLocks noGrp="1" noChangeAspect="1"/>
          </p:cNvPicPr>
          <p:nvPr>
            <p:ph idx="1"/>
          </p:nvPr>
        </p:nvPicPr>
        <p:blipFill>
          <a:blip r:embed="rId3"/>
          <a:stretch>
            <a:fillRect/>
          </a:stretch>
        </p:blipFill>
        <p:spPr>
          <a:xfrm>
            <a:off x="613251" y="299509"/>
            <a:ext cx="4553409" cy="6258983"/>
          </a:xfrm>
          <a:prstGeom prst="rect">
            <a:avLst/>
          </a:prstGeom>
        </p:spPr>
      </p:pic>
      <p:sp>
        <p:nvSpPr>
          <p:cNvPr id="6" name="TextBox 5">
            <a:extLst>
              <a:ext uri="{FF2B5EF4-FFF2-40B4-BE49-F238E27FC236}">
                <a16:creationId xmlns:a16="http://schemas.microsoft.com/office/drawing/2014/main" id="{57542A0D-F4AA-D8D2-2BB8-B479428533FF}"/>
              </a:ext>
            </a:extLst>
          </p:cNvPr>
          <p:cNvSpPr txBox="1"/>
          <p:nvPr/>
        </p:nvSpPr>
        <p:spPr>
          <a:xfrm>
            <a:off x="6392583" y="2645922"/>
            <a:ext cx="4891496" cy="3508135"/>
          </a:xfrm>
          <a:prstGeom prst="rect">
            <a:avLst/>
          </a:prstGeom>
        </p:spPr>
        <p:txBody>
          <a:bodyPr vert="horz" lIns="91440" tIns="45720" rIns="91440" bIns="45720" rtlCol="0" anchor="t">
            <a:normAutofit/>
          </a:bodyPr>
          <a:lstStyle/>
          <a:p>
            <a:pPr marL="342900" indent="-342900">
              <a:lnSpc>
                <a:spcPct val="90000"/>
              </a:lnSpc>
              <a:spcAft>
                <a:spcPts val="600"/>
              </a:spcAft>
              <a:buFont typeface="Arial" panose="020B0604020202020204" pitchFamily="34" charset="0"/>
              <a:buChar char="•"/>
            </a:pPr>
            <a:r>
              <a:rPr lang="en-US" sz="2400" err="1">
                <a:solidFill>
                  <a:schemeClr val="tx1">
                    <a:alpha val="80000"/>
                  </a:schemeClr>
                </a:solidFill>
                <a:latin typeface="Courier New" panose="02070309020205020404" pitchFamily="49" charset="0"/>
                <a:cs typeface="Courier New" panose="02070309020205020404" pitchFamily="49" charset="0"/>
              </a:rPr>
              <a:t>strcpy</a:t>
            </a:r>
            <a:r>
              <a:rPr lang="en-US" sz="2400">
                <a:solidFill>
                  <a:schemeClr val="tx1">
                    <a:alpha val="80000"/>
                  </a:schemeClr>
                </a:solidFill>
              </a:rPr>
              <a:t> in </a:t>
            </a:r>
            <a:r>
              <a:rPr lang="en-US" sz="2400">
                <a:solidFill>
                  <a:schemeClr val="tx1">
                    <a:alpha val="80000"/>
                  </a:schemeClr>
                </a:solidFill>
                <a:latin typeface="Courier New" panose="02070309020205020404" pitchFamily="49" charset="0"/>
                <a:cs typeface="Courier New" panose="02070309020205020404" pitchFamily="49" charset="0"/>
              </a:rPr>
              <a:t>func1</a:t>
            </a:r>
            <a:r>
              <a:rPr lang="en-US" sz="2400">
                <a:solidFill>
                  <a:schemeClr val="tx1">
                    <a:alpha val="80000"/>
                  </a:schemeClr>
                </a:solidFill>
              </a:rPr>
              <a:t> is memory-unsafe, allowing compiler unchecked buffer overflow</a:t>
            </a:r>
          </a:p>
          <a:p>
            <a:pPr marL="342900" indent="-342900">
              <a:lnSpc>
                <a:spcPct val="90000"/>
              </a:lnSpc>
              <a:spcAft>
                <a:spcPts val="600"/>
              </a:spcAft>
              <a:buFont typeface="Arial" panose="020B0604020202020204" pitchFamily="34" charset="0"/>
              <a:buChar char="•"/>
            </a:pPr>
            <a:r>
              <a:rPr lang="en-US" sz="2400">
                <a:solidFill>
                  <a:schemeClr val="tx1">
                    <a:alpha val="80000"/>
                  </a:schemeClr>
                </a:solidFill>
                <a:latin typeface="Courier New" panose="02070309020205020404" pitchFamily="49" charset="0"/>
                <a:cs typeface="Courier New" panose="02070309020205020404" pitchFamily="49" charset="0"/>
              </a:rPr>
              <a:t>system(”/bin/</a:t>
            </a:r>
            <a:r>
              <a:rPr lang="en-US" sz="2400" err="1">
                <a:solidFill>
                  <a:schemeClr val="tx1">
                    <a:alpha val="80000"/>
                  </a:schemeClr>
                </a:solidFill>
                <a:latin typeface="Courier New" panose="02070309020205020404" pitchFamily="49" charset="0"/>
                <a:cs typeface="Courier New" panose="02070309020205020404" pitchFamily="49" charset="0"/>
              </a:rPr>
              <a:t>sh</a:t>
            </a:r>
            <a:r>
              <a:rPr lang="en-US" sz="2400">
                <a:solidFill>
                  <a:schemeClr val="tx1">
                    <a:alpha val="80000"/>
                  </a:schemeClr>
                </a:solidFill>
                <a:latin typeface="Courier New" panose="02070309020205020404" pitchFamily="49" charset="0"/>
                <a:cs typeface="Courier New" panose="02070309020205020404" pitchFamily="49" charset="0"/>
              </a:rPr>
              <a:t>”)</a:t>
            </a:r>
            <a:r>
              <a:rPr lang="en-US" sz="2400">
                <a:solidFill>
                  <a:schemeClr val="tx1">
                    <a:alpha val="80000"/>
                  </a:schemeClr>
                </a:solidFill>
                <a:cs typeface="Courier New" panose="02070309020205020404" pitchFamily="49" charset="0"/>
              </a:rPr>
              <a:t> in </a:t>
            </a:r>
            <a:r>
              <a:rPr lang="en-US" sz="2400">
                <a:solidFill>
                  <a:schemeClr val="tx1">
                    <a:alpha val="80000"/>
                  </a:schemeClr>
                </a:solidFill>
                <a:latin typeface="Courier New" panose="02070309020205020404" pitchFamily="49" charset="0"/>
                <a:cs typeface="Courier New" panose="02070309020205020404" pitchFamily="49" charset="0"/>
              </a:rPr>
              <a:t>func2</a:t>
            </a:r>
            <a:r>
              <a:rPr lang="en-US" sz="2400">
                <a:solidFill>
                  <a:schemeClr val="tx1">
                    <a:alpha val="80000"/>
                  </a:schemeClr>
                </a:solidFill>
              </a:rPr>
              <a:t> spawns a new shell process that could execute arbitrary OS commands, which could be a useful gadget for ROP</a:t>
            </a:r>
          </a:p>
        </p:txBody>
      </p:sp>
      <p:cxnSp>
        <p:nvCxnSpPr>
          <p:cNvPr id="28" name="Straight Connector 2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61C88AE-2D2F-F373-A7A4-E85E3E02C737}"/>
              </a:ext>
            </a:extLst>
          </p:cNvPr>
          <p:cNvSpPr>
            <a:spLocks noGrp="1"/>
          </p:cNvSpPr>
          <p:nvPr>
            <p:ph type="sldNum" sz="quarter" idx="12"/>
          </p:nvPr>
        </p:nvSpPr>
        <p:spPr/>
        <p:txBody>
          <a:bodyPr/>
          <a:lstStyle/>
          <a:p>
            <a:fld id="{016742AF-4840-D84D-9D85-9C83F03E7221}" type="slidenum">
              <a:rPr lang="en-US" smtClean="0"/>
              <a:t>12</a:t>
            </a:fld>
            <a:endParaRPr lang="en-US"/>
          </a:p>
        </p:txBody>
      </p:sp>
    </p:spTree>
    <p:extLst>
      <p:ext uri="{BB962C8B-B14F-4D97-AF65-F5344CB8AC3E}">
        <p14:creationId xmlns:p14="http://schemas.microsoft.com/office/powerpoint/2010/main" val="749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 shot of a computer program&#10;&#10;AI-generated content may be incorrect.">
            <a:extLst>
              <a:ext uri="{FF2B5EF4-FFF2-40B4-BE49-F238E27FC236}">
                <a16:creationId xmlns:a16="http://schemas.microsoft.com/office/drawing/2014/main" id="{695FC9BB-052A-F4BE-CF89-C9962F5A0051}"/>
              </a:ext>
            </a:extLst>
          </p:cNvPr>
          <p:cNvPicPr>
            <a:picLocks noChangeAspect="1"/>
          </p:cNvPicPr>
          <p:nvPr/>
        </p:nvPicPr>
        <p:blipFill>
          <a:blip r:embed="rId3"/>
          <a:stretch>
            <a:fillRect/>
          </a:stretch>
        </p:blipFill>
        <p:spPr>
          <a:xfrm>
            <a:off x="692034" y="434144"/>
            <a:ext cx="6286500" cy="6057900"/>
          </a:xfrm>
          <a:prstGeom prst="rect">
            <a:avLst/>
          </a:prstGeom>
        </p:spPr>
      </p:pic>
      <p:sp>
        <p:nvSpPr>
          <p:cNvPr id="7" name="TextBox 6">
            <a:extLst>
              <a:ext uri="{FF2B5EF4-FFF2-40B4-BE49-F238E27FC236}">
                <a16:creationId xmlns:a16="http://schemas.microsoft.com/office/drawing/2014/main" id="{BAA5A721-E825-4197-F2D4-9B6C25D7BE5F}"/>
              </a:ext>
            </a:extLst>
          </p:cNvPr>
          <p:cNvSpPr txBox="1"/>
          <p:nvPr/>
        </p:nvSpPr>
        <p:spPr>
          <a:xfrm>
            <a:off x="7460613" y="3035672"/>
            <a:ext cx="4609465"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automate low-level exploitation</a:t>
            </a:r>
          </a:p>
          <a:p>
            <a:pPr marL="285750" indent="-285750">
              <a:buFont typeface="Arial" panose="020B0604020202020204" pitchFamily="34" charset="0"/>
              <a:buChar char="•"/>
            </a:pPr>
            <a:r>
              <a:rPr lang="en-GB" sz="2000" dirty="0"/>
              <a:t>finds ROP gadgets automatically</a:t>
            </a:r>
          </a:p>
          <a:p>
            <a:pPr marL="285750" indent="-285750">
              <a:buFont typeface="Arial" panose="020B0604020202020204" pitchFamily="34" charset="0"/>
              <a:buChar char="•"/>
            </a:pPr>
            <a:r>
              <a:rPr lang="en-GB" sz="2000" dirty="0"/>
              <a:t>craft overflow payload</a:t>
            </a:r>
          </a:p>
          <a:p>
            <a:pPr marL="285750" indent="-285750">
              <a:buFont typeface="Arial" panose="020B0604020202020204" pitchFamily="34" charset="0"/>
              <a:buChar char="•"/>
            </a:pPr>
            <a:r>
              <a:rPr lang="en-GB" sz="2000" dirty="0"/>
              <a:t>start the vulnerable program and inject exploit payload</a:t>
            </a:r>
          </a:p>
          <a:p>
            <a:pPr marL="285750" indent="-285750">
              <a:buFont typeface="Arial" panose="020B0604020202020204" pitchFamily="34" charset="0"/>
              <a:buChar char="•"/>
            </a:pPr>
            <a:r>
              <a:rPr lang="en-GB" sz="2000" dirty="0"/>
              <a:t>attach an interactive terminal to the process</a:t>
            </a:r>
          </a:p>
        </p:txBody>
      </p:sp>
      <p:sp>
        <p:nvSpPr>
          <p:cNvPr id="10" name="Title 1">
            <a:extLst>
              <a:ext uri="{FF2B5EF4-FFF2-40B4-BE49-F238E27FC236}">
                <a16:creationId xmlns:a16="http://schemas.microsoft.com/office/drawing/2014/main" id="{D5D71CC8-8AB7-9395-55D0-B17721ADA4A5}"/>
              </a:ext>
            </a:extLst>
          </p:cNvPr>
          <p:cNvSpPr txBox="1">
            <a:spLocks/>
          </p:cNvSpPr>
          <p:nvPr/>
        </p:nvSpPr>
        <p:spPr>
          <a:xfrm>
            <a:off x="7460612" y="452174"/>
            <a:ext cx="4609465" cy="22467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Python Exploit Script using </a:t>
            </a:r>
            <a:r>
              <a:rPr lang="en-US" err="1">
                <a:latin typeface="Courier New" panose="02070309020205020404" pitchFamily="49" charset="0"/>
                <a:cs typeface="Courier New" panose="02070309020205020404" pitchFamily="49" charset="0"/>
              </a:rPr>
              <a:t>pwntools</a:t>
            </a:r>
            <a:endParaRPr lang="en-US">
              <a:latin typeface="Courier New" panose="02070309020205020404" pitchFamily="49" charset="0"/>
              <a:cs typeface="Courier New" panose="02070309020205020404" pitchFamily="49" charset="0"/>
            </a:endParaRPr>
          </a:p>
        </p:txBody>
      </p:sp>
      <p:cxnSp>
        <p:nvCxnSpPr>
          <p:cNvPr id="19" name="Straight Arrow Connector 18">
            <a:extLst>
              <a:ext uri="{FF2B5EF4-FFF2-40B4-BE49-F238E27FC236}">
                <a16:creationId xmlns:a16="http://schemas.microsoft.com/office/drawing/2014/main" id="{2996267F-B35D-9947-1CBA-EACF91E410A9}"/>
              </a:ext>
            </a:extLst>
          </p:cNvPr>
          <p:cNvCxnSpPr>
            <a:cxnSpLocks/>
          </p:cNvCxnSpPr>
          <p:nvPr/>
        </p:nvCxnSpPr>
        <p:spPr>
          <a:xfrm>
            <a:off x="4093029" y="4836909"/>
            <a:ext cx="808347" cy="184666"/>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69160FFB-30FD-6A6F-0EBD-58DF84B1CF7F}"/>
              </a:ext>
            </a:extLst>
          </p:cNvPr>
          <p:cNvSpPr txBox="1"/>
          <p:nvPr/>
        </p:nvSpPr>
        <p:spPr>
          <a:xfrm>
            <a:off x="4901376" y="4836909"/>
            <a:ext cx="1667636" cy="646331"/>
          </a:xfrm>
          <a:prstGeom prst="rect">
            <a:avLst/>
          </a:prstGeom>
          <a:noFill/>
        </p:spPr>
        <p:txBody>
          <a:bodyPr wrap="none" rtlCol="0">
            <a:spAutoFit/>
          </a:bodyPr>
          <a:lstStyle/>
          <a:p>
            <a:r>
              <a:rPr lang="en-US" dirty="0">
                <a:solidFill>
                  <a:srgbClr val="FF0000"/>
                </a:solidFill>
              </a:rPr>
              <a:t>buffer overflow</a:t>
            </a:r>
          </a:p>
          <a:p>
            <a:r>
              <a:rPr lang="en-US" dirty="0">
                <a:solidFill>
                  <a:srgbClr val="FF0000"/>
                </a:solidFill>
              </a:rPr>
              <a:t>payload</a:t>
            </a:r>
          </a:p>
        </p:txBody>
      </p:sp>
      <p:sp>
        <p:nvSpPr>
          <p:cNvPr id="3" name="Slide Number Placeholder 2">
            <a:extLst>
              <a:ext uri="{FF2B5EF4-FFF2-40B4-BE49-F238E27FC236}">
                <a16:creationId xmlns:a16="http://schemas.microsoft.com/office/drawing/2014/main" id="{D8F7B3F4-955D-8B1D-37A5-F735337CC9CC}"/>
              </a:ext>
            </a:extLst>
          </p:cNvPr>
          <p:cNvSpPr>
            <a:spLocks noGrp="1"/>
          </p:cNvSpPr>
          <p:nvPr>
            <p:ph type="sldNum" sz="quarter" idx="12"/>
          </p:nvPr>
        </p:nvSpPr>
        <p:spPr/>
        <p:txBody>
          <a:bodyPr/>
          <a:lstStyle/>
          <a:p>
            <a:fld id="{016742AF-4840-D84D-9D85-9C83F03E7221}" type="slidenum">
              <a:rPr lang="en-US" smtClean="0"/>
              <a:t>13</a:t>
            </a:fld>
            <a:endParaRPr lang="en-US"/>
          </a:p>
        </p:txBody>
      </p:sp>
    </p:spTree>
    <p:extLst>
      <p:ext uri="{BB962C8B-B14F-4D97-AF65-F5344CB8AC3E}">
        <p14:creationId xmlns:p14="http://schemas.microsoft.com/office/powerpoint/2010/main" val="2197335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98B67-240A-AD75-FDA6-965CEDA236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E6E9E3-1D6A-A963-AFEA-4BBF3BADE909}"/>
              </a:ext>
            </a:extLst>
          </p:cNvPr>
          <p:cNvSpPr>
            <a:spLocks noGrp="1"/>
          </p:cNvSpPr>
          <p:nvPr>
            <p:ph type="title"/>
          </p:nvPr>
        </p:nvSpPr>
        <p:spPr/>
        <p:txBody>
          <a:bodyPr>
            <a:normAutofit fontScale="90000"/>
          </a:bodyPr>
          <a:lstStyle/>
          <a:p>
            <a:r>
              <a:rPr lang="en-US" dirty="0"/>
              <a:t>Disassembly: Reverse Engineering to understand program vulnerabilities inherent in the architecture</a:t>
            </a:r>
          </a:p>
        </p:txBody>
      </p:sp>
      <p:sp>
        <p:nvSpPr>
          <p:cNvPr id="3" name="Content Placeholder 2">
            <a:extLst>
              <a:ext uri="{FF2B5EF4-FFF2-40B4-BE49-F238E27FC236}">
                <a16:creationId xmlns:a16="http://schemas.microsoft.com/office/drawing/2014/main" id="{BE69B3D4-D38B-51D9-2C82-78B0A50BD48F}"/>
              </a:ext>
            </a:extLst>
          </p:cNvPr>
          <p:cNvSpPr>
            <a:spLocks noGrp="1"/>
          </p:cNvSpPr>
          <p:nvPr>
            <p:ph idx="1"/>
          </p:nvPr>
        </p:nvSpPr>
        <p:spPr>
          <a:xfrm>
            <a:off x="3751634" y="5974048"/>
            <a:ext cx="4688732" cy="387841"/>
          </a:xfrm>
        </p:spPr>
        <p:txBody>
          <a:bodyPr>
            <a:normAutofit fontScale="92500" lnSpcReduction="20000"/>
          </a:bodyPr>
          <a:lstStyle/>
          <a:p>
            <a:pPr marL="0" indent="0">
              <a:buNone/>
            </a:pPr>
            <a:r>
              <a:rPr lang="en-US"/>
              <a:t>C/C++ compilation pipeline</a:t>
            </a:r>
          </a:p>
          <a:p>
            <a:endParaRPr lang="en-US"/>
          </a:p>
        </p:txBody>
      </p:sp>
      <p:pic>
        <p:nvPicPr>
          <p:cNvPr id="4" name="Picture 3">
            <a:extLst>
              <a:ext uri="{FF2B5EF4-FFF2-40B4-BE49-F238E27FC236}">
                <a16:creationId xmlns:a16="http://schemas.microsoft.com/office/drawing/2014/main" id="{B0B8D745-4877-670D-9D67-87D90BC7FB87}"/>
              </a:ext>
            </a:extLst>
          </p:cNvPr>
          <p:cNvPicPr>
            <a:picLocks noChangeAspect="1"/>
          </p:cNvPicPr>
          <p:nvPr/>
        </p:nvPicPr>
        <p:blipFill>
          <a:blip r:embed="rId3"/>
          <a:stretch>
            <a:fillRect/>
          </a:stretch>
        </p:blipFill>
        <p:spPr>
          <a:xfrm>
            <a:off x="1245140" y="1628172"/>
            <a:ext cx="8725156" cy="4209687"/>
          </a:xfrm>
          <a:prstGeom prst="rect">
            <a:avLst/>
          </a:prstGeom>
        </p:spPr>
      </p:pic>
      <p:sp>
        <p:nvSpPr>
          <p:cNvPr id="5" name="TextBox 4">
            <a:extLst>
              <a:ext uri="{FF2B5EF4-FFF2-40B4-BE49-F238E27FC236}">
                <a16:creationId xmlns:a16="http://schemas.microsoft.com/office/drawing/2014/main" id="{FB06DF44-E858-C4A3-4AD2-E3662500A1AF}"/>
              </a:ext>
            </a:extLst>
          </p:cNvPr>
          <p:cNvSpPr txBox="1"/>
          <p:nvPr/>
        </p:nvSpPr>
        <p:spPr>
          <a:xfrm>
            <a:off x="8768188" y="2931694"/>
            <a:ext cx="184731" cy="830997"/>
          </a:xfrm>
          <a:prstGeom prst="rect">
            <a:avLst/>
          </a:prstGeom>
          <a:noFill/>
        </p:spPr>
        <p:txBody>
          <a:bodyPr wrap="none" rtlCol="0">
            <a:spAutoFit/>
          </a:bodyPr>
          <a:lstStyle/>
          <a:p>
            <a:endParaRPr lang="en-US" sz="2400" b="1"/>
          </a:p>
          <a:p>
            <a:endParaRPr lang="en-US" sz="2400" b="1"/>
          </a:p>
        </p:txBody>
      </p:sp>
      <p:sp>
        <p:nvSpPr>
          <p:cNvPr id="19" name="Curved Right Arrow 18">
            <a:extLst>
              <a:ext uri="{FF2B5EF4-FFF2-40B4-BE49-F238E27FC236}">
                <a16:creationId xmlns:a16="http://schemas.microsoft.com/office/drawing/2014/main" id="{DB9E9938-B200-622E-2B5A-915D0D2E04BA}"/>
              </a:ext>
            </a:extLst>
          </p:cNvPr>
          <p:cNvSpPr/>
          <p:nvPr/>
        </p:nvSpPr>
        <p:spPr>
          <a:xfrm rot="10545820">
            <a:off x="9395922" y="3509871"/>
            <a:ext cx="588082" cy="109324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CADFC938-DD1F-3352-4A7A-E1DDDF741D51}"/>
              </a:ext>
            </a:extLst>
          </p:cNvPr>
          <p:cNvSpPr txBox="1"/>
          <p:nvPr/>
        </p:nvSpPr>
        <p:spPr>
          <a:xfrm>
            <a:off x="8440366" y="5191528"/>
            <a:ext cx="3751633" cy="646331"/>
          </a:xfrm>
          <a:prstGeom prst="rect">
            <a:avLst/>
          </a:prstGeom>
          <a:noFill/>
        </p:spPr>
        <p:txBody>
          <a:bodyPr wrap="square" rtlCol="0">
            <a:spAutoFit/>
          </a:bodyPr>
          <a:lstStyle/>
          <a:p>
            <a:r>
              <a:rPr lang="en-US"/>
              <a:t>inspect program memory layout</a:t>
            </a:r>
          </a:p>
          <a:p>
            <a:r>
              <a:rPr lang="en-US"/>
              <a:t>and detailed machine instructions</a:t>
            </a:r>
          </a:p>
        </p:txBody>
      </p:sp>
      <p:sp>
        <p:nvSpPr>
          <p:cNvPr id="6" name="Slide Number Placeholder 5">
            <a:extLst>
              <a:ext uri="{FF2B5EF4-FFF2-40B4-BE49-F238E27FC236}">
                <a16:creationId xmlns:a16="http://schemas.microsoft.com/office/drawing/2014/main" id="{D194131F-859A-7AD7-D0F2-A4A3EACBD1D5}"/>
              </a:ext>
            </a:extLst>
          </p:cNvPr>
          <p:cNvSpPr>
            <a:spLocks noGrp="1"/>
          </p:cNvSpPr>
          <p:nvPr>
            <p:ph type="sldNum" sz="quarter" idx="12"/>
          </p:nvPr>
        </p:nvSpPr>
        <p:spPr/>
        <p:txBody>
          <a:bodyPr/>
          <a:lstStyle/>
          <a:p>
            <a:fld id="{016742AF-4840-D84D-9D85-9C83F03E7221}" type="slidenum">
              <a:rPr lang="en-US" smtClean="0"/>
              <a:t>14</a:t>
            </a:fld>
            <a:endParaRPr lang="en-US"/>
          </a:p>
        </p:txBody>
      </p:sp>
    </p:spTree>
    <p:extLst>
      <p:ext uri="{BB962C8B-B14F-4D97-AF65-F5344CB8AC3E}">
        <p14:creationId xmlns:p14="http://schemas.microsoft.com/office/powerpoint/2010/main" val="56802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 shot of a computer program&#10;&#10;AI-generated content may be incorrect.">
            <a:extLst>
              <a:ext uri="{FF2B5EF4-FFF2-40B4-BE49-F238E27FC236}">
                <a16:creationId xmlns:a16="http://schemas.microsoft.com/office/drawing/2014/main" id="{49C00829-6DD1-242C-DAA1-86EC4BC94A1D}"/>
              </a:ext>
            </a:extLst>
          </p:cNvPr>
          <p:cNvPicPr>
            <a:picLocks noChangeAspect="1"/>
          </p:cNvPicPr>
          <p:nvPr/>
        </p:nvPicPr>
        <p:blipFill>
          <a:blip r:embed="rId3"/>
          <a:stretch>
            <a:fillRect/>
          </a:stretch>
        </p:blipFill>
        <p:spPr>
          <a:xfrm>
            <a:off x="605589" y="524956"/>
            <a:ext cx="8162599" cy="5808087"/>
          </a:xfrm>
          <a:prstGeom prst="rect">
            <a:avLst/>
          </a:prstGeom>
        </p:spPr>
      </p:pic>
      <p:sp>
        <p:nvSpPr>
          <p:cNvPr id="32" name="TextBox 31">
            <a:extLst>
              <a:ext uri="{FF2B5EF4-FFF2-40B4-BE49-F238E27FC236}">
                <a16:creationId xmlns:a16="http://schemas.microsoft.com/office/drawing/2014/main" id="{99940155-B045-B81B-8A5C-B9AD61D4998D}"/>
              </a:ext>
            </a:extLst>
          </p:cNvPr>
          <p:cNvSpPr txBox="1"/>
          <p:nvPr/>
        </p:nvSpPr>
        <p:spPr>
          <a:xfrm>
            <a:off x="8991540" y="1515592"/>
            <a:ext cx="3059084" cy="4893647"/>
          </a:xfrm>
          <a:prstGeom prst="rect">
            <a:avLst/>
          </a:prstGeom>
          <a:noFill/>
        </p:spPr>
        <p:txBody>
          <a:bodyPr wrap="square" rtlCol="0">
            <a:spAutoFit/>
          </a:bodyPr>
          <a:lstStyle/>
          <a:p>
            <a:pPr marL="285750" indent="-285750">
              <a:buFont typeface="Arial" panose="020B0604020202020204" pitchFamily="34" charset="0"/>
              <a:buChar char="•"/>
            </a:pPr>
            <a:r>
              <a:rPr lang="en-US" sz="2400"/>
              <a:t>Each function has a prologue and epilogue</a:t>
            </a:r>
          </a:p>
          <a:p>
            <a:pPr marL="285750" indent="-285750">
              <a:buFont typeface="Arial" panose="020B0604020202020204" pitchFamily="34" charset="0"/>
              <a:buChar char="•"/>
            </a:pPr>
            <a:r>
              <a:rPr lang="en-US" sz="2400"/>
              <a:t>push FP (</a:t>
            </a:r>
            <a:r>
              <a:rPr lang="en-US" sz="2400">
                <a:latin typeface="Courier New" panose="02070309020205020404" pitchFamily="49" charset="0"/>
                <a:cs typeface="Courier New" panose="02070309020205020404" pitchFamily="49" charset="0"/>
              </a:rPr>
              <a:t>x29</a:t>
            </a:r>
            <a:r>
              <a:rPr lang="en-US" sz="2400"/>
              <a:t>) and LR (</a:t>
            </a:r>
            <a:r>
              <a:rPr lang="en-US" sz="2400">
                <a:latin typeface="Courier New" panose="02070309020205020404" pitchFamily="49" charset="0"/>
                <a:cs typeface="Courier New" panose="02070309020205020404" pitchFamily="49" charset="0"/>
              </a:rPr>
              <a:t>x30</a:t>
            </a:r>
            <a:r>
              <a:rPr lang="en-US" sz="2400"/>
              <a:t>) onto stack at offsets 32 and 24 </a:t>
            </a:r>
          </a:p>
          <a:p>
            <a:pPr marL="285750" indent="-285750">
              <a:buFont typeface="Arial" panose="020B0604020202020204" pitchFamily="34" charset="0"/>
              <a:buChar char="•"/>
            </a:pPr>
            <a:r>
              <a:rPr lang="en-US" sz="2400"/>
              <a:t>load back and jump to address stored in LR on </a:t>
            </a:r>
            <a:r>
              <a:rPr lang="en-US" sz="2400" err="1"/>
              <a:t>func</a:t>
            </a:r>
            <a:r>
              <a:rPr lang="en-US" sz="2400"/>
              <a:t> exit</a:t>
            </a:r>
          </a:p>
          <a:p>
            <a:pPr marL="285750" indent="-285750">
              <a:buFont typeface="Arial" panose="020B0604020202020204" pitchFamily="34" charset="0"/>
              <a:buChar char="•"/>
            </a:pPr>
            <a:r>
              <a:rPr lang="en-US" sz="2400"/>
              <a:t>LR could potentially be overwritten for ROP attack</a:t>
            </a:r>
          </a:p>
        </p:txBody>
      </p:sp>
      <p:sp>
        <p:nvSpPr>
          <p:cNvPr id="3" name="Title 1">
            <a:extLst>
              <a:ext uri="{FF2B5EF4-FFF2-40B4-BE49-F238E27FC236}">
                <a16:creationId xmlns:a16="http://schemas.microsoft.com/office/drawing/2014/main" id="{815509C6-9BA2-8010-D458-2E56C06E03C8}"/>
              </a:ext>
            </a:extLst>
          </p:cNvPr>
          <p:cNvSpPr>
            <a:spLocks noGrp="1"/>
          </p:cNvSpPr>
          <p:nvPr>
            <p:ph type="title"/>
          </p:nvPr>
        </p:nvSpPr>
        <p:spPr>
          <a:xfrm>
            <a:off x="8991540" y="365125"/>
            <a:ext cx="3059084" cy="1325563"/>
          </a:xfrm>
        </p:spPr>
        <p:txBody>
          <a:bodyPr/>
          <a:lstStyle/>
          <a:p>
            <a:r>
              <a:rPr lang="en-US" dirty="0"/>
              <a:t>Caveats</a:t>
            </a:r>
          </a:p>
        </p:txBody>
      </p:sp>
      <p:sp>
        <p:nvSpPr>
          <p:cNvPr id="4" name="Slide Number Placeholder 3">
            <a:extLst>
              <a:ext uri="{FF2B5EF4-FFF2-40B4-BE49-F238E27FC236}">
                <a16:creationId xmlns:a16="http://schemas.microsoft.com/office/drawing/2014/main" id="{EB26CE21-3B78-1B8C-16F3-C619FB73AE80}"/>
              </a:ext>
            </a:extLst>
          </p:cNvPr>
          <p:cNvSpPr>
            <a:spLocks noGrp="1"/>
          </p:cNvSpPr>
          <p:nvPr>
            <p:ph type="sldNum" sz="quarter" idx="12"/>
          </p:nvPr>
        </p:nvSpPr>
        <p:spPr/>
        <p:txBody>
          <a:bodyPr/>
          <a:lstStyle/>
          <a:p>
            <a:fld id="{016742AF-4840-D84D-9D85-9C83F03E7221}" type="slidenum">
              <a:rPr lang="en-US" smtClean="0"/>
              <a:t>15</a:t>
            </a:fld>
            <a:endParaRPr lang="en-US"/>
          </a:p>
        </p:txBody>
      </p:sp>
    </p:spTree>
    <p:extLst>
      <p:ext uri="{BB962C8B-B14F-4D97-AF65-F5344CB8AC3E}">
        <p14:creationId xmlns:p14="http://schemas.microsoft.com/office/powerpoint/2010/main" val="2286275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358482-C243-62F2-46AA-2AEBB80563EE}"/>
              </a:ext>
            </a:extLst>
          </p:cNvPr>
          <p:cNvSpPr>
            <a:spLocks noGrp="1"/>
          </p:cNvSpPr>
          <p:nvPr>
            <p:ph type="title"/>
          </p:nvPr>
        </p:nvSpPr>
        <p:spPr>
          <a:xfrm>
            <a:off x="1115568" y="548640"/>
            <a:ext cx="10381488" cy="1179576"/>
          </a:xfrm>
        </p:spPr>
        <p:txBody>
          <a:bodyPr>
            <a:normAutofit fontScale="90000"/>
          </a:bodyPr>
          <a:lstStyle/>
          <a:p>
            <a:r>
              <a:rPr lang="en-US" sz="4900" dirty="0"/>
              <a:t>Consequence: remote code execution (RCE)</a:t>
            </a:r>
            <a:endParaRPr lang="en-US" dirty="0"/>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1841A13-6AE7-F744-28B6-90227CBFDA50}"/>
              </a:ext>
            </a:extLst>
          </p:cNvPr>
          <p:cNvSpPr>
            <a:spLocks noGrp="1"/>
          </p:cNvSpPr>
          <p:nvPr>
            <p:ph idx="1"/>
          </p:nvPr>
        </p:nvSpPr>
        <p:spPr>
          <a:xfrm>
            <a:off x="1115568" y="2481943"/>
            <a:ext cx="10168128" cy="3695020"/>
          </a:xfrm>
        </p:spPr>
        <p:txBody>
          <a:bodyPr anchor="ctr">
            <a:normAutofit/>
          </a:bodyPr>
          <a:lstStyle/>
          <a:p>
            <a:pPr marL="0" indent="0" algn="ctr">
              <a:lnSpc>
                <a:spcPct val="100000"/>
              </a:lnSpc>
              <a:buNone/>
            </a:pPr>
            <a:r>
              <a:rPr lang="en-GB" sz="2400" dirty="0"/>
              <a:t>“An attacker’s ability to run malicious code on a target system or in a target process from a remote location, such as over a network. The worst case could lead to complete system takeover and arbitrary code execution.”</a:t>
            </a:r>
            <a:endParaRPr lang="en-GB" sz="2200" dirty="0"/>
          </a:p>
        </p:txBody>
      </p:sp>
      <p:sp>
        <p:nvSpPr>
          <p:cNvPr id="4" name="Slide Number Placeholder 3">
            <a:extLst>
              <a:ext uri="{FF2B5EF4-FFF2-40B4-BE49-F238E27FC236}">
                <a16:creationId xmlns:a16="http://schemas.microsoft.com/office/drawing/2014/main" id="{69D5F527-6620-8E81-0ADE-C86D9CFA84E7}"/>
              </a:ext>
            </a:extLst>
          </p:cNvPr>
          <p:cNvSpPr>
            <a:spLocks noGrp="1"/>
          </p:cNvSpPr>
          <p:nvPr>
            <p:ph type="sldNum" sz="quarter" idx="12"/>
          </p:nvPr>
        </p:nvSpPr>
        <p:spPr/>
        <p:txBody>
          <a:bodyPr/>
          <a:lstStyle/>
          <a:p>
            <a:fld id="{016742AF-4840-D84D-9D85-9C83F03E7221}" type="slidenum">
              <a:rPr lang="en-US" smtClean="0"/>
              <a:t>16</a:t>
            </a:fld>
            <a:endParaRPr lang="en-US"/>
          </a:p>
        </p:txBody>
      </p:sp>
    </p:spTree>
    <p:extLst>
      <p:ext uri="{BB962C8B-B14F-4D97-AF65-F5344CB8AC3E}">
        <p14:creationId xmlns:p14="http://schemas.microsoft.com/office/powerpoint/2010/main" val="754639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screenshot of a computer&#10;&#10;AI-generated content may be incorrect.">
            <a:extLst>
              <a:ext uri="{FF2B5EF4-FFF2-40B4-BE49-F238E27FC236}">
                <a16:creationId xmlns:a16="http://schemas.microsoft.com/office/drawing/2014/main" id="{CCE0823B-3C1A-F95F-51C9-E7B6BF5205DB}"/>
              </a:ext>
            </a:extLst>
          </p:cNvPr>
          <p:cNvPicPr>
            <a:picLocks noChangeAspect="1"/>
          </p:cNvPicPr>
          <p:nvPr/>
        </p:nvPicPr>
        <p:blipFill>
          <a:blip r:embed="rId3"/>
          <a:stretch>
            <a:fillRect/>
          </a:stretch>
        </p:blipFill>
        <p:spPr>
          <a:xfrm>
            <a:off x="654624" y="2993764"/>
            <a:ext cx="10208030" cy="3807197"/>
          </a:xfrm>
          <a:prstGeom prst="rect">
            <a:avLst/>
          </a:prstGeom>
        </p:spPr>
      </p:pic>
      <p:pic>
        <p:nvPicPr>
          <p:cNvPr id="5" name="Content Placeholder 4" descr="A screen shot of a computer program&#10;&#10;AI-generated content may be incorrect.">
            <a:extLst>
              <a:ext uri="{FF2B5EF4-FFF2-40B4-BE49-F238E27FC236}">
                <a16:creationId xmlns:a16="http://schemas.microsoft.com/office/drawing/2014/main" id="{B8DC0117-8FE4-D831-0672-D3144C9C0428}"/>
              </a:ext>
            </a:extLst>
          </p:cNvPr>
          <p:cNvPicPr>
            <a:picLocks noGrp="1" noChangeAspect="1"/>
          </p:cNvPicPr>
          <p:nvPr>
            <p:ph idx="1"/>
          </p:nvPr>
        </p:nvPicPr>
        <p:blipFill>
          <a:blip r:embed="rId4"/>
          <a:stretch>
            <a:fillRect/>
          </a:stretch>
        </p:blipFill>
        <p:spPr>
          <a:xfrm>
            <a:off x="654624" y="308726"/>
            <a:ext cx="7799417" cy="2654371"/>
          </a:xfrm>
        </p:spPr>
      </p:pic>
      <p:cxnSp>
        <p:nvCxnSpPr>
          <p:cNvPr id="6" name="Straight Connector 5">
            <a:extLst>
              <a:ext uri="{FF2B5EF4-FFF2-40B4-BE49-F238E27FC236}">
                <a16:creationId xmlns:a16="http://schemas.microsoft.com/office/drawing/2014/main" id="{4B3FE815-7BAC-028E-ED48-F37546E211C1}"/>
              </a:ext>
            </a:extLst>
          </p:cNvPr>
          <p:cNvCxnSpPr>
            <a:cxnSpLocks/>
          </p:cNvCxnSpPr>
          <p:nvPr/>
        </p:nvCxnSpPr>
        <p:spPr>
          <a:xfrm>
            <a:off x="912324" y="902250"/>
            <a:ext cx="1927311" cy="0"/>
          </a:xfrm>
          <a:prstGeom prst="line">
            <a:avLst/>
          </a:prstGeom>
          <a:ln w="34925">
            <a:solidFill>
              <a:srgbClr val="C00000"/>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EF38FFB-CA51-2F0F-C5EA-35D706BB415F}"/>
              </a:ext>
            </a:extLst>
          </p:cNvPr>
          <p:cNvSpPr txBox="1"/>
          <p:nvPr/>
        </p:nvSpPr>
        <p:spPr>
          <a:xfrm>
            <a:off x="5125632" y="5508299"/>
            <a:ext cx="5058116" cy="646331"/>
          </a:xfrm>
          <a:prstGeom prst="rect">
            <a:avLst/>
          </a:prstGeom>
          <a:noFill/>
        </p:spPr>
        <p:txBody>
          <a:bodyPr wrap="none" rtlCol="0">
            <a:spAutoFit/>
          </a:bodyPr>
          <a:lstStyle/>
          <a:p>
            <a:r>
              <a:rPr lang="en-US" dirty="0">
                <a:solidFill>
                  <a:srgbClr val="FF0000"/>
                </a:solidFill>
              </a:rPr>
              <a:t>successful hijacked control flow: </a:t>
            </a:r>
          </a:p>
          <a:p>
            <a:r>
              <a:rPr lang="en-US" dirty="0">
                <a:solidFill>
                  <a:srgbClr val="FF0000"/>
                </a:solidFill>
              </a:rPr>
              <a:t>enter func2 + remained in the interactive terminal</a:t>
            </a:r>
          </a:p>
        </p:txBody>
      </p:sp>
      <p:cxnSp>
        <p:nvCxnSpPr>
          <p:cNvPr id="16" name="Curved Connector 15">
            <a:extLst>
              <a:ext uri="{FF2B5EF4-FFF2-40B4-BE49-F238E27FC236}">
                <a16:creationId xmlns:a16="http://schemas.microsoft.com/office/drawing/2014/main" id="{07A10929-2184-D808-EECB-408823FE17FD}"/>
              </a:ext>
            </a:extLst>
          </p:cNvPr>
          <p:cNvCxnSpPr>
            <a:cxnSpLocks/>
          </p:cNvCxnSpPr>
          <p:nvPr/>
        </p:nvCxnSpPr>
        <p:spPr>
          <a:xfrm rot="16200000" flipV="1">
            <a:off x="1005599" y="2766956"/>
            <a:ext cx="4096933" cy="428859"/>
          </a:xfrm>
          <a:prstGeom prst="curvedConnector3">
            <a:avLst>
              <a:gd name="adj1" fmla="val 50000"/>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5C92D059-52BD-DE21-6E52-5CE42C53395F}"/>
              </a:ext>
            </a:extLst>
          </p:cNvPr>
          <p:cNvSpPr/>
          <p:nvPr/>
        </p:nvSpPr>
        <p:spPr>
          <a:xfrm>
            <a:off x="654624" y="6154631"/>
            <a:ext cx="6228314" cy="662956"/>
          </a:xfrm>
          <a:prstGeom prst="rect">
            <a:avLst/>
          </a:prstGeom>
          <a:noFill/>
          <a:ln w="412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a:extLst>
              <a:ext uri="{FF2B5EF4-FFF2-40B4-BE49-F238E27FC236}">
                <a16:creationId xmlns:a16="http://schemas.microsoft.com/office/drawing/2014/main" id="{11D62A7E-0602-ED75-9829-367C5D39D605}"/>
              </a:ext>
            </a:extLst>
          </p:cNvPr>
          <p:cNvSpPr txBox="1">
            <a:spLocks/>
          </p:cNvSpPr>
          <p:nvPr/>
        </p:nvSpPr>
        <p:spPr>
          <a:xfrm>
            <a:off x="8621225" y="481798"/>
            <a:ext cx="3347254" cy="2308225"/>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600"/>
              <a:t>Altered Control flow to </a:t>
            </a:r>
            <a:r>
              <a:rPr lang="en-US" sz="5600">
                <a:latin typeface="Courier New" panose="02070309020205020404" pitchFamily="49" charset="0"/>
                <a:cs typeface="Courier New" panose="02070309020205020404" pitchFamily="49" charset="0"/>
              </a:rPr>
              <a:t>func2</a:t>
            </a:r>
            <a:r>
              <a:rPr lang="en-US" sz="5600"/>
              <a:t> </a:t>
            </a:r>
          </a:p>
        </p:txBody>
      </p:sp>
      <p:sp>
        <p:nvSpPr>
          <p:cNvPr id="34" name="TextBox 33">
            <a:extLst>
              <a:ext uri="{FF2B5EF4-FFF2-40B4-BE49-F238E27FC236}">
                <a16:creationId xmlns:a16="http://schemas.microsoft.com/office/drawing/2014/main" id="{E33CCE3D-D2A2-243A-180A-DCF659AB2DEC}"/>
              </a:ext>
            </a:extLst>
          </p:cNvPr>
          <p:cNvSpPr txBox="1"/>
          <p:nvPr/>
        </p:nvSpPr>
        <p:spPr>
          <a:xfrm>
            <a:off x="3674228" y="5029852"/>
            <a:ext cx="3682098" cy="369332"/>
          </a:xfrm>
          <a:prstGeom prst="rect">
            <a:avLst/>
          </a:prstGeom>
          <a:noFill/>
        </p:spPr>
        <p:txBody>
          <a:bodyPr wrap="none" rtlCol="0">
            <a:spAutoFit/>
          </a:bodyPr>
          <a:lstStyle/>
          <a:p>
            <a:r>
              <a:rPr lang="en-US">
                <a:solidFill>
                  <a:srgbClr val="FF0000"/>
                </a:solidFill>
              </a:rPr>
              <a:t>ROP exploit chain: to invoke func2()</a:t>
            </a:r>
          </a:p>
        </p:txBody>
      </p:sp>
      <p:sp>
        <p:nvSpPr>
          <p:cNvPr id="8" name="Slide Number Placeholder 7">
            <a:extLst>
              <a:ext uri="{FF2B5EF4-FFF2-40B4-BE49-F238E27FC236}">
                <a16:creationId xmlns:a16="http://schemas.microsoft.com/office/drawing/2014/main" id="{E6A0CEE3-66DA-944C-B142-33BDAD69A02B}"/>
              </a:ext>
            </a:extLst>
          </p:cNvPr>
          <p:cNvSpPr>
            <a:spLocks noGrp="1"/>
          </p:cNvSpPr>
          <p:nvPr>
            <p:ph type="sldNum" sz="quarter" idx="12"/>
          </p:nvPr>
        </p:nvSpPr>
        <p:spPr/>
        <p:txBody>
          <a:bodyPr/>
          <a:lstStyle/>
          <a:p>
            <a:fld id="{016742AF-4840-D84D-9D85-9C83F03E7221}" type="slidenum">
              <a:rPr lang="en-US" smtClean="0"/>
              <a:t>17</a:t>
            </a:fld>
            <a:endParaRPr lang="en-US"/>
          </a:p>
        </p:txBody>
      </p:sp>
    </p:spTree>
    <p:extLst>
      <p:ext uri="{BB962C8B-B14F-4D97-AF65-F5344CB8AC3E}">
        <p14:creationId xmlns:p14="http://schemas.microsoft.com/office/powerpoint/2010/main" val="2930065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DFA532-9F60-2777-4F94-CE6E9799161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EEFFAE7-65BF-3467-3F01-4B037CF5E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FE7BE07-595B-EE63-02C5-5BFEB8A71C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DF5879CF-99F4-5FF7-5544-701B4E0C9E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5EC4B3-2168-C233-7A49-5111139A6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F5F4B60-4B1C-DA23-CB9E-DACD6F841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5B5B1932-860A-9FFD-ECFA-BE939D8AB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397C2C-F2C1-3827-3C6C-61DAEAEEEE3D}"/>
              </a:ext>
            </a:extLst>
          </p:cNvPr>
          <p:cNvSpPr>
            <a:spLocks noGrp="1"/>
          </p:cNvSpPr>
          <p:nvPr>
            <p:ph type="title"/>
          </p:nvPr>
        </p:nvSpPr>
        <p:spPr>
          <a:xfrm>
            <a:off x="1043631" y="809898"/>
            <a:ext cx="9942716" cy="1554480"/>
          </a:xfrm>
        </p:spPr>
        <p:txBody>
          <a:bodyPr anchor="ctr">
            <a:normAutofit/>
          </a:bodyPr>
          <a:lstStyle/>
          <a:p>
            <a:r>
              <a:rPr lang="en-US" sz="4800"/>
              <a:t>Now let’s shift our attention, and questions!</a:t>
            </a:r>
          </a:p>
        </p:txBody>
      </p:sp>
      <p:sp>
        <p:nvSpPr>
          <p:cNvPr id="3" name="Content Placeholder 2">
            <a:extLst>
              <a:ext uri="{FF2B5EF4-FFF2-40B4-BE49-F238E27FC236}">
                <a16:creationId xmlns:a16="http://schemas.microsoft.com/office/drawing/2014/main" id="{7906C714-FBBD-CCC1-9386-B44B2B39E5B8}"/>
              </a:ext>
            </a:extLst>
          </p:cNvPr>
          <p:cNvSpPr>
            <a:spLocks noGrp="1"/>
          </p:cNvSpPr>
          <p:nvPr>
            <p:ph idx="1"/>
          </p:nvPr>
        </p:nvSpPr>
        <p:spPr>
          <a:xfrm>
            <a:off x="836021" y="3137711"/>
            <a:ext cx="10515601" cy="2910389"/>
          </a:xfrm>
        </p:spPr>
        <p:txBody>
          <a:bodyPr anchor="ctr">
            <a:normAutofit/>
          </a:bodyPr>
          <a:lstStyle/>
          <a:p>
            <a:r>
              <a:rPr lang="en-US" sz="3600"/>
              <a:t>What do you think the hardware-software interface is?</a:t>
            </a:r>
          </a:p>
          <a:p>
            <a:r>
              <a:rPr lang="en-US" sz="3600"/>
              <a:t>In what ways do you think it could make the software systems more secure?</a:t>
            </a:r>
          </a:p>
        </p:txBody>
      </p:sp>
      <p:cxnSp>
        <p:nvCxnSpPr>
          <p:cNvPr id="17" name="Straight Connector 16">
            <a:extLst>
              <a:ext uri="{FF2B5EF4-FFF2-40B4-BE49-F238E27FC236}">
                <a16:creationId xmlns:a16="http://schemas.microsoft.com/office/drawing/2014/main" id="{D4E2C7E2-D369-7329-D5EA-7B14575C03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5D51F70-A431-88B2-E086-E3BC6E69CA95}"/>
              </a:ext>
            </a:extLst>
          </p:cNvPr>
          <p:cNvSpPr>
            <a:spLocks noGrp="1"/>
          </p:cNvSpPr>
          <p:nvPr>
            <p:ph type="sldNum" sz="quarter" idx="12"/>
          </p:nvPr>
        </p:nvSpPr>
        <p:spPr/>
        <p:txBody>
          <a:bodyPr/>
          <a:lstStyle/>
          <a:p>
            <a:fld id="{016742AF-4840-D84D-9D85-9C83F03E7221}" type="slidenum">
              <a:rPr lang="en-US" smtClean="0"/>
              <a:t>18</a:t>
            </a:fld>
            <a:endParaRPr lang="en-US"/>
          </a:p>
        </p:txBody>
      </p:sp>
    </p:spTree>
    <p:extLst>
      <p:ext uri="{BB962C8B-B14F-4D97-AF65-F5344CB8AC3E}">
        <p14:creationId xmlns:p14="http://schemas.microsoft.com/office/powerpoint/2010/main" val="2519079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97573C-904B-3AC7-903D-A00BF77DCC65}"/>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kern="1200">
                <a:solidFill>
                  <a:schemeClr val="tx1"/>
                </a:solidFill>
                <a:latin typeface="+mj-lt"/>
                <a:ea typeface="+mj-ea"/>
                <a:cs typeface="+mj-cs"/>
              </a:rPr>
              <a:t>An overview into the computer stack</a:t>
            </a:r>
          </a:p>
        </p:txBody>
      </p:sp>
      <p:sp>
        <p:nvSpPr>
          <p:cNvPr id="44" name="Rectangle 43">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6" name="Rectangle 45">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D8A48C2-6DE9-5683-FD50-96B3131582B1}"/>
              </a:ext>
            </a:extLst>
          </p:cNvPr>
          <p:cNvGrpSpPr/>
          <p:nvPr/>
        </p:nvGrpSpPr>
        <p:grpSpPr>
          <a:xfrm>
            <a:off x="1050872" y="1562680"/>
            <a:ext cx="6372487" cy="5076143"/>
            <a:chOff x="1549394" y="1855953"/>
            <a:chExt cx="4830329" cy="4239730"/>
          </a:xfrm>
        </p:grpSpPr>
        <p:sp>
          <p:nvSpPr>
            <p:cNvPr id="5" name="Rounded Rectangle 4">
              <a:extLst>
                <a:ext uri="{FF2B5EF4-FFF2-40B4-BE49-F238E27FC236}">
                  <a16:creationId xmlns:a16="http://schemas.microsoft.com/office/drawing/2014/main" id="{24782639-5298-C060-49C8-FFBBABF418CC}"/>
                </a:ext>
              </a:extLst>
            </p:cNvPr>
            <p:cNvSpPr/>
            <p:nvPr/>
          </p:nvSpPr>
          <p:spPr>
            <a:xfrm>
              <a:off x="1549400" y="1855953"/>
              <a:ext cx="3031701" cy="533401"/>
            </a:xfrm>
            <a:prstGeom prst="roundRect">
              <a:avLst/>
            </a:prstGeom>
            <a:solidFill>
              <a:schemeClr val="accent2">
                <a:lumMod val="20000"/>
                <a:lumOff val="80000"/>
              </a:schemeClr>
            </a:solidFill>
            <a:ln w="25400">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74898">
                <a:spcAft>
                  <a:spcPts val="624"/>
                </a:spcAft>
              </a:pPr>
              <a:r>
                <a:rPr lang="en-US" sz="2000" b="1" kern="1200">
                  <a:solidFill>
                    <a:schemeClr val="dk1"/>
                  </a:solidFill>
                  <a:latin typeface="+mn-lt"/>
                  <a:ea typeface="+mn-ea"/>
                  <a:cs typeface="+mn-cs"/>
                </a:rPr>
                <a:t>Application</a:t>
              </a:r>
              <a:endParaRPr lang="en-US" sz="2400" b="1"/>
            </a:p>
          </p:txBody>
        </p:sp>
        <p:sp>
          <p:nvSpPr>
            <p:cNvPr id="6" name="Rounded Rectangle 5">
              <a:extLst>
                <a:ext uri="{FF2B5EF4-FFF2-40B4-BE49-F238E27FC236}">
                  <a16:creationId xmlns:a16="http://schemas.microsoft.com/office/drawing/2014/main" id="{E8F5A371-088E-020A-483D-79509E49108F}"/>
                </a:ext>
              </a:extLst>
            </p:cNvPr>
            <p:cNvSpPr/>
            <p:nvPr/>
          </p:nvSpPr>
          <p:spPr>
            <a:xfrm>
              <a:off x="1549399" y="2389354"/>
              <a:ext cx="3031701" cy="533401"/>
            </a:xfrm>
            <a:prstGeom prst="roundRect">
              <a:avLst/>
            </a:prstGeom>
            <a:solidFill>
              <a:schemeClr val="accent2">
                <a:lumMod val="20000"/>
                <a:lumOff val="80000"/>
              </a:schemeClr>
            </a:solidFill>
            <a:ln w="25400">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74898">
                <a:spcAft>
                  <a:spcPts val="624"/>
                </a:spcAft>
              </a:pPr>
              <a:r>
                <a:rPr lang="en-US" sz="2000" b="1" kern="1200">
                  <a:solidFill>
                    <a:schemeClr val="dk1"/>
                  </a:solidFill>
                  <a:latin typeface="+mn-lt"/>
                  <a:ea typeface="+mn-ea"/>
                  <a:cs typeface="+mn-cs"/>
                </a:rPr>
                <a:t>Programming language</a:t>
              </a:r>
              <a:endParaRPr lang="en-US" sz="2400" b="1"/>
            </a:p>
          </p:txBody>
        </p:sp>
        <p:sp>
          <p:nvSpPr>
            <p:cNvPr id="7" name="Rounded Rectangle 6">
              <a:extLst>
                <a:ext uri="{FF2B5EF4-FFF2-40B4-BE49-F238E27FC236}">
                  <a16:creationId xmlns:a16="http://schemas.microsoft.com/office/drawing/2014/main" id="{288CF9EC-8AC3-6C08-81EC-BB4D851D624C}"/>
                </a:ext>
              </a:extLst>
            </p:cNvPr>
            <p:cNvSpPr/>
            <p:nvPr/>
          </p:nvSpPr>
          <p:spPr>
            <a:xfrm>
              <a:off x="1549398" y="2914815"/>
              <a:ext cx="3031701" cy="533401"/>
            </a:xfrm>
            <a:prstGeom prst="roundRect">
              <a:avLst/>
            </a:prstGeom>
            <a:solidFill>
              <a:schemeClr val="accent2">
                <a:lumMod val="20000"/>
                <a:lumOff val="80000"/>
              </a:schemeClr>
            </a:solidFill>
            <a:ln w="25400">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74898">
                <a:spcAft>
                  <a:spcPts val="624"/>
                </a:spcAft>
              </a:pPr>
              <a:r>
                <a:rPr lang="en-US" sz="2000" b="1" kern="1200">
                  <a:solidFill>
                    <a:schemeClr val="dk1"/>
                  </a:solidFill>
                  <a:latin typeface="+mn-lt"/>
                  <a:ea typeface="+mn-ea"/>
                  <a:cs typeface="+mn-cs"/>
                </a:rPr>
                <a:t>Compiler/Runtime</a:t>
              </a:r>
              <a:endParaRPr lang="en-US" sz="2400" b="1"/>
            </a:p>
          </p:txBody>
        </p:sp>
        <p:sp>
          <p:nvSpPr>
            <p:cNvPr id="8" name="Rounded Rectangle 7">
              <a:extLst>
                <a:ext uri="{FF2B5EF4-FFF2-40B4-BE49-F238E27FC236}">
                  <a16:creationId xmlns:a16="http://schemas.microsoft.com/office/drawing/2014/main" id="{C9306246-F545-4F12-F1CD-241A36A3E951}"/>
                </a:ext>
              </a:extLst>
            </p:cNvPr>
            <p:cNvSpPr/>
            <p:nvPr/>
          </p:nvSpPr>
          <p:spPr>
            <a:xfrm>
              <a:off x="1549398" y="3440276"/>
              <a:ext cx="3031701" cy="533401"/>
            </a:xfrm>
            <a:prstGeom prst="roundRect">
              <a:avLst/>
            </a:prstGeom>
            <a:solidFill>
              <a:schemeClr val="accent2">
                <a:lumMod val="20000"/>
                <a:lumOff val="80000"/>
              </a:schemeClr>
            </a:solidFill>
            <a:ln w="25400">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74898">
                <a:spcAft>
                  <a:spcPts val="624"/>
                </a:spcAft>
              </a:pPr>
              <a:r>
                <a:rPr lang="en-US" sz="2000" b="1" kern="1200">
                  <a:solidFill>
                    <a:schemeClr val="dk1"/>
                  </a:solidFill>
                  <a:latin typeface="+mn-lt"/>
                  <a:ea typeface="+mn-ea"/>
                  <a:cs typeface="+mn-cs"/>
                </a:rPr>
                <a:t>Operating System</a:t>
              </a:r>
              <a:endParaRPr lang="en-US" sz="2400" b="1"/>
            </a:p>
          </p:txBody>
        </p:sp>
        <p:sp>
          <p:nvSpPr>
            <p:cNvPr id="10" name="Rounded Rectangle 9">
              <a:extLst>
                <a:ext uri="{FF2B5EF4-FFF2-40B4-BE49-F238E27FC236}">
                  <a16:creationId xmlns:a16="http://schemas.microsoft.com/office/drawing/2014/main" id="{E240A6A1-8941-B23A-47F4-44BE024B0253}"/>
                </a:ext>
              </a:extLst>
            </p:cNvPr>
            <p:cNvSpPr/>
            <p:nvPr/>
          </p:nvSpPr>
          <p:spPr>
            <a:xfrm>
              <a:off x="1549394" y="4501279"/>
              <a:ext cx="3031701" cy="533401"/>
            </a:xfrm>
            <a:prstGeom prst="roundRect">
              <a:avLst/>
            </a:prstGeom>
            <a:solidFill>
              <a:schemeClr val="accent6">
                <a:lumMod val="20000"/>
                <a:lumOff val="80000"/>
              </a:schemeClr>
            </a:solidFill>
            <a:ln w="25400">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74898">
                <a:spcAft>
                  <a:spcPts val="624"/>
                </a:spcAft>
              </a:pPr>
              <a:r>
                <a:rPr lang="en-US" sz="2000" b="1" kern="1200">
                  <a:solidFill>
                    <a:schemeClr val="dk1"/>
                  </a:solidFill>
                  <a:latin typeface="+mn-lt"/>
                  <a:ea typeface="+mn-ea"/>
                  <a:cs typeface="+mn-cs"/>
                </a:rPr>
                <a:t>Microarchitecture</a:t>
              </a:r>
              <a:endParaRPr lang="en-US" sz="2400" b="1"/>
            </a:p>
          </p:txBody>
        </p:sp>
        <p:sp>
          <p:nvSpPr>
            <p:cNvPr id="9" name="Rounded Rectangle 8">
              <a:extLst>
                <a:ext uri="{FF2B5EF4-FFF2-40B4-BE49-F238E27FC236}">
                  <a16:creationId xmlns:a16="http://schemas.microsoft.com/office/drawing/2014/main" id="{F5A0E1A6-0D0A-422B-C35A-37FF76E21BFE}"/>
                </a:ext>
              </a:extLst>
            </p:cNvPr>
            <p:cNvSpPr/>
            <p:nvPr/>
          </p:nvSpPr>
          <p:spPr>
            <a:xfrm>
              <a:off x="1549396" y="3967878"/>
              <a:ext cx="3031701" cy="533401"/>
            </a:xfrm>
            <a:prstGeom prst="roundRect">
              <a:avLst/>
            </a:prstGeom>
            <a:solidFill>
              <a:schemeClr val="tx2">
                <a:lumMod val="10000"/>
                <a:lumOff val="90000"/>
              </a:schemeClr>
            </a:solid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874898">
                <a:spcAft>
                  <a:spcPts val="624"/>
                </a:spcAft>
              </a:pPr>
              <a:r>
                <a:rPr lang="en-US" sz="2000" b="1" kern="1200">
                  <a:solidFill>
                    <a:srgbClr val="B30000"/>
                  </a:solidFill>
                  <a:latin typeface="+mn-lt"/>
                  <a:ea typeface="+mn-ea"/>
                  <a:cs typeface="+mn-cs"/>
                </a:rPr>
                <a:t>Instruction Set Architecture (ISA)</a:t>
              </a:r>
              <a:endParaRPr lang="en-US" sz="2400" b="1">
                <a:solidFill>
                  <a:srgbClr val="FF0000"/>
                </a:solidFill>
              </a:endParaRPr>
            </a:p>
          </p:txBody>
        </p:sp>
        <p:sp>
          <p:nvSpPr>
            <p:cNvPr id="11" name="Rounded Rectangle 10">
              <a:extLst>
                <a:ext uri="{FF2B5EF4-FFF2-40B4-BE49-F238E27FC236}">
                  <a16:creationId xmlns:a16="http://schemas.microsoft.com/office/drawing/2014/main" id="{3866C52D-9CDA-DFAA-83C8-DC0E4A562460}"/>
                </a:ext>
              </a:extLst>
            </p:cNvPr>
            <p:cNvSpPr/>
            <p:nvPr/>
          </p:nvSpPr>
          <p:spPr>
            <a:xfrm>
              <a:off x="1549394" y="5026740"/>
              <a:ext cx="3031701" cy="533401"/>
            </a:xfrm>
            <a:prstGeom prst="roundRect">
              <a:avLst/>
            </a:prstGeom>
            <a:solidFill>
              <a:schemeClr val="accent6">
                <a:lumMod val="20000"/>
                <a:lumOff val="80000"/>
              </a:schemeClr>
            </a:solidFill>
            <a:ln w="25400">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74898">
                <a:spcAft>
                  <a:spcPts val="624"/>
                </a:spcAft>
              </a:pPr>
              <a:r>
                <a:rPr lang="en-US" sz="2000" b="1" kern="1200">
                  <a:solidFill>
                    <a:schemeClr val="dk1"/>
                  </a:solidFill>
                  <a:latin typeface="+mn-lt"/>
                  <a:ea typeface="+mn-ea"/>
                  <a:cs typeface="+mn-cs"/>
                </a:rPr>
                <a:t>Register-transfer level</a:t>
              </a:r>
              <a:endParaRPr lang="en-US" sz="2400" b="1"/>
            </a:p>
          </p:txBody>
        </p:sp>
        <p:sp>
          <p:nvSpPr>
            <p:cNvPr id="12" name="Rounded Rectangle 11">
              <a:extLst>
                <a:ext uri="{FF2B5EF4-FFF2-40B4-BE49-F238E27FC236}">
                  <a16:creationId xmlns:a16="http://schemas.microsoft.com/office/drawing/2014/main" id="{57516690-9577-100D-74B6-8DA7D5F63B9C}"/>
                </a:ext>
              </a:extLst>
            </p:cNvPr>
            <p:cNvSpPr/>
            <p:nvPr/>
          </p:nvSpPr>
          <p:spPr>
            <a:xfrm>
              <a:off x="1549394" y="5562282"/>
              <a:ext cx="3031701" cy="533401"/>
            </a:xfrm>
            <a:prstGeom prst="roundRect">
              <a:avLst/>
            </a:prstGeom>
            <a:solidFill>
              <a:schemeClr val="accent6">
                <a:lumMod val="20000"/>
                <a:lumOff val="80000"/>
              </a:schemeClr>
            </a:solidFill>
            <a:ln w="25400">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74898">
                <a:spcAft>
                  <a:spcPts val="624"/>
                </a:spcAft>
              </a:pPr>
              <a:r>
                <a:rPr lang="en-US" sz="2000" b="1" kern="1200">
                  <a:solidFill>
                    <a:schemeClr val="dk1"/>
                  </a:solidFill>
                  <a:latin typeface="+mn-lt"/>
                  <a:ea typeface="+mn-ea"/>
                  <a:cs typeface="+mn-cs"/>
                </a:rPr>
                <a:t>Gates, Circuits, Physics</a:t>
              </a:r>
              <a:endParaRPr lang="en-US" sz="2400" b="1"/>
            </a:p>
          </p:txBody>
        </p:sp>
        <p:cxnSp>
          <p:nvCxnSpPr>
            <p:cNvPr id="16" name="Straight Arrow Connector 15">
              <a:extLst>
                <a:ext uri="{FF2B5EF4-FFF2-40B4-BE49-F238E27FC236}">
                  <a16:creationId xmlns:a16="http://schemas.microsoft.com/office/drawing/2014/main" id="{E7114870-4F06-4CD6-0FA5-6164621E0973}"/>
                </a:ext>
              </a:extLst>
            </p:cNvPr>
            <p:cNvCxnSpPr>
              <a:cxnSpLocks/>
            </p:cNvCxnSpPr>
            <p:nvPr/>
          </p:nvCxnSpPr>
          <p:spPr>
            <a:xfrm flipV="1">
              <a:off x="4978400" y="1988233"/>
              <a:ext cx="0" cy="2033089"/>
            </a:xfrm>
            <a:prstGeom prst="straightConnector1">
              <a:avLst/>
            </a:prstGeom>
            <a:ln w="25400">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7DF282AD-38D1-E948-37EA-4B99D4061588}"/>
                </a:ext>
              </a:extLst>
            </p:cNvPr>
            <p:cNvCxnSpPr>
              <a:cxnSpLocks/>
            </p:cNvCxnSpPr>
            <p:nvPr/>
          </p:nvCxnSpPr>
          <p:spPr>
            <a:xfrm>
              <a:off x="4978400" y="4514775"/>
              <a:ext cx="0" cy="1580908"/>
            </a:xfrm>
            <a:prstGeom prst="straightConnector1">
              <a:avLst/>
            </a:prstGeom>
            <a:ln w="25400">
              <a:prstDash val="dash"/>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5CC1CA3B-6B86-00EA-D09F-4BCABC0BBFE9}"/>
                </a:ext>
              </a:extLst>
            </p:cNvPr>
            <p:cNvSpPr txBox="1"/>
            <p:nvPr/>
          </p:nvSpPr>
          <p:spPr>
            <a:xfrm>
              <a:off x="5248394" y="2767711"/>
              <a:ext cx="1051864" cy="372206"/>
            </a:xfrm>
            <a:prstGeom prst="rect">
              <a:avLst/>
            </a:prstGeom>
            <a:noFill/>
          </p:spPr>
          <p:txBody>
            <a:bodyPr wrap="square" rtlCol="0">
              <a:spAutoFit/>
            </a:bodyPr>
            <a:lstStyle/>
            <a:p>
              <a:pPr defTabSz="874898">
                <a:spcAft>
                  <a:spcPts val="624"/>
                </a:spcAft>
              </a:pPr>
              <a:r>
                <a:rPr lang="en-US" sz="2296" b="1">
                  <a:highlight>
                    <a:srgbClr val="FFFF00"/>
                  </a:highlight>
                </a:rPr>
                <a:t>S</a:t>
              </a:r>
              <a:r>
                <a:rPr lang="en-US" sz="2296" b="1" kern="1200">
                  <a:highlight>
                    <a:srgbClr val="FFFF00"/>
                  </a:highlight>
                  <a:latin typeface="+mn-lt"/>
                  <a:ea typeface="+mn-ea"/>
                  <a:cs typeface="+mn-cs"/>
                </a:rPr>
                <a:t>oftware</a:t>
              </a:r>
              <a:endParaRPr lang="en-US" sz="2400" b="1">
                <a:highlight>
                  <a:srgbClr val="FFFF00"/>
                </a:highlight>
              </a:endParaRPr>
            </a:p>
          </p:txBody>
        </p:sp>
        <p:sp>
          <p:nvSpPr>
            <p:cNvPr id="26" name="TextBox 25">
              <a:extLst>
                <a:ext uri="{FF2B5EF4-FFF2-40B4-BE49-F238E27FC236}">
                  <a16:creationId xmlns:a16="http://schemas.microsoft.com/office/drawing/2014/main" id="{4A0C8F82-2082-E9C8-F122-361478474E2E}"/>
                </a:ext>
              </a:extLst>
            </p:cNvPr>
            <p:cNvSpPr txBox="1"/>
            <p:nvPr/>
          </p:nvSpPr>
          <p:spPr>
            <a:xfrm>
              <a:off x="5248394" y="5049520"/>
              <a:ext cx="1131329" cy="372206"/>
            </a:xfrm>
            <a:prstGeom prst="rect">
              <a:avLst/>
            </a:prstGeom>
            <a:noFill/>
          </p:spPr>
          <p:txBody>
            <a:bodyPr wrap="none" rtlCol="0">
              <a:spAutoFit/>
            </a:bodyPr>
            <a:lstStyle/>
            <a:p>
              <a:pPr defTabSz="874898">
                <a:spcAft>
                  <a:spcPts val="624"/>
                </a:spcAft>
              </a:pPr>
              <a:r>
                <a:rPr lang="en-US" sz="2296" b="1">
                  <a:highlight>
                    <a:srgbClr val="00FF00"/>
                  </a:highlight>
                </a:rPr>
                <a:t>H</a:t>
              </a:r>
              <a:r>
                <a:rPr lang="en-US" sz="2296" b="1" kern="1200">
                  <a:solidFill>
                    <a:schemeClr val="tx1"/>
                  </a:solidFill>
                  <a:highlight>
                    <a:srgbClr val="00FF00"/>
                  </a:highlight>
                  <a:latin typeface="+mn-lt"/>
                  <a:ea typeface="+mn-ea"/>
                  <a:cs typeface="+mn-cs"/>
                </a:rPr>
                <a:t>ardware</a:t>
              </a:r>
              <a:endParaRPr lang="en-US" sz="2400" b="1">
                <a:highlight>
                  <a:srgbClr val="00FF00"/>
                </a:highlight>
              </a:endParaRPr>
            </a:p>
          </p:txBody>
        </p:sp>
      </p:grpSp>
      <p:sp>
        <p:nvSpPr>
          <p:cNvPr id="28" name="Cloud Callout 27">
            <a:extLst>
              <a:ext uri="{FF2B5EF4-FFF2-40B4-BE49-F238E27FC236}">
                <a16:creationId xmlns:a16="http://schemas.microsoft.com/office/drawing/2014/main" id="{83F46D9E-A1CA-16AF-A7E9-16D9738D07E8}"/>
              </a:ext>
            </a:extLst>
          </p:cNvPr>
          <p:cNvSpPr/>
          <p:nvPr/>
        </p:nvSpPr>
        <p:spPr>
          <a:xfrm>
            <a:off x="6873307" y="1928219"/>
            <a:ext cx="5119755" cy="3715882"/>
          </a:xfrm>
          <a:prstGeom prst="cloudCallout">
            <a:avLst>
              <a:gd name="adj1" fmla="val -74766"/>
              <a:gd name="adj2" fmla="val 17416"/>
            </a:avLst>
          </a:prstGeom>
          <a:solidFill>
            <a:schemeClr val="tx2">
              <a:lumMod val="10000"/>
              <a:lumOff val="90000"/>
            </a:schemeClr>
          </a:solidFill>
          <a:ln w="222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spcAft>
                <a:spcPts val="600"/>
              </a:spcAft>
            </a:pPr>
            <a:r>
              <a:rPr lang="en-US" sz="2000" b="1">
                <a:solidFill>
                  <a:srgbClr val="FF0000"/>
                </a:solidFill>
              </a:rPr>
              <a:t>The software-hardware interface:</a:t>
            </a:r>
          </a:p>
          <a:p>
            <a:pPr marL="342900" indent="-342900">
              <a:spcAft>
                <a:spcPts val="600"/>
              </a:spcAft>
              <a:buFont typeface="Arial" panose="020B0604020202020204" pitchFamily="34" charset="0"/>
              <a:buChar char="•"/>
            </a:pPr>
            <a:r>
              <a:rPr lang="en-US" sz="2000">
                <a:solidFill>
                  <a:schemeClr val="tx1"/>
                </a:solidFill>
              </a:rPr>
              <a:t>Defines how software communicates to the hardware, including the CPU, memory and peripherals</a:t>
            </a:r>
          </a:p>
        </p:txBody>
      </p:sp>
      <p:sp>
        <p:nvSpPr>
          <p:cNvPr id="14" name="Slide Number Placeholder 13">
            <a:extLst>
              <a:ext uri="{FF2B5EF4-FFF2-40B4-BE49-F238E27FC236}">
                <a16:creationId xmlns:a16="http://schemas.microsoft.com/office/drawing/2014/main" id="{CC569243-4AFC-2269-32D4-C30C239F034E}"/>
              </a:ext>
            </a:extLst>
          </p:cNvPr>
          <p:cNvSpPr>
            <a:spLocks noGrp="1"/>
          </p:cNvSpPr>
          <p:nvPr>
            <p:ph type="sldNum" sz="quarter" idx="12"/>
          </p:nvPr>
        </p:nvSpPr>
        <p:spPr/>
        <p:txBody>
          <a:bodyPr/>
          <a:lstStyle/>
          <a:p>
            <a:fld id="{016742AF-4840-D84D-9D85-9C83F03E7221}" type="slidenum">
              <a:rPr lang="en-US" smtClean="0"/>
              <a:t>19</a:t>
            </a:fld>
            <a:endParaRPr lang="en-US"/>
          </a:p>
        </p:txBody>
      </p:sp>
    </p:spTree>
    <p:extLst>
      <p:ext uri="{BB962C8B-B14F-4D97-AF65-F5344CB8AC3E}">
        <p14:creationId xmlns:p14="http://schemas.microsoft.com/office/powerpoint/2010/main" val="2824994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DE53E2-FFEA-022D-CA15-5248C5509B3C}"/>
              </a:ext>
            </a:extLst>
          </p:cNvPr>
          <p:cNvSpPr>
            <a:spLocks noGrp="1"/>
          </p:cNvSpPr>
          <p:nvPr>
            <p:ph type="title"/>
          </p:nvPr>
        </p:nvSpPr>
        <p:spPr>
          <a:xfrm>
            <a:off x="1043631" y="809898"/>
            <a:ext cx="9942716" cy="1554480"/>
          </a:xfrm>
        </p:spPr>
        <p:txBody>
          <a:bodyPr anchor="ctr">
            <a:normAutofit/>
          </a:bodyPr>
          <a:lstStyle/>
          <a:p>
            <a:r>
              <a:rPr lang="en-US" sz="4800"/>
              <a:t>Starter Question</a:t>
            </a:r>
          </a:p>
        </p:txBody>
      </p:sp>
      <p:sp>
        <p:nvSpPr>
          <p:cNvPr id="3" name="Content Placeholder 2">
            <a:extLst>
              <a:ext uri="{FF2B5EF4-FFF2-40B4-BE49-F238E27FC236}">
                <a16:creationId xmlns:a16="http://schemas.microsoft.com/office/drawing/2014/main" id="{3828413B-D2DC-156D-E588-48B411B12495}"/>
              </a:ext>
            </a:extLst>
          </p:cNvPr>
          <p:cNvSpPr>
            <a:spLocks noGrp="1"/>
          </p:cNvSpPr>
          <p:nvPr>
            <p:ph idx="1"/>
          </p:nvPr>
        </p:nvSpPr>
        <p:spPr>
          <a:xfrm>
            <a:off x="1045028" y="3017522"/>
            <a:ext cx="9941319" cy="3124658"/>
          </a:xfrm>
        </p:spPr>
        <p:txBody>
          <a:bodyPr anchor="ctr">
            <a:normAutofit/>
          </a:bodyPr>
          <a:lstStyle/>
          <a:p>
            <a:pPr marL="0" indent="0">
              <a:buNone/>
            </a:pPr>
            <a:r>
              <a:rPr lang="en-US" sz="3600"/>
              <a:t>Can you think of any real-life cyberattacks? </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7B67BF8-CA2E-C55A-49B6-D6FEFD1CBB70}"/>
              </a:ext>
            </a:extLst>
          </p:cNvPr>
          <p:cNvSpPr>
            <a:spLocks noGrp="1"/>
          </p:cNvSpPr>
          <p:nvPr>
            <p:ph type="sldNum" sz="quarter" idx="12"/>
          </p:nvPr>
        </p:nvSpPr>
        <p:spPr/>
        <p:txBody>
          <a:bodyPr/>
          <a:lstStyle/>
          <a:p>
            <a:fld id="{016742AF-4840-D84D-9D85-9C83F03E7221}" type="slidenum">
              <a:rPr lang="en-US" smtClean="0"/>
              <a:t>2</a:t>
            </a:fld>
            <a:endParaRPr lang="en-US"/>
          </a:p>
        </p:txBody>
      </p:sp>
    </p:spTree>
    <p:extLst>
      <p:ext uri="{BB962C8B-B14F-4D97-AF65-F5344CB8AC3E}">
        <p14:creationId xmlns:p14="http://schemas.microsoft.com/office/powerpoint/2010/main" val="3046389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7DE453-5651-92C8-13DF-82981C76EDCD}"/>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868EB68-B18B-7381-E945-6215ED5E1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6BC4B-B2D2-F42E-CB2D-B32B703BAA7A}"/>
              </a:ext>
            </a:extLst>
          </p:cNvPr>
          <p:cNvSpPr>
            <a:spLocks noGrp="1"/>
          </p:cNvSpPr>
          <p:nvPr>
            <p:ph type="title"/>
          </p:nvPr>
        </p:nvSpPr>
        <p:spPr>
          <a:xfrm>
            <a:off x="838200" y="365125"/>
            <a:ext cx="10515600" cy="1325563"/>
          </a:xfrm>
        </p:spPr>
        <p:txBody>
          <a:bodyPr>
            <a:normAutofit/>
          </a:bodyPr>
          <a:lstStyle/>
          <a:p>
            <a:r>
              <a:rPr lang="en-US" sz="4800"/>
              <a:t>Instruction-set architecture(ISA)</a:t>
            </a:r>
            <a:endParaRPr lang="en-US" sz="4600"/>
          </a:p>
        </p:txBody>
      </p:sp>
      <p:sp>
        <p:nvSpPr>
          <p:cNvPr id="16" name="sketch line">
            <a:extLst>
              <a:ext uri="{FF2B5EF4-FFF2-40B4-BE49-F238E27FC236}">
                <a16:creationId xmlns:a16="http://schemas.microsoft.com/office/drawing/2014/main" id="{82878D10-52FB-5CE1-2A4A-A326157ED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0997A83E-87CE-1E08-EAE1-1C9D94E656D2}"/>
              </a:ext>
            </a:extLst>
          </p:cNvPr>
          <p:cNvSpPr>
            <a:spLocks noGrp="1"/>
          </p:cNvSpPr>
          <p:nvPr>
            <p:ph idx="1"/>
          </p:nvPr>
        </p:nvSpPr>
        <p:spPr>
          <a:xfrm>
            <a:off x="838200" y="1825625"/>
            <a:ext cx="10515600" cy="4351338"/>
          </a:xfrm>
        </p:spPr>
        <p:txBody>
          <a:bodyPr anchor="ctr"/>
          <a:lstStyle/>
          <a:p>
            <a:pPr marL="0" indent="0">
              <a:buNone/>
            </a:pPr>
            <a:r>
              <a:rPr lang="en-US"/>
              <a:t>“the abstract, conceptual interface </a:t>
            </a:r>
            <a:r>
              <a:rPr lang="en-GB"/>
              <a:t>between a computer's software and its hardware, defining the set of </a:t>
            </a:r>
            <a:r>
              <a:rPr lang="en-GB" b="1"/>
              <a:t>instructions</a:t>
            </a:r>
            <a:r>
              <a:rPr lang="en-GB"/>
              <a:t> (machine code), </a:t>
            </a:r>
            <a:r>
              <a:rPr lang="en-GB" b="1"/>
              <a:t>data types</a:t>
            </a:r>
            <a:r>
              <a:rPr lang="en-GB"/>
              <a:t>, </a:t>
            </a:r>
            <a:r>
              <a:rPr lang="en-GB" b="1"/>
              <a:t>registers</a:t>
            </a:r>
            <a:r>
              <a:rPr lang="en-GB"/>
              <a:t>, and </a:t>
            </a:r>
            <a:r>
              <a:rPr lang="en-GB" b="1"/>
              <a:t>memory management methods </a:t>
            </a:r>
            <a:r>
              <a:rPr lang="en-GB"/>
              <a:t>a processor understands.</a:t>
            </a:r>
            <a:r>
              <a:rPr lang="en-US"/>
              <a:t>”</a:t>
            </a:r>
          </a:p>
        </p:txBody>
      </p:sp>
      <p:sp>
        <p:nvSpPr>
          <p:cNvPr id="6" name="Slide Number Placeholder 5">
            <a:extLst>
              <a:ext uri="{FF2B5EF4-FFF2-40B4-BE49-F238E27FC236}">
                <a16:creationId xmlns:a16="http://schemas.microsoft.com/office/drawing/2014/main" id="{179A7760-8D5C-3A5E-D221-6B887DC96379}"/>
              </a:ext>
            </a:extLst>
          </p:cNvPr>
          <p:cNvSpPr>
            <a:spLocks noGrp="1"/>
          </p:cNvSpPr>
          <p:nvPr>
            <p:ph type="sldNum" sz="quarter" idx="12"/>
          </p:nvPr>
        </p:nvSpPr>
        <p:spPr/>
        <p:txBody>
          <a:bodyPr/>
          <a:lstStyle/>
          <a:p>
            <a:fld id="{016742AF-4840-D84D-9D85-9C83F03E7221}" type="slidenum">
              <a:rPr lang="en-US" smtClean="0"/>
              <a:t>20</a:t>
            </a:fld>
            <a:endParaRPr lang="en-US"/>
          </a:p>
        </p:txBody>
      </p:sp>
    </p:spTree>
    <p:extLst>
      <p:ext uri="{BB962C8B-B14F-4D97-AF65-F5344CB8AC3E}">
        <p14:creationId xmlns:p14="http://schemas.microsoft.com/office/powerpoint/2010/main" val="2906417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F3D8CA-0EF4-E176-BB12-5C54E3CCBC2C}"/>
              </a:ext>
            </a:extLst>
          </p:cNvPr>
          <p:cNvSpPr>
            <a:spLocks noGrp="1"/>
          </p:cNvSpPr>
          <p:nvPr>
            <p:ph type="title"/>
          </p:nvPr>
        </p:nvSpPr>
        <p:spPr>
          <a:xfrm>
            <a:off x="838200" y="365125"/>
            <a:ext cx="10515600" cy="1325563"/>
          </a:xfrm>
        </p:spPr>
        <p:txBody>
          <a:bodyPr>
            <a:normAutofit fontScale="90000"/>
          </a:bodyPr>
          <a:lstStyle/>
          <a:p>
            <a:r>
              <a:rPr lang="en-US" sz="4600"/>
              <a:t>Why do we revisit the ISA for software security? </a:t>
            </a:r>
          </a:p>
        </p:txBody>
      </p:sp>
      <p:sp>
        <p:nvSpPr>
          <p:cNvPr id="16"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2">
            <a:extLst>
              <a:ext uri="{FF2B5EF4-FFF2-40B4-BE49-F238E27FC236}">
                <a16:creationId xmlns:a16="http://schemas.microsoft.com/office/drawing/2014/main" id="{EF644337-D9F6-E24F-B434-54B66467879B}"/>
              </a:ext>
            </a:extLst>
          </p:cNvPr>
          <p:cNvGraphicFramePr>
            <a:graphicFrameLocks noGrp="1"/>
          </p:cNvGraphicFramePr>
          <p:nvPr>
            <p:ph idx="1"/>
            <p:extLst>
              <p:ext uri="{D42A27DB-BD31-4B8C-83A1-F6EECF244321}">
                <p14:modId xmlns:p14="http://schemas.microsoft.com/office/powerpoint/2010/main" val="497936995"/>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3888F80-CFD6-F08A-CF74-DCD692671D66}"/>
              </a:ext>
            </a:extLst>
          </p:cNvPr>
          <p:cNvSpPr>
            <a:spLocks noGrp="1"/>
          </p:cNvSpPr>
          <p:nvPr>
            <p:ph type="sldNum" sz="quarter" idx="12"/>
          </p:nvPr>
        </p:nvSpPr>
        <p:spPr/>
        <p:txBody>
          <a:bodyPr/>
          <a:lstStyle/>
          <a:p>
            <a:fld id="{016742AF-4840-D84D-9D85-9C83F03E7221}" type="slidenum">
              <a:rPr lang="en-US" smtClean="0"/>
              <a:t>21</a:t>
            </a:fld>
            <a:endParaRPr lang="en-US"/>
          </a:p>
        </p:txBody>
      </p:sp>
    </p:spTree>
    <p:extLst>
      <p:ext uri="{BB962C8B-B14F-4D97-AF65-F5344CB8AC3E}">
        <p14:creationId xmlns:p14="http://schemas.microsoft.com/office/powerpoint/2010/main" val="404077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0C2A47-0AE4-27CF-F1BC-43EEF0575584}"/>
              </a:ext>
            </a:extLst>
          </p:cNvPr>
          <p:cNvSpPr>
            <a:spLocks noGrp="1"/>
          </p:cNvSpPr>
          <p:nvPr>
            <p:ph type="title"/>
          </p:nvPr>
        </p:nvSpPr>
        <p:spPr>
          <a:xfrm>
            <a:off x="5297762" y="329184"/>
            <a:ext cx="6251110" cy="1783080"/>
          </a:xfrm>
        </p:spPr>
        <p:txBody>
          <a:bodyPr anchor="b">
            <a:normAutofit/>
          </a:bodyPr>
          <a:lstStyle/>
          <a:p>
            <a:r>
              <a:rPr lang="en-US" sz="5400"/>
              <a:t>The big idea</a:t>
            </a:r>
          </a:p>
        </p:txBody>
      </p:sp>
      <p:pic>
        <p:nvPicPr>
          <p:cNvPr id="5" name="Picture 4" descr="Illuminated server room panel">
            <a:extLst>
              <a:ext uri="{FF2B5EF4-FFF2-40B4-BE49-F238E27FC236}">
                <a16:creationId xmlns:a16="http://schemas.microsoft.com/office/drawing/2014/main" id="{AAB29743-73BC-3101-6473-34AF6F2DDC67}"/>
              </a:ext>
            </a:extLst>
          </p:cNvPr>
          <p:cNvPicPr>
            <a:picLocks noChangeAspect="1"/>
          </p:cNvPicPr>
          <p:nvPr/>
        </p:nvPicPr>
        <p:blipFill>
          <a:blip r:embed="rId3"/>
          <a:srcRect l="23969" r="30700" b="-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F4BF72-527E-8C46-7597-93CE76D95941}"/>
              </a:ext>
            </a:extLst>
          </p:cNvPr>
          <p:cNvSpPr>
            <a:spLocks noGrp="1"/>
          </p:cNvSpPr>
          <p:nvPr>
            <p:ph idx="1"/>
          </p:nvPr>
        </p:nvSpPr>
        <p:spPr>
          <a:xfrm>
            <a:off x="5297762" y="2706624"/>
            <a:ext cx="6251110" cy="3483864"/>
          </a:xfrm>
        </p:spPr>
        <p:txBody>
          <a:bodyPr anchor="ctr">
            <a:normAutofit/>
          </a:bodyPr>
          <a:lstStyle/>
          <a:p>
            <a:r>
              <a:rPr lang="en-US" dirty="0"/>
              <a:t>Building security primitives into the architecture, providing software guarantees from the bottom of the computer stack</a:t>
            </a:r>
          </a:p>
        </p:txBody>
      </p:sp>
      <p:sp>
        <p:nvSpPr>
          <p:cNvPr id="4" name="Slide Number Placeholder 3">
            <a:extLst>
              <a:ext uri="{FF2B5EF4-FFF2-40B4-BE49-F238E27FC236}">
                <a16:creationId xmlns:a16="http://schemas.microsoft.com/office/drawing/2014/main" id="{0D2A16A7-7246-5638-D7F1-11F7DC5D5EEF}"/>
              </a:ext>
            </a:extLst>
          </p:cNvPr>
          <p:cNvSpPr>
            <a:spLocks noGrp="1"/>
          </p:cNvSpPr>
          <p:nvPr>
            <p:ph type="sldNum" sz="quarter" idx="12"/>
          </p:nvPr>
        </p:nvSpPr>
        <p:spPr/>
        <p:txBody>
          <a:bodyPr/>
          <a:lstStyle/>
          <a:p>
            <a:fld id="{016742AF-4840-D84D-9D85-9C83F03E7221}" type="slidenum">
              <a:rPr lang="en-US" smtClean="0"/>
              <a:t>22</a:t>
            </a:fld>
            <a:endParaRPr lang="en-US"/>
          </a:p>
        </p:txBody>
      </p:sp>
    </p:spTree>
    <p:extLst>
      <p:ext uri="{BB962C8B-B14F-4D97-AF65-F5344CB8AC3E}">
        <p14:creationId xmlns:p14="http://schemas.microsoft.com/office/powerpoint/2010/main" val="2501575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E465D3-B615-FE0D-E0DA-B1401013473F}"/>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5100" kern="1200">
                <a:solidFill>
                  <a:schemeClr val="tx1"/>
                </a:solidFill>
                <a:latin typeface="+mj-lt"/>
                <a:ea typeface="+mj-ea"/>
                <a:cs typeface="+mj-cs"/>
              </a:rPr>
              <a:t>Two mainstream ISA design philosophy</a:t>
            </a:r>
          </a:p>
        </p:txBody>
      </p:sp>
      <p:sp>
        <p:nvSpPr>
          <p:cNvPr id="42"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D25258C7-E56F-0C50-5ACA-2B03DB50D807}"/>
              </a:ext>
            </a:extLst>
          </p:cNvPr>
          <p:cNvGraphicFramePr>
            <a:graphicFrameLocks noGrp="1"/>
          </p:cNvGraphicFramePr>
          <p:nvPr>
            <p:extLst>
              <p:ext uri="{D42A27DB-BD31-4B8C-83A1-F6EECF244321}">
                <p14:modId xmlns:p14="http://schemas.microsoft.com/office/powerpoint/2010/main" val="2802917299"/>
              </p:ext>
            </p:extLst>
          </p:nvPr>
        </p:nvGraphicFramePr>
        <p:xfrm>
          <a:off x="319264" y="1863788"/>
          <a:ext cx="11548873" cy="4757506"/>
        </p:xfrm>
        <a:graphic>
          <a:graphicData uri="http://schemas.openxmlformats.org/drawingml/2006/table">
            <a:tbl>
              <a:tblPr>
                <a:noFill/>
              </a:tblPr>
              <a:tblGrid>
                <a:gridCol w="2063942">
                  <a:extLst>
                    <a:ext uri="{9D8B030D-6E8A-4147-A177-3AD203B41FA5}">
                      <a16:colId xmlns:a16="http://schemas.microsoft.com/office/drawing/2014/main" val="911280717"/>
                    </a:ext>
                  </a:extLst>
                </a:gridCol>
                <a:gridCol w="4289968">
                  <a:extLst>
                    <a:ext uri="{9D8B030D-6E8A-4147-A177-3AD203B41FA5}">
                      <a16:colId xmlns:a16="http://schemas.microsoft.com/office/drawing/2014/main" val="679085953"/>
                    </a:ext>
                  </a:extLst>
                </a:gridCol>
                <a:gridCol w="5194963">
                  <a:extLst>
                    <a:ext uri="{9D8B030D-6E8A-4147-A177-3AD203B41FA5}">
                      <a16:colId xmlns:a16="http://schemas.microsoft.com/office/drawing/2014/main" val="2119736285"/>
                    </a:ext>
                  </a:extLst>
                </a:gridCol>
              </a:tblGrid>
              <a:tr h="0">
                <a:tc>
                  <a:txBody>
                    <a:bodyPr/>
                    <a:lstStyle/>
                    <a:p>
                      <a:pPr>
                        <a:buNone/>
                      </a:pPr>
                      <a:r>
                        <a:rPr lang="en-GB" sz="1800" b="1" cap="none" spc="0">
                          <a:solidFill>
                            <a:schemeClr val="tx1"/>
                          </a:solidFill>
                        </a:rPr>
                        <a:t>Philosophy</a:t>
                      </a:r>
                      <a:endParaRPr lang="en-GB" sz="1800" cap="none" spc="0">
                        <a:solidFill>
                          <a:schemeClr val="tx1"/>
                        </a:solidFill>
                      </a:endParaRPr>
                    </a:p>
                  </a:txBody>
                  <a:tcPr marL="0" marR="59935" marT="23973" marB="179804"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GB" sz="1800" b="1" cap="none" spc="0">
                          <a:solidFill>
                            <a:schemeClr val="tx1"/>
                          </a:solidFill>
                        </a:rPr>
                        <a:t>Complex Instruction Set Computer.</a:t>
                      </a:r>
                      <a:r>
                        <a:rPr lang="en-GB" sz="1800" cap="none" spc="0">
                          <a:solidFill>
                            <a:schemeClr val="tx1"/>
                          </a:solidFill>
                        </a:rPr>
                        <a:t> </a:t>
                      </a:r>
                    </a:p>
                    <a:p>
                      <a:pPr>
                        <a:buNone/>
                      </a:pPr>
                      <a:r>
                        <a:rPr lang="en-GB" sz="1800" cap="none" spc="0">
                          <a:solidFill>
                            <a:schemeClr val="tx1"/>
                          </a:solidFill>
                        </a:rPr>
                        <a:t>one instruction can do many things </a:t>
                      </a:r>
                    </a:p>
                    <a:p>
                      <a:pPr>
                        <a:buNone/>
                      </a:pPr>
                      <a:r>
                        <a:rPr lang="en-GB" sz="1800" cap="none" spc="0">
                          <a:solidFill>
                            <a:schemeClr val="tx1"/>
                          </a:solidFill>
                        </a:rPr>
                        <a:t>(Load + Add + Store).</a:t>
                      </a:r>
                    </a:p>
                    <a:p>
                      <a:pPr>
                        <a:buNone/>
                      </a:pPr>
                      <a:r>
                        <a:rPr lang="en-GB" sz="1800" cap="none" spc="0">
                          <a:solidFill>
                            <a:schemeClr val="tx1"/>
                          </a:solidFill>
                        </a:rPr>
                        <a:t>e.g. Intel/AMD x86-64</a:t>
                      </a:r>
                    </a:p>
                  </a:txBody>
                  <a:tcPr marL="0" marR="59935" marT="23973" marB="179804">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GB" sz="1800" b="1" cap="none" spc="0">
                          <a:solidFill>
                            <a:schemeClr val="tx1"/>
                          </a:solidFill>
                        </a:rPr>
                        <a:t>Reduced Instruction Set Computer.</a:t>
                      </a:r>
                      <a:r>
                        <a:rPr lang="en-GB" sz="1800" cap="none" spc="0">
                          <a:solidFill>
                            <a:schemeClr val="tx1"/>
                          </a:solidFill>
                        </a:rPr>
                        <a:t> </a:t>
                      </a:r>
                    </a:p>
                    <a:p>
                      <a:pPr>
                        <a:buNone/>
                      </a:pPr>
                      <a:r>
                        <a:rPr lang="en-GB" sz="1800" cap="none" spc="0">
                          <a:solidFill>
                            <a:schemeClr val="tx1"/>
                          </a:solidFill>
                        </a:rPr>
                        <a:t>instructions are simple and uniform.</a:t>
                      </a:r>
                    </a:p>
                    <a:p>
                      <a:pPr>
                        <a:buNone/>
                      </a:pPr>
                      <a:endParaRPr lang="en-GB" sz="1800" cap="none" spc="0">
                        <a:solidFill>
                          <a:schemeClr val="tx1"/>
                        </a:solidFill>
                      </a:endParaRPr>
                    </a:p>
                    <a:p>
                      <a:pPr>
                        <a:buNone/>
                      </a:pPr>
                      <a:r>
                        <a:rPr lang="en-GB" sz="1800" cap="none" spc="0">
                          <a:solidFill>
                            <a:schemeClr val="tx1"/>
                          </a:solidFill>
                        </a:rPr>
                        <a:t>e.g. ARMv9, RISC-V, MIPS</a:t>
                      </a:r>
                    </a:p>
                  </a:txBody>
                  <a:tcPr marL="0" marR="59935" marT="23973" marB="179804">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669065261"/>
                  </a:ext>
                </a:extLst>
              </a:tr>
              <a:tr h="783792">
                <a:tc>
                  <a:txBody>
                    <a:bodyPr/>
                    <a:lstStyle/>
                    <a:p>
                      <a:pPr>
                        <a:buNone/>
                      </a:pPr>
                      <a:r>
                        <a:rPr lang="en-GB" sz="1800" b="1" cap="none" spc="0">
                          <a:solidFill>
                            <a:schemeClr val="tx1"/>
                          </a:solidFill>
                        </a:rPr>
                        <a:t>Instruction Length</a:t>
                      </a:r>
                      <a:endParaRPr lang="en-GB" sz="1800" cap="none" spc="0">
                        <a:solidFill>
                          <a:schemeClr val="tx1"/>
                        </a:solidFill>
                      </a:endParaRPr>
                    </a:p>
                  </a:txBody>
                  <a:tcPr marL="0" marR="59935" marT="23973" marB="179804"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GB" sz="1800" cap="none" spc="0">
                          <a:solidFill>
                            <a:schemeClr val="tx1"/>
                          </a:solidFill>
                        </a:rPr>
                        <a:t>Variable (1 to 15 bytes). Harder to decode.</a:t>
                      </a:r>
                    </a:p>
                  </a:txBody>
                  <a:tcPr marL="0" marR="59935" marT="23973" marB="179804"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GB" sz="1800" cap="none" spc="0">
                          <a:solidFill>
                            <a:schemeClr val="tx1"/>
                          </a:solidFill>
                        </a:rPr>
                        <a:t>Fixed (usually 32-bit). Very easy to pipeline.</a:t>
                      </a:r>
                    </a:p>
                  </a:txBody>
                  <a:tcPr marL="0" marR="59935" marT="23973" marB="17980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432852534"/>
                  </a:ext>
                </a:extLst>
              </a:tr>
              <a:tr h="2004433">
                <a:tc>
                  <a:txBody>
                    <a:bodyPr/>
                    <a:lstStyle/>
                    <a:p>
                      <a:pPr>
                        <a:buNone/>
                      </a:pPr>
                      <a:r>
                        <a:rPr lang="en-GB" sz="1800" b="1" cap="none" spc="0">
                          <a:solidFill>
                            <a:schemeClr val="tx1"/>
                          </a:solidFill>
                        </a:rPr>
                        <a:t>Memory Access</a:t>
                      </a:r>
                      <a:endParaRPr lang="en-GB" sz="1800" cap="none" spc="0">
                        <a:solidFill>
                          <a:schemeClr val="tx1"/>
                        </a:solidFill>
                      </a:endParaRPr>
                    </a:p>
                  </a:txBody>
                  <a:tcPr marL="0" marR="59935" marT="23973" marB="179804"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GB" sz="1800" b="1" cap="none" spc="0">
                          <a:solidFill>
                            <a:schemeClr val="tx1"/>
                          </a:solidFill>
                        </a:rPr>
                        <a:t>Memory-to-Register:</a:t>
                      </a:r>
                      <a:r>
                        <a:rPr lang="en-GB" sz="1800" cap="none" spc="0">
                          <a:solidFill>
                            <a:schemeClr val="tx1"/>
                          </a:solidFill>
                        </a:rPr>
                        <a:t> </a:t>
                      </a:r>
                    </a:p>
                    <a:p>
                      <a:pPr>
                        <a:buNone/>
                      </a:pPr>
                      <a:r>
                        <a:rPr lang="en-GB" sz="1800" cap="none" spc="0">
                          <a:solidFill>
                            <a:schemeClr val="tx1"/>
                          </a:solidFill>
                        </a:rPr>
                        <a:t>Most instructions can talk to RAM directly.</a:t>
                      </a:r>
                    </a:p>
                    <a:p>
                      <a:pPr algn="l">
                        <a:buNone/>
                      </a:pPr>
                      <a:r>
                        <a:rPr lang="en-GB" sz="1800" b="0" i="0">
                          <a:solidFill>
                            <a:srgbClr val="0A0A0A"/>
                          </a:solidFill>
                          <a:effectLst/>
                          <a:highlight>
                            <a:srgbClr val="FFFF00"/>
                          </a:highlight>
                          <a:latin typeface="Courier New" panose="02070309020205020404" pitchFamily="49" charset="0"/>
                        </a:rPr>
                        <a:t>ADD DWORD PTR [ebx], 5</a:t>
                      </a:r>
                      <a:r>
                        <a:rPr lang="en-GB" sz="1800" b="0" i="0">
                          <a:solidFill>
                            <a:srgbClr val="0A0A0A"/>
                          </a:solidFill>
                          <a:effectLst/>
                          <a:latin typeface="Courier New" panose="02070309020205020404" pitchFamily="49" charset="0"/>
                        </a:rPr>
                        <a:t>; Add 5 to a number stored at a memory address [ebx]</a:t>
                      </a:r>
                    </a:p>
                    <a:p>
                      <a:pPr>
                        <a:buNone/>
                      </a:pPr>
                      <a:endParaRPr lang="en-GB" sz="1800" cap="none" spc="0">
                        <a:solidFill>
                          <a:schemeClr val="tx1"/>
                        </a:solidFill>
                      </a:endParaRPr>
                    </a:p>
                  </a:txBody>
                  <a:tcPr marL="0" marR="59935" marT="23973" marB="179804">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GB" sz="1800" b="1" cap="none" spc="0">
                          <a:solidFill>
                            <a:schemeClr val="tx1"/>
                          </a:solidFill>
                        </a:rPr>
                        <a:t>Load/Store Architecture:</a:t>
                      </a:r>
                      <a:r>
                        <a:rPr lang="en-GB" sz="1800" cap="none" spc="0">
                          <a:solidFill>
                            <a:schemeClr val="tx1"/>
                          </a:solidFill>
                        </a:rPr>
                        <a:t> </a:t>
                      </a:r>
                    </a:p>
                    <a:p>
                      <a:pPr>
                        <a:buNone/>
                      </a:pPr>
                      <a:r>
                        <a:rPr lang="en-GB" sz="1800" cap="none" spc="0">
                          <a:solidFill>
                            <a:schemeClr val="tx1"/>
                          </a:solidFill>
                        </a:rPr>
                        <a:t>Only specific instructions (LDR/STR) touch RAM.</a:t>
                      </a:r>
                    </a:p>
                    <a:p>
                      <a:pPr algn="l">
                        <a:buNone/>
                      </a:pPr>
                      <a:r>
                        <a:rPr lang="en-GB" sz="1800" b="0" i="0">
                          <a:solidFill>
                            <a:srgbClr val="0A0A0A"/>
                          </a:solidFill>
                          <a:effectLst/>
                          <a:highlight>
                            <a:srgbClr val="FFFF00"/>
                          </a:highlight>
                          <a:latin typeface="Courier New" panose="02070309020205020404" pitchFamily="49" charset="0"/>
                        </a:rPr>
                        <a:t>LDR w0, [x1]      </a:t>
                      </a:r>
                      <a:r>
                        <a:rPr lang="en-GB" sz="1800" b="0" i="0">
                          <a:solidFill>
                            <a:srgbClr val="0A0A0A"/>
                          </a:solidFill>
                          <a:effectLst/>
                          <a:latin typeface="Courier New" panose="02070309020205020404" pitchFamily="49" charset="0"/>
                        </a:rPr>
                        <a:t>; Load: Pull value from memory [x1] into register w0</a:t>
                      </a:r>
                    </a:p>
                    <a:p>
                      <a:pPr algn="l">
                        <a:buNone/>
                      </a:pPr>
                      <a:r>
                        <a:rPr lang="en-GB" sz="1800" b="0" i="0">
                          <a:solidFill>
                            <a:srgbClr val="0A0A0A"/>
                          </a:solidFill>
                          <a:effectLst/>
                          <a:latin typeface="Courier New" panose="02070309020205020404" pitchFamily="49" charset="0"/>
                        </a:rPr>
                        <a:t>ADD w0, w0, #5    ; Compute: Add 5 to the register</a:t>
                      </a:r>
                    </a:p>
                    <a:p>
                      <a:pPr algn="l">
                        <a:buNone/>
                      </a:pPr>
                      <a:r>
                        <a:rPr lang="en-GB" sz="1800" b="0" i="0">
                          <a:solidFill>
                            <a:srgbClr val="0A0A0A"/>
                          </a:solidFill>
                          <a:effectLst/>
                          <a:highlight>
                            <a:srgbClr val="FFFF00"/>
                          </a:highlight>
                          <a:latin typeface="Courier New" panose="02070309020205020404" pitchFamily="49" charset="0"/>
                        </a:rPr>
                        <a:t>STR w0, [x1]      </a:t>
                      </a:r>
                      <a:r>
                        <a:rPr lang="en-GB" sz="1800" b="0" i="0">
                          <a:solidFill>
                            <a:srgbClr val="0A0A0A"/>
                          </a:solidFill>
                          <a:effectLst/>
                          <a:latin typeface="Courier New" panose="02070309020205020404" pitchFamily="49" charset="0"/>
                        </a:rPr>
                        <a:t>; Store: Put the result back into memory [x1]</a:t>
                      </a:r>
                    </a:p>
                    <a:p>
                      <a:pPr>
                        <a:buNone/>
                      </a:pPr>
                      <a:endParaRPr lang="en-GB" sz="1800" cap="none" spc="0">
                        <a:solidFill>
                          <a:schemeClr val="tx1"/>
                        </a:solidFill>
                      </a:endParaRPr>
                    </a:p>
                  </a:txBody>
                  <a:tcPr marL="0" marR="59935" marT="23973" marB="17980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515088599"/>
                  </a:ext>
                </a:extLst>
              </a:tr>
            </a:tbl>
          </a:graphicData>
        </a:graphic>
      </p:graphicFrame>
      <p:sp>
        <p:nvSpPr>
          <p:cNvPr id="3" name="Slide Number Placeholder 2">
            <a:extLst>
              <a:ext uri="{FF2B5EF4-FFF2-40B4-BE49-F238E27FC236}">
                <a16:creationId xmlns:a16="http://schemas.microsoft.com/office/drawing/2014/main" id="{40198113-4048-258D-D3D8-84D5AF4ECCD8}"/>
              </a:ext>
            </a:extLst>
          </p:cNvPr>
          <p:cNvSpPr>
            <a:spLocks noGrp="1"/>
          </p:cNvSpPr>
          <p:nvPr>
            <p:ph type="sldNum" sz="quarter" idx="12"/>
          </p:nvPr>
        </p:nvSpPr>
        <p:spPr/>
        <p:txBody>
          <a:bodyPr/>
          <a:lstStyle/>
          <a:p>
            <a:fld id="{016742AF-4840-D84D-9D85-9C83F03E7221}" type="slidenum">
              <a:rPr lang="en-US" smtClean="0"/>
              <a:t>23</a:t>
            </a:fld>
            <a:endParaRPr lang="en-US"/>
          </a:p>
        </p:txBody>
      </p:sp>
    </p:spTree>
    <p:extLst>
      <p:ext uri="{BB962C8B-B14F-4D97-AF65-F5344CB8AC3E}">
        <p14:creationId xmlns:p14="http://schemas.microsoft.com/office/powerpoint/2010/main" val="3950746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70C3DA-023A-0579-822C-337667D85AD9}"/>
            </a:ext>
          </a:extLst>
        </p:cNvPr>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FD31CA-1EB2-3BFC-5F8E-FC9CA3792BA1}"/>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RISC</a:t>
            </a:r>
            <a:r>
              <a:rPr lang="en-US" sz="6600" kern="1200">
                <a:solidFill>
                  <a:schemeClr val="tx1"/>
                </a:solidFill>
                <a:latin typeface="+mj-lt"/>
                <a:ea typeface="+mj-ea"/>
                <a:cs typeface="+mj-cs"/>
              </a:rPr>
              <a:t> ISA-based security protections</a:t>
            </a:r>
          </a:p>
        </p:txBody>
      </p:sp>
      <p:sp>
        <p:nvSpPr>
          <p:cNvPr id="36"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C57122B-7A1F-D310-251F-7C9FA23E9DA3}"/>
              </a:ext>
            </a:extLst>
          </p:cNvPr>
          <p:cNvSpPr>
            <a:spLocks noGrp="1"/>
          </p:cNvSpPr>
          <p:nvPr>
            <p:ph type="sldNum" sz="quarter" idx="12"/>
          </p:nvPr>
        </p:nvSpPr>
        <p:spPr/>
        <p:txBody>
          <a:bodyPr/>
          <a:lstStyle/>
          <a:p>
            <a:fld id="{016742AF-4840-D84D-9D85-9C83F03E7221}" type="slidenum">
              <a:rPr lang="en-US" smtClean="0"/>
              <a:t>24</a:t>
            </a:fld>
            <a:endParaRPr lang="en-US"/>
          </a:p>
        </p:txBody>
      </p:sp>
    </p:spTree>
    <p:extLst>
      <p:ext uri="{BB962C8B-B14F-4D97-AF65-F5344CB8AC3E}">
        <p14:creationId xmlns:p14="http://schemas.microsoft.com/office/powerpoint/2010/main" val="1731239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FE1C83-0A58-5E0F-4F70-59714F64EB8C}"/>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sz="4200" kern="1200" dirty="0">
                <a:latin typeface="+mj-lt"/>
                <a:ea typeface="+mj-ea"/>
                <a:cs typeface="+mj-cs"/>
              </a:rPr>
              <a:t>Example: ARM Pointer Authentication (</a:t>
            </a:r>
            <a:r>
              <a:rPr lang="en-US" sz="4200" kern="1200" dirty="0" err="1">
                <a:latin typeface="+mj-lt"/>
                <a:ea typeface="+mj-ea"/>
                <a:cs typeface="+mj-cs"/>
              </a:rPr>
              <a:t>PAuth</a:t>
            </a:r>
            <a:r>
              <a:rPr lang="en-US" sz="4200" kern="1200" dirty="0">
                <a:latin typeface="+mj-lt"/>
                <a:ea typeface="+mj-ea"/>
                <a:cs typeface="+mj-cs"/>
              </a:rPr>
              <a:t>)</a:t>
            </a:r>
          </a:p>
        </p:txBody>
      </p:sp>
      <p:sp>
        <p:nvSpPr>
          <p:cNvPr id="2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B40892-3DFF-A38A-88D5-78117554ECE3}"/>
              </a:ext>
            </a:extLst>
          </p:cNvPr>
          <p:cNvSpPr>
            <a:spLocks noGrp="1"/>
          </p:cNvSpPr>
          <p:nvPr>
            <p:ph idx="1"/>
          </p:nvPr>
        </p:nvSpPr>
        <p:spPr>
          <a:xfrm>
            <a:off x="838200" y="1929384"/>
            <a:ext cx="10515600" cy="4251960"/>
          </a:xfrm>
        </p:spPr>
        <p:txBody>
          <a:bodyPr vert="horz" lIns="91440" tIns="45720" rIns="91440" bIns="45720" rtlCol="0">
            <a:normAutofit/>
          </a:bodyPr>
          <a:lstStyle/>
          <a:p>
            <a:pPr marL="0" indent="0">
              <a:buNone/>
            </a:pPr>
            <a:r>
              <a:rPr lang="en-US" sz="2200" kern="1200" dirty="0">
                <a:latin typeface="Courier New" panose="02070309020205020404" pitchFamily="49" charset="0"/>
                <a:cs typeface="Courier New" panose="02070309020205020404" pitchFamily="49" charset="0"/>
              </a:rPr>
              <a:t>PAC*</a:t>
            </a:r>
            <a:r>
              <a:rPr lang="en-US" sz="2200" kern="1200" dirty="0">
                <a:latin typeface="+mn-lt"/>
                <a:ea typeface="+mn-ea"/>
                <a:cs typeface="+mn-cs"/>
              </a:rPr>
              <a:t> and </a:t>
            </a:r>
            <a:r>
              <a:rPr lang="en-US" sz="2200" kern="1200" dirty="0">
                <a:latin typeface="Courier New" panose="02070309020205020404" pitchFamily="49" charset="0"/>
                <a:cs typeface="Courier New" panose="02070309020205020404" pitchFamily="49" charset="0"/>
              </a:rPr>
              <a:t>AUT*</a:t>
            </a:r>
            <a:r>
              <a:rPr lang="en-US" sz="2200" kern="1200" dirty="0">
                <a:latin typeface="+mn-lt"/>
                <a:ea typeface="+mn-ea"/>
                <a:cs typeface="+mn-cs"/>
              </a:rPr>
              <a:t> instructions at function prologue and epilogue</a:t>
            </a:r>
          </a:p>
          <a:p>
            <a:r>
              <a:rPr lang="en-US" sz="2200" dirty="0"/>
              <a:t>requires compiler support</a:t>
            </a:r>
            <a:endParaRPr lang="en-US" sz="2200" kern="1200" dirty="0">
              <a:latin typeface="+mn-lt"/>
              <a:ea typeface="+mn-ea"/>
              <a:cs typeface="+mn-cs"/>
            </a:endParaRPr>
          </a:p>
          <a:p>
            <a:pPr marL="0" indent="0">
              <a:buNone/>
            </a:pPr>
            <a:endParaRPr lang="en-US" sz="2200" dirty="0"/>
          </a:p>
          <a:p>
            <a:pPr marL="0" indent="0">
              <a:buNone/>
            </a:pPr>
            <a:r>
              <a:rPr lang="en-US" sz="2200" dirty="0"/>
              <a:t>Two steps working in synergy:</a:t>
            </a:r>
          </a:p>
          <a:p>
            <a:r>
              <a:rPr lang="en-US" sz="2200" dirty="0"/>
              <a:t>On saving pointers (e.g., return address) on the stack : CPU signs with a cryptographic hash using a secret key and the current context (like the stack pointer)</a:t>
            </a:r>
          </a:p>
          <a:p>
            <a:r>
              <a:rPr lang="en-US" sz="2200" dirty="0"/>
              <a:t>On function return: CPU verifies signature</a:t>
            </a:r>
          </a:p>
          <a:p>
            <a:endParaRPr lang="en-US" sz="2200" dirty="0"/>
          </a:p>
          <a:p>
            <a:pPr marL="0" indent="0">
              <a:buNone/>
            </a:pPr>
            <a:r>
              <a:rPr lang="en-US" sz="2200" dirty="0"/>
              <a:t>If authentication fails, CPU generates a hardware exception to the OS and OS traps the application</a:t>
            </a:r>
          </a:p>
        </p:txBody>
      </p:sp>
      <p:sp>
        <p:nvSpPr>
          <p:cNvPr id="6" name="Slide Number Placeholder 5">
            <a:extLst>
              <a:ext uri="{FF2B5EF4-FFF2-40B4-BE49-F238E27FC236}">
                <a16:creationId xmlns:a16="http://schemas.microsoft.com/office/drawing/2014/main" id="{9B821119-6685-93A9-F941-86EF2DE31574}"/>
              </a:ext>
            </a:extLst>
          </p:cNvPr>
          <p:cNvSpPr>
            <a:spLocks noGrp="1"/>
          </p:cNvSpPr>
          <p:nvPr>
            <p:ph type="sldNum" sz="quarter" idx="12"/>
          </p:nvPr>
        </p:nvSpPr>
        <p:spPr/>
        <p:txBody>
          <a:bodyPr/>
          <a:lstStyle/>
          <a:p>
            <a:fld id="{016742AF-4840-D84D-9D85-9C83F03E7221}" type="slidenum">
              <a:rPr lang="en-US" smtClean="0"/>
              <a:t>25</a:t>
            </a:fld>
            <a:endParaRPr lang="en-US"/>
          </a:p>
        </p:txBody>
      </p:sp>
    </p:spTree>
    <p:extLst>
      <p:ext uri="{BB962C8B-B14F-4D97-AF65-F5344CB8AC3E}">
        <p14:creationId xmlns:p14="http://schemas.microsoft.com/office/powerpoint/2010/main" val="2900374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BC4B69-D0B7-89AF-2E77-CE61126A4FEE}"/>
              </a:ext>
            </a:extLst>
          </p:cNvPr>
          <p:cNvSpPr>
            <a:spLocks noGrp="1"/>
          </p:cNvSpPr>
          <p:nvPr>
            <p:ph type="title"/>
          </p:nvPr>
        </p:nvSpPr>
        <p:spPr>
          <a:xfrm>
            <a:off x="630936" y="639520"/>
            <a:ext cx="3668690" cy="1719072"/>
          </a:xfrm>
        </p:spPr>
        <p:txBody>
          <a:bodyPr anchor="b">
            <a:normAutofit/>
          </a:bodyPr>
          <a:lstStyle/>
          <a:p>
            <a:r>
              <a:rPr lang="en-US" sz="2400"/>
              <a:t>Recompiled with </a:t>
            </a:r>
            <a:r>
              <a:rPr lang="en-GB" sz="2400">
                <a:latin typeface="Courier New" panose="02070309020205020404" pitchFamily="49" charset="0"/>
                <a:cs typeface="Courier New" panose="02070309020205020404" pitchFamily="49" charset="0"/>
              </a:rPr>
              <a:t>-</a:t>
            </a:r>
            <a:r>
              <a:rPr lang="en-GB" sz="2400" err="1">
                <a:latin typeface="Courier New" panose="02070309020205020404" pitchFamily="49" charset="0"/>
                <a:cs typeface="Courier New" panose="02070309020205020404" pitchFamily="49" charset="0"/>
              </a:rPr>
              <a:t>mbranch</a:t>
            </a:r>
            <a:r>
              <a:rPr lang="en-GB" sz="2400">
                <a:latin typeface="Courier New" panose="02070309020205020404" pitchFamily="49" charset="0"/>
                <a:cs typeface="Courier New" panose="02070309020205020404" pitchFamily="49" charset="0"/>
              </a:rPr>
              <a:t>-protection=standard</a:t>
            </a:r>
            <a:r>
              <a:rPr lang="en-GB" sz="2400">
                <a:latin typeface="+mn-lt"/>
                <a:cs typeface="Courier New" panose="02070309020205020404" pitchFamily="49" charset="0"/>
              </a:rPr>
              <a:t> compiler support</a:t>
            </a:r>
            <a:endParaRPr lang="en-US" sz="2400"/>
          </a:p>
        </p:txBody>
      </p:sp>
      <p:sp>
        <p:nvSpPr>
          <p:cNvPr id="2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C88D16-D2F9-515C-D597-11598AA2D9A2}"/>
              </a:ext>
            </a:extLst>
          </p:cNvPr>
          <p:cNvSpPr>
            <a:spLocks noGrp="1"/>
          </p:cNvSpPr>
          <p:nvPr>
            <p:ph idx="1"/>
          </p:nvPr>
        </p:nvSpPr>
        <p:spPr>
          <a:xfrm>
            <a:off x="630936" y="2807208"/>
            <a:ext cx="3429000" cy="3410712"/>
          </a:xfrm>
        </p:spPr>
        <p:txBody>
          <a:bodyPr anchor="t">
            <a:normAutofit/>
          </a:bodyPr>
          <a:lstStyle/>
          <a:p>
            <a:r>
              <a:rPr lang="en-US" sz="2200" dirty="0" err="1">
                <a:latin typeface="Courier New" panose="02070309020205020404" pitchFamily="49" charset="0"/>
                <a:cs typeface="Courier New" panose="02070309020205020404" pitchFamily="49" charset="0"/>
              </a:rPr>
              <a:t>paciasp</a:t>
            </a:r>
            <a:r>
              <a:rPr lang="en-US" sz="2200" dirty="0"/>
              <a:t> instruction signs return address using key A and current SP register</a:t>
            </a:r>
          </a:p>
          <a:p>
            <a:r>
              <a:rPr lang="en-US" sz="2200" dirty="0" err="1">
                <a:latin typeface="Courier New" panose="02070309020205020404" pitchFamily="49" charset="0"/>
                <a:cs typeface="Courier New" panose="02070309020205020404" pitchFamily="49" charset="0"/>
              </a:rPr>
              <a:t>retaa</a:t>
            </a:r>
            <a:r>
              <a:rPr lang="en-US" sz="2200" dirty="0"/>
              <a:t> instruction authenticates return address using key A and the SP before branching </a:t>
            </a:r>
          </a:p>
        </p:txBody>
      </p:sp>
      <p:pic>
        <p:nvPicPr>
          <p:cNvPr id="13" name="Picture 12" descr="A computer screen shot of a program code&#10;&#10;AI-generated content may be incorrect.">
            <a:extLst>
              <a:ext uri="{FF2B5EF4-FFF2-40B4-BE49-F238E27FC236}">
                <a16:creationId xmlns:a16="http://schemas.microsoft.com/office/drawing/2014/main" id="{9397655F-9EB3-39A2-C691-8D5B3483337C}"/>
              </a:ext>
            </a:extLst>
          </p:cNvPr>
          <p:cNvPicPr>
            <a:picLocks noChangeAspect="1"/>
          </p:cNvPicPr>
          <p:nvPr/>
        </p:nvPicPr>
        <p:blipFill>
          <a:blip r:embed="rId3"/>
          <a:stretch>
            <a:fillRect/>
          </a:stretch>
        </p:blipFill>
        <p:spPr>
          <a:xfrm>
            <a:off x="4654296" y="805587"/>
            <a:ext cx="6903720" cy="5246825"/>
          </a:xfrm>
          <a:prstGeom prst="rect">
            <a:avLst/>
          </a:prstGeom>
        </p:spPr>
      </p:pic>
      <p:sp>
        <p:nvSpPr>
          <p:cNvPr id="11" name="TextBox 10">
            <a:extLst>
              <a:ext uri="{FF2B5EF4-FFF2-40B4-BE49-F238E27FC236}">
                <a16:creationId xmlns:a16="http://schemas.microsoft.com/office/drawing/2014/main" id="{BE42EB96-60B1-E36D-E770-03F2C3353C1B}"/>
              </a:ext>
            </a:extLst>
          </p:cNvPr>
          <p:cNvSpPr txBox="1"/>
          <p:nvPr/>
        </p:nvSpPr>
        <p:spPr>
          <a:xfrm>
            <a:off x="4572000" y="447472"/>
            <a:ext cx="184731" cy="369332"/>
          </a:xfrm>
          <a:prstGeom prst="rect">
            <a:avLst/>
          </a:prstGeom>
          <a:noFill/>
        </p:spPr>
        <p:txBody>
          <a:bodyPr wrap="none" rtlCol="0">
            <a:spAutoFit/>
          </a:bodyPr>
          <a:lstStyle/>
          <a:p>
            <a:endParaRPr lang="en-US"/>
          </a:p>
        </p:txBody>
      </p:sp>
      <p:sp>
        <p:nvSpPr>
          <p:cNvPr id="14" name="Slide Number Placeholder 13">
            <a:extLst>
              <a:ext uri="{FF2B5EF4-FFF2-40B4-BE49-F238E27FC236}">
                <a16:creationId xmlns:a16="http://schemas.microsoft.com/office/drawing/2014/main" id="{03892C75-4F1D-BEDA-CF98-2878F714E258}"/>
              </a:ext>
            </a:extLst>
          </p:cNvPr>
          <p:cNvSpPr>
            <a:spLocks noGrp="1"/>
          </p:cNvSpPr>
          <p:nvPr>
            <p:ph type="sldNum" sz="quarter" idx="12"/>
          </p:nvPr>
        </p:nvSpPr>
        <p:spPr/>
        <p:txBody>
          <a:bodyPr/>
          <a:lstStyle/>
          <a:p>
            <a:fld id="{016742AF-4840-D84D-9D85-9C83F03E7221}" type="slidenum">
              <a:rPr lang="en-US" smtClean="0"/>
              <a:t>26</a:t>
            </a:fld>
            <a:endParaRPr lang="en-US"/>
          </a:p>
        </p:txBody>
      </p:sp>
    </p:spTree>
    <p:extLst>
      <p:ext uri="{BB962C8B-B14F-4D97-AF65-F5344CB8AC3E}">
        <p14:creationId xmlns:p14="http://schemas.microsoft.com/office/powerpoint/2010/main" val="3969199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4B58BC-F60B-5CC7-277F-BB0F67A064C4}"/>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C2ADC03-01EF-81CD-237B-D97FEA6E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F3F22B-20C5-8CA1-143F-40EBB1E2BEB9}"/>
              </a:ext>
            </a:extLst>
          </p:cNvPr>
          <p:cNvSpPr>
            <a:spLocks noGrp="1"/>
          </p:cNvSpPr>
          <p:nvPr>
            <p:ph type="title"/>
          </p:nvPr>
        </p:nvSpPr>
        <p:spPr>
          <a:xfrm>
            <a:off x="638881" y="417576"/>
            <a:ext cx="11229256" cy="1249394"/>
          </a:xfrm>
        </p:spPr>
        <p:txBody>
          <a:bodyPr vert="horz" lIns="91440" tIns="45720" rIns="91440" bIns="45720" rtlCol="0" anchor="ctr">
            <a:noAutofit/>
          </a:bodyPr>
          <a:lstStyle/>
          <a:p>
            <a:pPr algn="ctr"/>
            <a:r>
              <a:rPr lang="en-US" err="1"/>
              <a:t>PAuth</a:t>
            </a:r>
            <a:r>
              <a:rPr lang="en-US"/>
              <a:t> catches return address integrity fault and traps the same vulnerable program</a:t>
            </a:r>
            <a:endParaRPr lang="en-US" sz="4000" kern="1200">
              <a:solidFill>
                <a:schemeClr val="tx1"/>
              </a:solidFill>
              <a:latin typeface="+mj-lt"/>
              <a:ea typeface="+mj-ea"/>
              <a:cs typeface="+mj-cs"/>
            </a:endParaRPr>
          </a:p>
        </p:txBody>
      </p:sp>
      <p:sp>
        <p:nvSpPr>
          <p:cNvPr id="42" name="sketch line">
            <a:extLst>
              <a:ext uri="{FF2B5EF4-FFF2-40B4-BE49-F238E27FC236}">
                <a16:creationId xmlns:a16="http://schemas.microsoft.com/office/drawing/2014/main" id="{3D7E2ADC-62F4-1F78-FA20-CAA7C6776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8" descr="A computer screen shot of white text&#10;&#10;AI-generated content may be incorrect.">
            <a:extLst>
              <a:ext uri="{FF2B5EF4-FFF2-40B4-BE49-F238E27FC236}">
                <a16:creationId xmlns:a16="http://schemas.microsoft.com/office/drawing/2014/main" id="{7A990076-6576-6268-6B15-CF7EC574CF6C}"/>
              </a:ext>
            </a:extLst>
          </p:cNvPr>
          <p:cNvPicPr>
            <a:picLocks noGrp="1" noChangeAspect="1"/>
          </p:cNvPicPr>
          <p:nvPr>
            <p:ph idx="1"/>
          </p:nvPr>
        </p:nvPicPr>
        <p:blipFill>
          <a:blip r:embed="rId3"/>
          <a:stretch>
            <a:fillRect/>
          </a:stretch>
        </p:blipFill>
        <p:spPr>
          <a:xfrm>
            <a:off x="445636" y="2139484"/>
            <a:ext cx="11300728" cy="4096512"/>
          </a:xfrm>
          <a:prstGeom prst="rect">
            <a:avLst/>
          </a:prstGeom>
        </p:spPr>
      </p:pic>
      <p:sp>
        <p:nvSpPr>
          <p:cNvPr id="4" name="Rectangle 3">
            <a:extLst>
              <a:ext uri="{FF2B5EF4-FFF2-40B4-BE49-F238E27FC236}">
                <a16:creationId xmlns:a16="http://schemas.microsoft.com/office/drawing/2014/main" id="{3D050E17-5F62-38C5-5D3A-44FF000DAD89}"/>
              </a:ext>
            </a:extLst>
          </p:cNvPr>
          <p:cNvSpPr/>
          <p:nvPr/>
        </p:nvSpPr>
        <p:spPr>
          <a:xfrm>
            <a:off x="445636" y="5334899"/>
            <a:ext cx="6228314" cy="1026148"/>
          </a:xfrm>
          <a:prstGeom prst="rect">
            <a:avLst/>
          </a:prstGeom>
          <a:noFill/>
          <a:ln w="412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748026C2-803B-F34B-EA21-B8355F84E860}"/>
              </a:ext>
            </a:extLst>
          </p:cNvPr>
          <p:cNvSpPr>
            <a:spLocks noGrp="1"/>
          </p:cNvSpPr>
          <p:nvPr>
            <p:ph type="sldNum" sz="quarter" idx="12"/>
          </p:nvPr>
        </p:nvSpPr>
        <p:spPr/>
        <p:txBody>
          <a:bodyPr/>
          <a:lstStyle/>
          <a:p>
            <a:fld id="{016742AF-4840-D84D-9D85-9C83F03E7221}" type="slidenum">
              <a:rPr lang="en-US" smtClean="0"/>
              <a:t>27</a:t>
            </a:fld>
            <a:endParaRPr lang="en-US"/>
          </a:p>
        </p:txBody>
      </p:sp>
    </p:spTree>
    <p:extLst>
      <p:ext uri="{BB962C8B-B14F-4D97-AF65-F5344CB8AC3E}">
        <p14:creationId xmlns:p14="http://schemas.microsoft.com/office/powerpoint/2010/main" val="3798227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9A634A-E5E0-FC3B-06F1-42171CEC7AF3}"/>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E048F8D-B918-01C1-A393-FDBAB478F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045CA4-F0CB-58B6-3B9B-45FCFABF4FE7}"/>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sz="4000"/>
              <a:t>There are many other hardware security extensions, each with different design approach</a:t>
            </a:r>
            <a:endParaRPr lang="en-US" sz="4200" kern="1200">
              <a:latin typeface="+mj-lt"/>
              <a:ea typeface="+mj-ea"/>
              <a:cs typeface="+mj-cs"/>
            </a:endParaRPr>
          </a:p>
        </p:txBody>
      </p:sp>
      <p:sp>
        <p:nvSpPr>
          <p:cNvPr id="27" name="sketch line">
            <a:extLst>
              <a:ext uri="{FF2B5EF4-FFF2-40B4-BE49-F238E27FC236}">
                <a16:creationId xmlns:a16="http://schemas.microsoft.com/office/drawing/2014/main" id="{AFF7702E-C81B-0806-80CD-616588F88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1081FCF2-2ADD-D30D-8F50-F2C6DB9CDC2C}"/>
              </a:ext>
            </a:extLst>
          </p:cNvPr>
          <p:cNvSpPr txBox="1">
            <a:spLocks/>
          </p:cNvSpPr>
          <p:nvPr/>
        </p:nvSpPr>
        <p:spPr>
          <a:xfrm>
            <a:off x="838200" y="1826873"/>
            <a:ext cx="10515600" cy="9446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ARM Memory Tagging Extension (MTE) </a:t>
            </a:r>
          </a:p>
          <a:p>
            <a:r>
              <a:rPr lang="en-US"/>
              <a:t>Capabilities Hardware-Enforced RISC Instructions (CHERI) </a:t>
            </a:r>
          </a:p>
        </p:txBody>
      </p:sp>
      <p:grpSp>
        <p:nvGrpSpPr>
          <p:cNvPr id="7" name="Group 6">
            <a:extLst>
              <a:ext uri="{FF2B5EF4-FFF2-40B4-BE49-F238E27FC236}">
                <a16:creationId xmlns:a16="http://schemas.microsoft.com/office/drawing/2014/main" id="{5569BC89-1131-02AF-C3CE-63F5276F4794}"/>
              </a:ext>
            </a:extLst>
          </p:cNvPr>
          <p:cNvGrpSpPr/>
          <p:nvPr/>
        </p:nvGrpSpPr>
        <p:grpSpPr>
          <a:xfrm>
            <a:off x="6173142" y="3429005"/>
            <a:ext cx="5180661" cy="2017270"/>
            <a:chOff x="7747667" y="4860120"/>
            <a:chExt cx="4418389" cy="1017087"/>
          </a:xfrm>
        </p:grpSpPr>
        <p:sp>
          <p:nvSpPr>
            <p:cNvPr id="8" name="Rectangle 7">
              <a:extLst>
                <a:ext uri="{FF2B5EF4-FFF2-40B4-BE49-F238E27FC236}">
                  <a16:creationId xmlns:a16="http://schemas.microsoft.com/office/drawing/2014/main" id="{7F12BBB7-88A8-606C-3A84-00DDDDD8EAAA}"/>
                </a:ext>
              </a:extLst>
            </p:cNvPr>
            <p:cNvSpPr/>
            <p:nvPr/>
          </p:nvSpPr>
          <p:spPr>
            <a:xfrm flipH="1">
              <a:off x="10376808" y="4861870"/>
              <a:ext cx="1736056" cy="4563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543697">
                <a:spcAft>
                  <a:spcPts val="324"/>
                </a:spcAft>
              </a:pPr>
              <a:r>
                <a:rPr lang="en-US" sz="2000" kern="1200">
                  <a:solidFill>
                    <a:schemeClr val="dk1"/>
                  </a:solidFill>
                  <a:latin typeface="+mn-lt"/>
                  <a:ea typeface="+mn-ea"/>
                  <a:cs typeface="+mn-cs"/>
                </a:rPr>
                <a:t>64bit pointer</a:t>
              </a:r>
              <a:endParaRPr lang="en-US" sz="4000"/>
            </a:p>
          </p:txBody>
        </p:sp>
        <p:sp>
          <p:nvSpPr>
            <p:cNvPr id="9" name="TextBox 8">
              <a:extLst>
                <a:ext uri="{FF2B5EF4-FFF2-40B4-BE49-F238E27FC236}">
                  <a16:creationId xmlns:a16="http://schemas.microsoft.com/office/drawing/2014/main" id="{9F365514-C0ED-E964-3344-459BCC499FF3}"/>
                </a:ext>
              </a:extLst>
            </p:cNvPr>
            <p:cNvSpPr txBox="1"/>
            <p:nvPr/>
          </p:nvSpPr>
          <p:spPr>
            <a:xfrm>
              <a:off x="9301181" y="5412691"/>
              <a:ext cx="1311361" cy="232767"/>
            </a:xfrm>
            <a:prstGeom prst="rect">
              <a:avLst/>
            </a:prstGeom>
            <a:noFill/>
          </p:spPr>
          <p:txBody>
            <a:bodyPr wrap="none" rtlCol="0">
              <a:spAutoFit/>
            </a:bodyPr>
            <a:lstStyle/>
            <a:p>
              <a:pPr defTabSz="543697">
                <a:spcAft>
                  <a:spcPts val="324"/>
                </a:spcAft>
              </a:pPr>
              <a:r>
                <a:rPr lang="en-US" sz="2400" kern="1200">
                  <a:solidFill>
                    <a:srgbClr val="C00000"/>
                  </a:solidFill>
                  <a:latin typeface="+mn-lt"/>
                  <a:ea typeface="+mn-ea"/>
                  <a:cs typeface="+mn-cs"/>
                </a:rPr>
                <a:t>C</a:t>
              </a:r>
              <a:r>
                <a:rPr lang="en-US" sz="2400" kern="1200">
                  <a:solidFill>
                    <a:schemeClr val="tx1"/>
                  </a:solidFill>
                  <a:latin typeface="+mn-lt"/>
                  <a:ea typeface="+mn-ea"/>
                  <a:cs typeface="+mn-cs"/>
                </a:rPr>
                <a:t>apability</a:t>
              </a:r>
              <a:endParaRPr lang="en-US" sz="4000"/>
            </a:p>
          </p:txBody>
        </p:sp>
        <p:sp>
          <p:nvSpPr>
            <p:cNvPr id="10" name="Rectangle 9">
              <a:extLst>
                <a:ext uri="{FF2B5EF4-FFF2-40B4-BE49-F238E27FC236}">
                  <a16:creationId xmlns:a16="http://schemas.microsoft.com/office/drawing/2014/main" id="{2DA40DAA-F094-A7CD-307E-C8C9660261C9}"/>
                </a:ext>
              </a:extLst>
            </p:cNvPr>
            <p:cNvSpPr/>
            <p:nvPr/>
          </p:nvSpPr>
          <p:spPr>
            <a:xfrm flipH="1">
              <a:off x="8567240" y="4862572"/>
              <a:ext cx="1809568" cy="456372"/>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defTabSz="543697">
                <a:spcAft>
                  <a:spcPts val="324"/>
                </a:spcAft>
              </a:pPr>
              <a:r>
                <a:rPr lang="en-US" sz="2000" b="1" kern="1200">
                  <a:solidFill>
                    <a:srgbClr val="FFFF00"/>
                  </a:solidFill>
                  <a:latin typeface="+mn-lt"/>
                  <a:ea typeface="+mn-ea"/>
                  <a:cs typeface="+mn-cs"/>
                </a:rPr>
                <a:t>64bit metadata</a:t>
              </a:r>
              <a:endParaRPr lang="en-US" sz="4000" b="1">
                <a:solidFill>
                  <a:srgbClr val="FFFF00"/>
                </a:solidFill>
              </a:endParaRPr>
            </a:p>
          </p:txBody>
        </p:sp>
        <p:sp>
          <p:nvSpPr>
            <p:cNvPr id="11" name="Rectangle 10">
              <a:extLst>
                <a:ext uri="{FF2B5EF4-FFF2-40B4-BE49-F238E27FC236}">
                  <a16:creationId xmlns:a16="http://schemas.microsoft.com/office/drawing/2014/main" id="{3DC99BD2-1DB9-1F5F-56D4-D057C7E77EA1}"/>
                </a:ext>
              </a:extLst>
            </p:cNvPr>
            <p:cNvSpPr/>
            <p:nvPr/>
          </p:nvSpPr>
          <p:spPr>
            <a:xfrm>
              <a:off x="7836537" y="4860120"/>
              <a:ext cx="563825" cy="45637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543697">
                <a:spcAft>
                  <a:spcPts val="324"/>
                </a:spcAft>
              </a:pPr>
              <a:r>
                <a:rPr lang="en-US" sz="2000" kern="1200">
                  <a:solidFill>
                    <a:schemeClr val="dk1"/>
                  </a:solidFill>
                  <a:latin typeface="+mn-lt"/>
                  <a:ea typeface="+mn-ea"/>
                  <a:cs typeface="+mn-cs"/>
                </a:rPr>
                <a:t>tag</a:t>
              </a:r>
              <a:endParaRPr lang="en-US" sz="4000"/>
            </a:p>
          </p:txBody>
        </p:sp>
        <p:sp>
          <p:nvSpPr>
            <p:cNvPr id="12" name="TextBox 11">
              <a:extLst>
                <a:ext uri="{FF2B5EF4-FFF2-40B4-BE49-F238E27FC236}">
                  <a16:creationId xmlns:a16="http://schemas.microsoft.com/office/drawing/2014/main" id="{BC408EE0-5A73-1565-FA8B-4B0C25C3C6B0}"/>
                </a:ext>
              </a:extLst>
            </p:cNvPr>
            <p:cNvSpPr txBox="1"/>
            <p:nvPr/>
          </p:nvSpPr>
          <p:spPr>
            <a:xfrm>
              <a:off x="7747667" y="5675476"/>
              <a:ext cx="4418389" cy="201731"/>
            </a:xfrm>
            <a:prstGeom prst="rect">
              <a:avLst/>
            </a:prstGeom>
            <a:noFill/>
          </p:spPr>
          <p:txBody>
            <a:bodyPr wrap="square" rtlCol="0">
              <a:spAutoFit/>
            </a:bodyPr>
            <a:lstStyle/>
            <a:p>
              <a:pPr algn="ctr" defTabSz="543697">
                <a:spcAft>
                  <a:spcPts val="324"/>
                </a:spcAft>
              </a:pPr>
              <a:r>
                <a:rPr lang="en-US" sz="2000" kern="1200">
                  <a:solidFill>
                    <a:srgbClr val="C00000"/>
                  </a:solidFill>
                  <a:latin typeface="+mn-lt"/>
                  <a:ea typeface="+mn-ea"/>
                  <a:cs typeface="+mn-cs"/>
                </a:rPr>
                <a:t>H</a:t>
              </a:r>
              <a:r>
                <a:rPr lang="en-US" sz="2000" kern="1200">
                  <a:solidFill>
                    <a:schemeClr val="tx1"/>
                  </a:solidFill>
                  <a:latin typeface="+mn-lt"/>
                  <a:ea typeface="+mn-ea"/>
                  <a:cs typeface="+mn-cs"/>
                </a:rPr>
                <a:t>ardware </a:t>
              </a:r>
              <a:r>
                <a:rPr lang="en-US" sz="2000" kern="1200">
                  <a:solidFill>
                    <a:srgbClr val="C00000"/>
                  </a:solidFill>
                  <a:latin typeface="+mn-lt"/>
                  <a:ea typeface="+mn-ea"/>
                  <a:cs typeface="+mn-cs"/>
                </a:rPr>
                <a:t>E</a:t>
              </a:r>
              <a:r>
                <a:rPr lang="en-US" sz="2000" kern="1200">
                  <a:solidFill>
                    <a:schemeClr val="tx1"/>
                  </a:solidFill>
                  <a:latin typeface="+mn-lt"/>
                  <a:ea typeface="+mn-ea"/>
                  <a:cs typeface="+mn-cs"/>
                </a:rPr>
                <a:t>nhanced </a:t>
              </a:r>
              <a:r>
                <a:rPr lang="en-US" sz="2000" kern="1200">
                  <a:solidFill>
                    <a:srgbClr val="C00000"/>
                  </a:solidFill>
                  <a:latin typeface="+mn-lt"/>
                  <a:ea typeface="+mn-ea"/>
                  <a:cs typeface="+mn-cs"/>
                </a:rPr>
                <a:t>R</a:t>
              </a:r>
              <a:r>
                <a:rPr lang="en-US" sz="2000" kern="1200">
                  <a:solidFill>
                    <a:schemeClr val="tx1"/>
                  </a:solidFill>
                  <a:latin typeface="+mn-lt"/>
                  <a:ea typeface="+mn-ea"/>
                  <a:cs typeface="+mn-cs"/>
                </a:rPr>
                <a:t>ISC </a:t>
              </a:r>
              <a:r>
                <a:rPr lang="en-US" sz="2000" kern="1200">
                  <a:solidFill>
                    <a:srgbClr val="C00000"/>
                  </a:solidFill>
                  <a:latin typeface="+mn-lt"/>
                  <a:ea typeface="+mn-ea"/>
                  <a:cs typeface="+mn-cs"/>
                </a:rPr>
                <a:t>I</a:t>
              </a:r>
              <a:r>
                <a:rPr lang="en-US" sz="2000" kern="1200">
                  <a:solidFill>
                    <a:schemeClr val="tx1"/>
                  </a:solidFill>
                  <a:latin typeface="+mn-lt"/>
                  <a:ea typeface="+mn-ea"/>
                  <a:cs typeface="+mn-cs"/>
                </a:rPr>
                <a:t>nstructions</a:t>
              </a:r>
              <a:endParaRPr lang="en-US" sz="4000"/>
            </a:p>
          </p:txBody>
        </p:sp>
      </p:grpSp>
      <p:pic>
        <p:nvPicPr>
          <p:cNvPr id="13" name="Content Placeholder 3" descr="Lock and key scheme in MTE">
            <a:extLst>
              <a:ext uri="{FF2B5EF4-FFF2-40B4-BE49-F238E27FC236}">
                <a16:creationId xmlns:a16="http://schemas.microsoft.com/office/drawing/2014/main" id="{7FCDA032-50F0-16A8-9A09-32B209E48932}"/>
              </a:ext>
            </a:extLst>
          </p:cNvPr>
          <p:cNvPicPr>
            <a:picLocks noChangeAspect="1"/>
          </p:cNvPicPr>
          <p:nvPr/>
        </p:nvPicPr>
        <p:blipFill>
          <a:blip r:embed="rId3"/>
          <a:srcRect r="4" b="2822"/>
          <a:stretch>
            <a:fillRect/>
          </a:stretch>
        </p:blipFill>
        <p:spPr>
          <a:xfrm>
            <a:off x="1439694" y="2822711"/>
            <a:ext cx="3879667" cy="3760880"/>
          </a:xfrm>
          <a:prstGeom prst="rect">
            <a:avLst/>
          </a:prstGeom>
        </p:spPr>
      </p:pic>
      <p:sp>
        <p:nvSpPr>
          <p:cNvPr id="14" name="Slide Number Placeholder 13">
            <a:extLst>
              <a:ext uri="{FF2B5EF4-FFF2-40B4-BE49-F238E27FC236}">
                <a16:creationId xmlns:a16="http://schemas.microsoft.com/office/drawing/2014/main" id="{AC886805-A1D4-B026-DBCC-EB6F2226EA15}"/>
              </a:ext>
            </a:extLst>
          </p:cNvPr>
          <p:cNvSpPr>
            <a:spLocks noGrp="1"/>
          </p:cNvSpPr>
          <p:nvPr>
            <p:ph type="sldNum" sz="quarter" idx="12"/>
          </p:nvPr>
        </p:nvSpPr>
        <p:spPr/>
        <p:txBody>
          <a:bodyPr/>
          <a:lstStyle/>
          <a:p>
            <a:fld id="{016742AF-4840-D84D-9D85-9C83F03E7221}" type="slidenum">
              <a:rPr lang="en-US" smtClean="0"/>
              <a:t>28</a:t>
            </a:fld>
            <a:endParaRPr lang="en-US"/>
          </a:p>
        </p:txBody>
      </p:sp>
    </p:spTree>
    <p:extLst>
      <p:ext uri="{BB962C8B-B14F-4D97-AF65-F5344CB8AC3E}">
        <p14:creationId xmlns:p14="http://schemas.microsoft.com/office/powerpoint/2010/main" val="2192770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7A5560-C947-B29B-9DB4-4AF7937F4E8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52021AE-745B-CDC9-756B-9CA4025A0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1ED0203-314C-E890-4AA6-9E16D1FF43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3D18F414-D76A-EDF2-8F28-AF050ACB6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3FA9B99-B6B6-BB12-BF6A-A50B8E45B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850505-06B1-C304-8EF1-11CECD7AF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40F94AF4-3A6C-6294-AB0E-181BAEDBF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F6B9A2-5CB4-ACDC-DC17-918BE8B29B08}"/>
              </a:ext>
            </a:extLst>
          </p:cNvPr>
          <p:cNvSpPr>
            <a:spLocks noGrp="1"/>
          </p:cNvSpPr>
          <p:nvPr>
            <p:ph type="title"/>
          </p:nvPr>
        </p:nvSpPr>
        <p:spPr>
          <a:xfrm>
            <a:off x="1043631" y="809898"/>
            <a:ext cx="9942716" cy="1554480"/>
          </a:xfrm>
        </p:spPr>
        <p:txBody>
          <a:bodyPr anchor="ctr">
            <a:normAutofit/>
          </a:bodyPr>
          <a:lstStyle/>
          <a:p>
            <a:r>
              <a:rPr lang="en-US" sz="4800"/>
              <a:t>Question</a:t>
            </a:r>
          </a:p>
        </p:txBody>
      </p:sp>
      <p:sp>
        <p:nvSpPr>
          <p:cNvPr id="3" name="Content Placeholder 2">
            <a:extLst>
              <a:ext uri="{FF2B5EF4-FFF2-40B4-BE49-F238E27FC236}">
                <a16:creationId xmlns:a16="http://schemas.microsoft.com/office/drawing/2014/main" id="{EF45B6AC-959E-FD04-1BF4-388E99CD3D13}"/>
              </a:ext>
            </a:extLst>
          </p:cNvPr>
          <p:cNvSpPr>
            <a:spLocks noGrp="1"/>
          </p:cNvSpPr>
          <p:nvPr>
            <p:ph idx="1"/>
          </p:nvPr>
        </p:nvSpPr>
        <p:spPr>
          <a:xfrm>
            <a:off x="1045028" y="3017522"/>
            <a:ext cx="9941319" cy="3124658"/>
          </a:xfrm>
        </p:spPr>
        <p:txBody>
          <a:bodyPr anchor="ctr">
            <a:normAutofit/>
          </a:bodyPr>
          <a:lstStyle/>
          <a:p>
            <a:pPr marL="0" indent="0">
              <a:buNone/>
            </a:pPr>
            <a:r>
              <a:rPr lang="en-US" sz="3600"/>
              <a:t>What commonalities do you think there are for these hardware security extensions? </a:t>
            </a:r>
          </a:p>
        </p:txBody>
      </p:sp>
      <p:cxnSp>
        <p:nvCxnSpPr>
          <p:cNvPr id="17" name="Straight Connector 16">
            <a:extLst>
              <a:ext uri="{FF2B5EF4-FFF2-40B4-BE49-F238E27FC236}">
                <a16:creationId xmlns:a16="http://schemas.microsoft.com/office/drawing/2014/main" id="{907E9A9C-719D-C6CF-3873-FC2C7A41CC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79AF674-613F-BA74-38EC-D5967B6D81F6}"/>
              </a:ext>
            </a:extLst>
          </p:cNvPr>
          <p:cNvSpPr>
            <a:spLocks noGrp="1"/>
          </p:cNvSpPr>
          <p:nvPr>
            <p:ph type="sldNum" sz="quarter" idx="12"/>
          </p:nvPr>
        </p:nvSpPr>
        <p:spPr/>
        <p:txBody>
          <a:bodyPr/>
          <a:lstStyle/>
          <a:p>
            <a:fld id="{016742AF-4840-D84D-9D85-9C83F03E7221}" type="slidenum">
              <a:rPr lang="en-US" smtClean="0"/>
              <a:t>29</a:t>
            </a:fld>
            <a:endParaRPr lang="en-US"/>
          </a:p>
        </p:txBody>
      </p:sp>
    </p:spTree>
    <p:extLst>
      <p:ext uri="{BB962C8B-B14F-4D97-AF65-F5344CB8AC3E}">
        <p14:creationId xmlns:p14="http://schemas.microsoft.com/office/powerpoint/2010/main" val="2245830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Diagram illustrating common types of attack vectors.">
            <a:extLst>
              <a:ext uri="{FF2B5EF4-FFF2-40B4-BE49-F238E27FC236}">
                <a16:creationId xmlns:a16="http://schemas.microsoft.com/office/drawing/2014/main" id="{4DB33013-0DB4-81EF-962D-72D94C830C61}"/>
              </a:ext>
            </a:extLst>
          </p:cNvPr>
          <p:cNvPicPr>
            <a:picLocks noGrp="1" noChangeAspect="1"/>
          </p:cNvPicPr>
          <p:nvPr>
            <p:ph idx="1"/>
          </p:nvPr>
        </p:nvPicPr>
        <p:blipFill>
          <a:blip r:embed="rId3"/>
          <a:srcRect t="19"/>
          <a:stretch>
            <a:fillRect/>
          </a:stretch>
        </p:blipFill>
        <p:spPr>
          <a:xfrm>
            <a:off x="811798" y="457200"/>
            <a:ext cx="10568403" cy="5943600"/>
          </a:xfrm>
          <a:prstGeom prst="rect">
            <a:avLst/>
          </a:prstGeom>
        </p:spPr>
      </p:pic>
      <p:sp>
        <p:nvSpPr>
          <p:cNvPr id="7" name="Slide Number Placeholder 6">
            <a:extLst>
              <a:ext uri="{FF2B5EF4-FFF2-40B4-BE49-F238E27FC236}">
                <a16:creationId xmlns:a16="http://schemas.microsoft.com/office/drawing/2014/main" id="{46C98C31-C5AB-A881-9D93-978E03586FB1}"/>
              </a:ext>
            </a:extLst>
          </p:cNvPr>
          <p:cNvSpPr>
            <a:spLocks noGrp="1"/>
          </p:cNvSpPr>
          <p:nvPr>
            <p:ph type="sldNum" sz="quarter" idx="12"/>
          </p:nvPr>
        </p:nvSpPr>
        <p:spPr/>
        <p:txBody>
          <a:bodyPr/>
          <a:lstStyle/>
          <a:p>
            <a:fld id="{016742AF-4840-D84D-9D85-9C83F03E7221}" type="slidenum">
              <a:rPr lang="en-US" smtClean="0"/>
              <a:t>3</a:t>
            </a:fld>
            <a:endParaRPr lang="en-US"/>
          </a:p>
        </p:txBody>
      </p:sp>
    </p:spTree>
    <p:extLst>
      <p:ext uri="{BB962C8B-B14F-4D97-AF65-F5344CB8AC3E}">
        <p14:creationId xmlns:p14="http://schemas.microsoft.com/office/powerpoint/2010/main" val="2388195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AA8941-FB75-AEB8-00E9-1EF9CE545A99}"/>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9DBAFB8-B444-5739-33A6-D15F0AC69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D63521-0559-6B0F-D95B-50F5D867FB92}"/>
              </a:ext>
            </a:extLst>
          </p:cNvPr>
          <p:cNvSpPr>
            <a:spLocks noGrp="1"/>
          </p:cNvSpPr>
          <p:nvPr>
            <p:ph type="title"/>
          </p:nvPr>
        </p:nvSpPr>
        <p:spPr>
          <a:xfrm>
            <a:off x="838200" y="618044"/>
            <a:ext cx="10932268" cy="1325563"/>
          </a:xfrm>
        </p:spPr>
        <p:txBody>
          <a:bodyPr>
            <a:normAutofit fontScale="90000"/>
          </a:bodyPr>
          <a:lstStyle/>
          <a:p>
            <a:r>
              <a:rPr lang="en-US" sz="5400"/>
              <a:t>Hardware-Software-Semantics Codesign </a:t>
            </a:r>
          </a:p>
        </p:txBody>
      </p:sp>
      <p:sp>
        <p:nvSpPr>
          <p:cNvPr id="14" name="sketch line">
            <a:extLst>
              <a:ext uri="{FF2B5EF4-FFF2-40B4-BE49-F238E27FC236}">
                <a16:creationId xmlns:a16="http://schemas.microsoft.com/office/drawing/2014/main" id="{FBA39BAD-B70B-27D8-1CC1-5D75C9D894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85317D31-50C1-D9E1-4A97-11639D054677}"/>
              </a:ext>
            </a:extLst>
          </p:cNvPr>
          <p:cNvGraphicFramePr>
            <a:graphicFrameLocks noGrp="1"/>
          </p:cNvGraphicFramePr>
          <p:nvPr>
            <p:ph idx="1"/>
            <p:extLst>
              <p:ext uri="{D42A27DB-BD31-4B8C-83A1-F6EECF244321}">
                <p14:modId xmlns:p14="http://schemas.microsoft.com/office/powerpoint/2010/main" val="3256945511"/>
              </p:ext>
            </p:extLst>
          </p:nvPr>
        </p:nvGraphicFramePr>
        <p:xfrm>
          <a:off x="838200" y="209867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1B4B1111-81CD-5985-FC1D-3A717B8DF816}"/>
              </a:ext>
            </a:extLst>
          </p:cNvPr>
          <p:cNvSpPr>
            <a:spLocks noGrp="1"/>
          </p:cNvSpPr>
          <p:nvPr>
            <p:ph type="sldNum" sz="quarter" idx="12"/>
          </p:nvPr>
        </p:nvSpPr>
        <p:spPr/>
        <p:txBody>
          <a:bodyPr/>
          <a:lstStyle/>
          <a:p>
            <a:fld id="{016742AF-4840-D84D-9D85-9C83F03E7221}" type="slidenum">
              <a:rPr lang="en-US" smtClean="0"/>
              <a:t>30</a:t>
            </a:fld>
            <a:endParaRPr lang="en-US"/>
          </a:p>
        </p:txBody>
      </p:sp>
    </p:spTree>
    <p:extLst>
      <p:ext uri="{BB962C8B-B14F-4D97-AF65-F5344CB8AC3E}">
        <p14:creationId xmlns:p14="http://schemas.microsoft.com/office/powerpoint/2010/main" val="871719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371BC7-E94E-5942-6218-2DAF596DEA33}"/>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55" name="Rectangle 5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5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6E31F-C0FE-BB71-E0B1-69399CAFDDC2}"/>
              </a:ext>
            </a:extLst>
          </p:cNvPr>
          <p:cNvSpPr>
            <a:spLocks noGrp="1"/>
          </p:cNvSpPr>
          <p:nvPr>
            <p:ph type="title"/>
          </p:nvPr>
        </p:nvSpPr>
        <p:spPr>
          <a:xfrm>
            <a:off x="1043631" y="809898"/>
            <a:ext cx="10173010" cy="1554480"/>
          </a:xfrm>
        </p:spPr>
        <p:txBody>
          <a:bodyPr anchor="ctr">
            <a:normAutofit/>
          </a:bodyPr>
          <a:lstStyle/>
          <a:p>
            <a:r>
              <a:rPr lang="en-US" sz="4800"/>
              <a:t>Levels of software protection</a:t>
            </a:r>
          </a:p>
        </p:txBody>
      </p:sp>
      <p:cxnSp>
        <p:nvCxnSpPr>
          <p:cNvPr id="61" name="Straight Connector 6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77E989C7-401A-B292-A3AB-9EE78C2987FB}"/>
              </a:ext>
            </a:extLst>
          </p:cNvPr>
          <p:cNvGraphicFramePr>
            <a:graphicFrameLocks noGrp="1"/>
          </p:cNvGraphicFramePr>
          <p:nvPr>
            <p:ph idx="1"/>
            <p:extLst>
              <p:ext uri="{D42A27DB-BD31-4B8C-83A1-F6EECF244321}">
                <p14:modId xmlns:p14="http://schemas.microsoft.com/office/powerpoint/2010/main" val="509829421"/>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Slide Number Placeholder 22">
            <a:extLst>
              <a:ext uri="{FF2B5EF4-FFF2-40B4-BE49-F238E27FC236}">
                <a16:creationId xmlns:a16="http://schemas.microsoft.com/office/drawing/2014/main" id="{A71215B5-4B89-3461-0299-D3B5C780240F}"/>
              </a:ext>
            </a:extLst>
          </p:cNvPr>
          <p:cNvSpPr>
            <a:spLocks noGrp="1"/>
          </p:cNvSpPr>
          <p:nvPr>
            <p:ph type="sldNum" sz="quarter" idx="12"/>
          </p:nvPr>
        </p:nvSpPr>
        <p:spPr/>
        <p:txBody>
          <a:bodyPr/>
          <a:lstStyle/>
          <a:p>
            <a:fld id="{016742AF-4840-D84D-9D85-9C83F03E7221}" type="slidenum">
              <a:rPr lang="en-US" smtClean="0"/>
              <a:t>31</a:t>
            </a:fld>
            <a:endParaRPr lang="en-US"/>
          </a:p>
        </p:txBody>
      </p:sp>
    </p:spTree>
    <p:extLst>
      <p:ext uri="{BB962C8B-B14F-4D97-AF65-F5344CB8AC3E}">
        <p14:creationId xmlns:p14="http://schemas.microsoft.com/office/powerpoint/2010/main" val="1201574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1BFB0A-46BE-8544-E7A9-4980E4F9781D}"/>
              </a:ext>
            </a:extLst>
          </p:cNvPr>
          <p:cNvSpPr>
            <a:spLocks noGrp="1"/>
          </p:cNvSpPr>
          <p:nvPr>
            <p:ph type="title"/>
          </p:nvPr>
        </p:nvSpPr>
        <p:spPr>
          <a:xfrm>
            <a:off x="838200" y="618044"/>
            <a:ext cx="10515600" cy="1325563"/>
          </a:xfrm>
        </p:spPr>
        <p:txBody>
          <a:bodyPr>
            <a:normAutofit/>
          </a:bodyPr>
          <a:lstStyle/>
          <a:p>
            <a:r>
              <a:rPr lang="en-US" sz="5400"/>
              <a:t>Design Tradeoffs</a:t>
            </a:r>
          </a:p>
        </p:txBody>
      </p:sp>
      <p:sp>
        <p:nvSpPr>
          <p:cNvPr id="14"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2">
            <a:extLst>
              <a:ext uri="{FF2B5EF4-FFF2-40B4-BE49-F238E27FC236}">
                <a16:creationId xmlns:a16="http://schemas.microsoft.com/office/drawing/2014/main" id="{25454CC6-39CA-50FF-6187-E6117716BEA2}"/>
              </a:ext>
            </a:extLst>
          </p:cNvPr>
          <p:cNvGraphicFramePr>
            <a:graphicFrameLocks noGrp="1"/>
          </p:cNvGraphicFramePr>
          <p:nvPr>
            <p:ph idx="1"/>
            <p:extLst>
              <p:ext uri="{D42A27DB-BD31-4B8C-83A1-F6EECF244321}">
                <p14:modId xmlns:p14="http://schemas.microsoft.com/office/powerpoint/2010/main" val="787395640"/>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15C7C90D-C1C9-7EB6-0CD1-2EAB10462612}"/>
              </a:ext>
            </a:extLst>
          </p:cNvPr>
          <p:cNvSpPr>
            <a:spLocks noGrp="1"/>
          </p:cNvSpPr>
          <p:nvPr>
            <p:ph type="sldNum" sz="quarter" idx="12"/>
          </p:nvPr>
        </p:nvSpPr>
        <p:spPr/>
        <p:txBody>
          <a:bodyPr/>
          <a:lstStyle/>
          <a:p>
            <a:fld id="{016742AF-4840-D84D-9D85-9C83F03E7221}" type="slidenum">
              <a:rPr lang="en-US" smtClean="0"/>
              <a:t>32</a:t>
            </a:fld>
            <a:endParaRPr lang="en-US"/>
          </a:p>
        </p:txBody>
      </p:sp>
    </p:spTree>
    <p:extLst>
      <p:ext uri="{BB962C8B-B14F-4D97-AF65-F5344CB8AC3E}">
        <p14:creationId xmlns:p14="http://schemas.microsoft.com/office/powerpoint/2010/main" val="617090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96CCF6-99D8-E823-607B-42DDE4C01B58}"/>
              </a:ext>
            </a:extLst>
          </p:cNvPr>
          <p:cNvSpPr>
            <a:spLocks noGrp="1"/>
          </p:cNvSpPr>
          <p:nvPr>
            <p:ph type="title"/>
          </p:nvPr>
        </p:nvSpPr>
        <p:spPr>
          <a:xfrm>
            <a:off x="630936" y="4544570"/>
            <a:ext cx="3344528" cy="1703830"/>
          </a:xfrm>
        </p:spPr>
        <p:txBody>
          <a:bodyPr vert="horz" lIns="91440" tIns="45720" rIns="91440" bIns="45720" rtlCol="0" anchor="ctr">
            <a:normAutofit/>
          </a:bodyPr>
          <a:lstStyle/>
          <a:p>
            <a:r>
              <a:rPr lang="en-US" sz="4800" kern="1200">
                <a:solidFill>
                  <a:schemeClr val="tx1"/>
                </a:solidFill>
                <a:latin typeface="+mj-lt"/>
                <a:ea typeface="+mj-ea"/>
                <a:cs typeface="+mj-cs"/>
              </a:rPr>
              <a:t>More Readings</a:t>
            </a:r>
          </a:p>
        </p:txBody>
      </p:sp>
      <p:pic>
        <p:nvPicPr>
          <p:cNvPr id="6" name="Picture 5" descr="Computer Systems: A Programmer's Perspective, Global Edition ...">
            <a:extLst>
              <a:ext uri="{FF2B5EF4-FFF2-40B4-BE49-F238E27FC236}">
                <a16:creationId xmlns:a16="http://schemas.microsoft.com/office/drawing/2014/main" id="{F1A5E89C-C908-62A5-3A4F-F42DAC9B1B96}"/>
              </a:ext>
            </a:extLst>
          </p:cNvPr>
          <p:cNvPicPr>
            <a:picLocks noChangeAspect="1"/>
          </p:cNvPicPr>
          <p:nvPr/>
        </p:nvPicPr>
        <p:blipFill>
          <a:blip r:embed="rId3"/>
          <a:srcRect t="12524" r="1" b="1"/>
          <a:stretch>
            <a:fillRect/>
          </a:stretch>
        </p:blipFill>
        <p:spPr>
          <a:xfrm>
            <a:off x="4209288" y="0"/>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7" name="Picture 6">
            <a:extLst>
              <a:ext uri="{FF2B5EF4-FFF2-40B4-BE49-F238E27FC236}">
                <a16:creationId xmlns:a16="http://schemas.microsoft.com/office/drawing/2014/main" id="{A7CA426F-4751-D206-1930-EBF91A31D603}"/>
              </a:ext>
            </a:extLst>
          </p:cNvPr>
          <p:cNvPicPr>
            <a:picLocks noChangeAspect="1"/>
          </p:cNvPicPr>
          <p:nvPr/>
        </p:nvPicPr>
        <p:blipFill>
          <a:blip r:embed="rId4"/>
          <a:srcRect r="-1" b="6864"/>
          <a:stretch>
            <a:fillRect/>
          </a:stretch>
        </p:blipFill>
        <p:spPr>
          <a:xfrm>
            <a:off x="8319344" y="-3"/>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4" name="Content Placeholder 3" descr="Computer Architecture">
            <a:extLst>
              <a:ext uri="{FF2B5EF4-FFF2-40B4-BE49-F238E27FC236}">
                <a16:creationId xmlns:a16="http://schemas.microsoft.com/office/drawing/2014/main" id="{9C95F108-99DD-C9EA-FE73-6A361D156978}"/>
              </a:ext>
            </a:extLst>
          </p:cNvPr>
          <p:cNvPicPr>
            <a:picLocks noGrp="1" noChangeAspect="1"/>
          </p:cNvPicPr>
          <p:nvPr>
            <p:ph idx="1"/>
          </p:nvPr>
        </p:nvPicPr>
        <p:blipFill>
          <a:blip r:embed="rId5"/>
          <a:srcRect t="1459" r="-1" b="11114"/>
          <a:stretch>
            <a:fillRect/>
          </a:stretch>
        </p:blipFill>
        <p:spPr>
          <a:xfrm>
            <a:off x="38910" y="-2"/>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30"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sX0" fmla="*/ 0 w 1554480"/>
              <a:gd name="csY0" fmla="*/ 0 h 18288"/>
              <a:gd name="csX1" fmla="*/ 549250 w 1554480"/>
              <a:gd name="csY1" fmla="*/ 0 h 18288"/>
              <a:gd name="csX2" fmla="*/ 1082954 w 1554480"/>
              <a:gd name="csY2" fmla="*/ 0 h 18288"/>
              <a:gd name="csX3" fmla="*/ 1554480 w 1554480"/>
              <a:gd name="csY3" fmla="*/ 0 h 18288"/>
              <a:gd name="csX4" fmla="*/ 1554480 w 1554480"/>
              <a:gd name="csY4" fmla="*/ 18288 h 18288"/>
              <a:gd name="csX5" fmla="*/ 1067410 w 1554480"/>
              <a:gd name="csY5" fmla="*/ 18288 h 18288"/>
              <a:gd name="csX6" fmla="*/ 549250 w 1554480"/>
              <a:gd name="csY6" fmla="*/ 18288 h 18288"/>
              <a:gd name="csX7" fmla="*/ 0 w 1554480"/>
              <a:gd name="csY7" fmla="*/ 18288 h 18288"/>
              <a:gd name="csX8" fmla="*/ 0 w 1554480"/>
              <a:gd name="csY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C00C329-256F-5826-57E4-164855CD09F8}"/>
              </a:ext>
            </a:extLst>
          </p:cNvPr>
          <p:cNvSpPr txBox="1"/>
          <p:nvPr/>
        </p:nvSpPr>
        <p:spPr>
          <a:xfrm>
            <a:off x="4413582" y="4544570"/>
            <a:ext cx="7147481" cy="1703830"/>
          </a:xfrm>
          <a:prstGeom prst="rect">
            <a:avLst/>
          </a:prstGeom>
        </p:spPr>
        <p:txBody>
          <a:bodyPr vert="horz" lIns="91440" tIns="45720" rIns="91440" bIns="45720" rtlCol="0" anchor="ctr">
            <a:normAutofit/>
          </a:bodyPr>
          <a:lstStyle/>
          <a:p>
            <a:pPr>
              <a:lnSpc>
                <a:spcPct val="90000"/>
              </a:lnSpc>
              <a:spcAft>
                <a:spcPts val="600"/>
              </a:spcAft>
            </a:pPr>
            <a:r>
              <a:rPr lang="en-US" sz="2200"/>
              <a:t>Undergraduate-level introduction to computer architecture, systems and security</a:t>
            </a:r>
          </a:p>
          <a:p>
            <a:pPr indent="-228600">
              <a:lnSpc>
                <a:spcPct val="90000"/>
              </a:lnSpc>
              <a:spcAft>
                <a:spcPts val="600"/>
              </a:spcAft>
              <a:buFont typeface="Arial" panose="020B0604020202020204" pitchFamily="34" charset="0"/>
              <a:buChar char="•"/>
            </a:pPr>
            <a:endParaRPr lang="en-US" sz="2200"/>
          </a:p>
        </p:txBody>
      </p:sp>
      <p:sp>
        <p:nvSpPr>
          <p:cNvPr id="8" name="Slide Number Placeholder 7">
            <a:extLst>
              <a:ext uri="{FF2B5EF4-FFF2-40B4-BE49-F238E27FC236}">
                <a16:creationId xmlns:a16="http://schemas.microsoft.com/office/drawing/2014/main" id="{CD01B3BC-63D4-0F6B-ED75-289509E832A3}"/>
              </a:ext>
            </a:extLst>
          </p:cNvPr>
          <p:cNvSpPr>
            <a:spLocks noGrp="1"/>
          </p:cNvSpPr>
          <p:nvPr>
            <p:ph type="sldNum" sz="quarter" idx="12"/>
          </p:nvPr>
        </p:nvSpPr>
        <p:spPr/>
        <p:txBody>
          <a:bodyPr/>
          <a:lstStyle/>
          <a:p>
            <a:fld id="{016742AF-4840-D84D-9D85-9C83F03E7221}" type="slidenum">
              <a:rPr lang="en-US" smtClean="0"/>
              <a:t>33</a:t>
            </a:fld>
            <a:endParaRPr lang="en-US"/>
          </a:p>
        </p:txBody>
      </p:sp>
    </p:spTree>
    <p:extLst>
      <p:ext uri="{BB962C8B-B14F-4D97-AF65-F5344CB8AC3E}">
        <p14:creationId xmlns:p14="http://schemas.microsoft.com/office/powerpoint/2010/main" val="1556455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Freeform: Shape 21">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A362E3-1DDE-17E2-E258-B1B154FC8A75}"/>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a:solidFill>
                  <a:schemeClr val="tx1"/>
                </a:solidFill>
                <a:latin typeface="+mj-lt"/>
                <a:ea typeface="+mj-ea"/>
                <a:cs typeface="+mj-cs"/>
              </a:rPr>
              <a:t>Questions?</a:t>
            </a:r>
          </a:p>
        </p:txBody>
      </p:sp>
      <p:sp>
        <p:nvSpPr>
          <p:cNvPr id="26" name="Rectangle 25">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6E45C9B6-34A6-E560-32AD-1D2B8944784C}"/>
              </a:ext>
            </a:extLst>
          </p:cNvPr>
          <p:cNvSpPr>
            <a:spLocks noGrp="1"/>
          </p:cNvSpPr>
          <p:nvPr>
            <p:ph type="sldNum" sz="quarter" idx="12"/>
          </p:nvPr>
        </p:nvSpPr>
        <p:spPr/>
        <p:txBody>
          <a:bodyPr/>
          <a:lstStyle/>
          <a:p>
            <a:fld id="{016742AF-4840-D84D-9D85-9C83F03E7221}" type="slidenum">
              <a:rPr lang="en-US" smtClean="0"/>
              <a:t>34</a:t>
            </a:fld>
            <a:endParaRPr lang="en-US"/>
          </a:p>
        </p:txBody>
      </p:sp>
    </p:spTree>
    <p:extLst>
      <p:ext uri="{BB962C8B-B14F-4D97-AF65-F5344CB8AC3E}">
        <p14:creationId xmlns:p14="http://schemas.microsoft.com/office/powerpoint/2010/main" val="4110364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Illustration of an HTTP DDoS attack">
            <a:extLst>
              <a:ext uri="{FF2B5EF4-FFF2-40B4-BE49-F238E27FC236}">
                <a16:creationId xmlns:a16="http://schemas.microsoft.com/office/drawing/2014/main" id="{05EB11D2-863F-CE70-9873-0FE79EFE10D0}"/>
              </a:ext>
            </a:extLst>
          </p:cNvPr>
          <p:cNvPicPr>
            <a:picLocks noChangeAspect="1"/>
          </p:cNvPicPr>
          <p:nvPr/>
        </p:nvPicPr>
        <p:blipFill rotWithShape="1">
          <a:blip r:embed="rId3"/>
          <a:srcRect l="9542" r="4382" b="1"/>
          <a:stretch>
            <a:fillRect/>
          </a:stretch>
        </p:blipFill>
        <p:spPr>
          <a:xfrm>
            <a:off x="1915885" y="1653541"/>
            <a:ext cx="7881257" cy="4844502"/>
          </a:xfrm>
          <a:prstGeom prst="rect">
            <a:avLst/>
          </a:prstGeom>
        </p:spPr>
      </p:pic>
      <p:sp>
        <p:nvSpPr>
          <p:cNvPr id="4" name="Title 1">
            <a:extLst>
              <a:ext uri="{FF2B5EF4-FFF2-40B4-BE49-F238E27FC236}">
                <a16:creationId xmlns:a16="http://schemas.microsoft.com/office/drawing/2014/main" id="{B4B0D8AA-0F0B-8502-7E9C-1519228D9609}"/>
              </a:ext>
            </a:extLst>
          </p:cNvPr>
          <p:cNvSpPr>
            <a:spLocks noGrp="1"/>
          </p:cNvSpPr>
          <p:nvPr>
            <p:ph type="title"/>
          </p:nvPr>
        </p:nvSpPr>
        <p:spPr>
          <a:xfrm>
            <a:off x="1115568" y="548640"/>
            <a:ext cx="10168128" cy="1179576"/>
          </a:xfrm>
        </p:spPr>
        <p:txBody>
          <a:bodyPr>
            <a:normAutofit/>
          </a:bodyPr>
          <a:lstStyle/>
          <a:p>
            <a:r>
              <a:rPr lang="en-US" sz="4000"/>
              <a:t>Example1: DDoS Attack</a:t>
            </a:r>
          </a:p>
        </p:txBody>
      </p:sp>
      <p:sp>
        <p:nvSpPr>
          <p:cNvPr id="2" name="Slide Number Placeholder 1">
            <a:extLst>
              <a:ext uri="{FF2B5EF4-FFF2-40B4-BE49-F238E27FC236}">
                <a16:creationId xmlns:a16="http://schemas.microsoft.com/office/drawing/2014/main" id="{5A33FB42-0F59-86BE-A90E-F18D95427344}"/>
              </a:ext>
            </a:extLst>
          </p:cNvPr>
          <p:cNvSpPr>
            <a:spLocks noGrp="1"/>
          </p:cNvSpPr>
          <p:nvPr>
            <p:ph type="sldNum" sz="quarter" idx="12"/>
          </p:nvPr>
        </p:nvSpPr>
        <p:spPr/>
        <p:txBody>
          <a:bodyPr/>
          <a:lstStyle/>
          <a:p>
            <a:fld id="{016742AF-4840-D84D-9D85-9C83F03E7221}" type="slidenum">
              <a:rPr lang="en-US" smtClean="0"/>
              <a:t>35</a:t>
            </a:fld>
            <a:endParaRPr lang="en-US"/>
          </a:p>
        </p:txBody>
      </p:sp>
    </p:spTree>
    <p:extLst>
      <p:ext uri="{BB962C8B-B14F-4D97-AF65-F5344CB8AC3E}">
        <p14:creationId xmlns:p14="http://schemas.microsoft.com/office/powerpoint/2010/main" val="3881319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9BE05D41-11FC-F1B5-97F4-E9C665D4B26E}"/>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E0D3FF5-36E4-08D2-2AE8-56CFE557B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E5346C5C-3459-26BC-6F40-67F5D34F0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AA0806F-B75F-57C4-4663-AAE8D37E6FC3}"/>
              </a:ext>
            </a:extLst>
          </p:cNvPr>
          <p:cNvSpPr txBox="1">
            <a:spLocks/>
          </p:cNvSpPr>
          <p:nvPr/>
        </p:nvSpPr>
        <p:spPr>
          <a:xfrm>
            <a:off x="838200" y="544195"/>
            <a:ext cx="10173010" cy="15544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t>Levels of software protection</a:t>
            </a:r>
          </a:p>
        </p:txBody>
      </p:sp>
      <p:graphicFrame>
        <p:nvGraphicFramePr>
          <p:cNvPr id="9" name="Content Placeholder 2">
            <a:extLst>
              <a:ext uri="{FF2B5EF4-FFF2-40B4-BE49-F238E27FC236}">
                <a16:creationId xmlns:a16="http://schemas.microsoft.com/office/drawing/2014/main" id="{87961D40-1CF1-8F02-B368-E7501FB0AA31}"/>
              </a:ext>
            </a:extLst>
          </p:cNvPr>
          <p:cNvGraphicFramePr>
            <a:graphicFrameLocks/>
          </p:cNvGraphicFramePr>
          <p:nvPr>
            <p:extLst>
              <p:ext uri="{D42A27DB-BD31-4B8C-83A1-F6EECF244321}">
                <p14:modId xmlns:p14="http://schemas.microsoft.com/office/powerpoint/2010/main" val="2405215576"/>
              </p:ext>
            </p:extLst>
          </p:nvPr>
        </p:nvGraphicFramePr>
        <p:xfrm>
          <a:off x="735485" y="2359037"/>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05E11934-5EFA-0C5C-BF88-2B4F61CBF834}"/>
              </a:ext>
            </a:extLst>
          </p:cNvPr>
          <p:cNvSpPr>
            <a:spLocks noGrp="1"/>
          </p:cNvSpPr>
          <p:nvPr>
            <p:ph type="sldNum" sz="quarter" idx="12"/>
          </p:nvPr>
        </p:nvSpPr>
        <p:spPr/>
        <p:txBody>
          <a:bodyPr/>
          <a:lstStyle/>
          <a:p>
            <a:fld id="{016742AF-4840-D84D-9D85-9C83F03E7221}" type="slidenum">
              <a:rPr lang="en-US" smtClean="0"/>
              <a:t>36</a:t>
            </a:fld>
            <a:endParaRPr lang="en-US"/>
          </a:p>
        </p:txBody>
      </p:sp>
    </p:spTree>
    <p:extLst>
      <p:ext uri="{BB962C8B-B14F-4D97-AF65-F5344CB8AC3E}">
        <p14:creationId xmlns:p14="http://schemas.microsoft.com/office/powerpoint/2010/main" val="3759478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B95B-BB19-1A57-C94D-1B0033C8B9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330660-B2F6-2B1C-34F0-1EC4E8951BC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D3770C2-FB47-9446-21BC-52EFBBB99AB0}"/>
              </a:ext>
            </a:extLst>
          </p:cNvPr>
          <p:cNvPicPr>
            <a:picLocks noChangeAspect="1"/>
          </p:cNvPicPr>
          <p:nvPr/>
        </p:nvPicPr>
        <p:blipFill>
          <a:blip r:embed="rId2"/>
          <a:stretch>
            <a:fillRect/>
          </a:stretch>
        </p:blipFill>
        <p:spPr>
          <a:xfrm>
            <a:off x="1513316" y="2691788"/>
            <a:ext cx="9165367" cy="3354355"/>
          </a:xfrm>
          <a:prstGeom prst="rect">
            <a:avLst/>
          </a:prstGeom>
        </p:spPr>
      </p:pic>
      <p:pic>
        <p:nvPicPr>
          <p:cNvPr id="5" name="Picture 4" descr="https://storage.googleapis.com/gweb-cloudblog-publish/images/2023_worlds_largest_--_peak_graph.max-1500x1500.png">
            <a:extLst>
              <a:ext uri="{FF2B5EF4-FFF2-40B4-BE49-F238E27FC236}">
                <a16:creationId xmlns:a16="http://schemas.microsoft.com/office/drawing/2014/main" id="{872DE3DC-3E70-32D2-50EB-70D5699DAEFF}"/>
              </a:ext>
            </a:extLst>
          </p:cNvPr>
          <p:cNvPicPr>
            <a:picLocks noChangeAspect="1"/>
          </p:cNvPicPr>
          <p:nvPr/>
        </p:nvPicPr>
        <p:blipFill>
          <a:blip r:embed="rId3"/>
          <a:stretch>
            <a:fillRect/>
          </a:stretch>
        </p:blipFill>
        <p:spPr>
          <a:xfrm>
            <a:off x="3296631" y="290037"/>
            <a:ext cx="4759349" cy="3071176"/>
          </a:xfrm>
          <a:prstGeom prst="rect">
            <a:avLst/>
          </a:prstGeom>
        </p:spPr>
      </p:pic>
      <p:sp>
        <p:nvSpPr>
          <p:cNvPr id="6" name="Slide Number Placeholder 5">
            <a:extLst>
              <a:ext uri="{FF2B5EF4-FFF2-40B4-BE49-F238E27FC236}">
                <a16:creationId xmlns:a16="http://schemas.microsoft.com/office/drawing/2014/main" id="{647FBBF3-98F6-592A-1FC4-7FE9952EFB18}"/>
              </a:ext>
            </a:extLst>
          </p:cNvPr>
          <p:cNvSpPr>
            <a:spLocks noGrp="1"/>
          </p:cNvSpPr>
          <p:nvPr>
            <p:ph type="sldNum" sz="quarter" idx="12"/>
          </p:nvPr>
        </p:nvSpPr>
        <p:spPr/>
        <p:txBody>
          <a:bodyPr/>
          <a:lstStyle/>
          <a:p>
            <a:fld id="{016742AF-4840-D84D-9D85-9C83F03E7221}" type="slidenum">
              <a:rPr lang="en-US" smtClean="0"/>
              <a:t>37</a:t>
            </a:fld>
            <a:endParaRPr lang="en-US"/>
          </a:p>
        </p:txBody>
      </p:sp>
    </p:spTree>
    <p:extLst>
      <p:ext uri="{BB962C8B-B14F-4D97-AF65-F5344CB8AC3E}">
        <p14:creationId xmlns:p14="http://schemas.microsoft.com/office/powerpoint/2010/main" val="3960949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B4110-D70A-9ECD-322A-A4E8BCB7F2E0}"/>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kern="1200">
                <a:latin typeface="+mj-lt"/>
                <a:ea typeface="+mj-ea"/>
                <a:cs typeface="+mj-cs"/>
              </a:rPr>
              <a:t>CVE databases</a:t>
            </a:r>
          </a:p>
        </p:txBody>
      </p:sp>
      <p:pic>
        <p:nvPicPr>
          <p:cNvPr id="14" name="Picture 13">
            <a:extLst>
              <a:ext uri="{FF2B5EF4-FFF2-40B4-BE49-F238E27FC236}">
                <a16:creationId xmlns:a16="http://schemas.microsoft.com/office/drawing/2014/main" id="{2A572231-E23C-A6CC-DD77-42CAEAB693F8}"/>
              </a:ext>
            </a:extLst>
          </p:cNvPr>
          <p:cNvPicPr>
            <a:picLocks noChangeAspect="1"/>
          </p:cNvPicPr>
          <p:nvPr/>
        </p:nvPicPr>
        <p:blipFill>
          <a:blip r:embed="rId2"/>
          <a:srcRect r="862" b="2"/>
          <a:stretch>
            <a:fillRect/>
          </a:stretch>
        </p:blipFill>
        <p:spPr>
          <a:xfrm>
            <a:off x="5911532" y="2925753"/>
            <a:ext cx="5150277" cy="2831248"/>
          </a:xfrm>
          <a:prstGeom prst="rect">
            <a:avLst/>
          </a:prstGeom>
        </p:spPr>
      </p:pic>
      <p:graphicFrame>
        <p:nvGraphicFramePr>
          <p:cNvPr id="31" name="TextBox 9">
            <a:extLst>
              <a:ext uri="{FF2B5EF4-FFF2-40B4-BE49-F238E27FC236}">
                <a16:creationId xmlns:a16="http://schemas.microsoft.com/office/drawing/2014/main" id="{9AB1EECE-A839-205F-84C5-5F16C3C41CF5}"/>
              </a:ext>
            </a:extLst>
          </p:cNvPr>
          <p:cNvGraphicFramePr/>
          <p:nvPr/>
        </p:nvGraphicFramePr>
        <p:xfrm>
          <a:off x="793661" y="2599509"/>
          <a:ext cx="4530898" cy="3639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78CB02E6-8810-455F-4242-A562B9EB9303}"/>
              </a:ext>
            </a:extLst>
          </p:cNvPr>
          <p:cNvSpPr>
            <a:spLocks noGrp="1"/>
          </p:cNvSpPr>
          <p:nvPr>
            <p:ph type="sldNum" sz="quarter" idx="12"/>
          </p:nvPr>
        </p:nvSpPr>
        <p:spPr/>
        <p:txBody>
          <a:bodyPr/>
          <a:lstStyle/>
          <a:p>
            <a:fld id="{016742AF-4840-D84D-9D85-9C83F03E7221}" type="slidenum">
              <a:rPr lang="en-US" smtClean="0"/>
              <a:t>38</a:t>
            </a:fld>
            <a:endParaRPr lang="en-US"/>
          </a:p>
        </p:txBody>
      </p:sp>
    </p:spTree>
    <p:extLst>
      <p:ext uri="{BB962C8B-B14F-4D97-AF65-F5344CB8AC3E}">
        <p14:creationId xmlns:p14="http://schemas.microsoft.com/office/powerpoint/2010/main" val="4259906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2CDA5-57C9-406B-58BE-A9C470BC02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C755A0-E0FD-AEE0-32F2-0DD2D0672939}"/>
              </a:ext>
            </a:extLst>
          </p:cNvPr>
          <p:cNvSpPr>
            <a:spLocks noGrp="1"/>
          </p:cNvSpPr>
          <p:nvPr>
            <p:ph idx="1"/>
          </p:nvPr>
        </p:nvSpPr>
        <p:spPr/>
        <p:txBody>
          <a:bodyPr/>
          <a:lstStyle/>
          <a:p>
            <a:endParaRPr lang="en-US"/>
          </a:p>
        </p:txBody>
      </p:sp>
      <p:pic>
        <p:nvPicPr>
          <p:cNvPr id="4" name="Picture 3" descr="Figures showing the cost of unsafe memory - Codasip security blog">
            <a:extLst>
              <a:ext uri="{FF2B5EF4-FFF2-40B4-BE49-F238E27FC236}">
                <a16:creationId xmlns:a16="http://schemas.microsoft.com/office/drawing/2014/main" id="{1A5C73CD-B584-FB19-2C8A-93C2FC91C81C}"/>
              </a:ext>
            </a:extLst>
          </p:cNvPr>
          <p:cNvPicPr>
            <a:picLocks noChangeAspect="1"/>
          </p:cNvPicPr>
          <p:nvPr/>
        </p:nvPicPr>
        <p:blipFill>
          <a:blip r:embed="rId2"/>
          <a:stretch>
            <a:fillRect/>
          </a:stretch>
        </p:blipFill>
        <p:spPr>
          <a:xfrm>
            <a:off x="2209800" y="2150918"/>
            <a:ext cx="7772400" cy="2556163"/>
          </a:xfrm>
          <a:prstGeom prst="rect">
            <a:avLst/>
          </a:prstGeom>
        </p:spPr>
      </p:pic>
      <p:sp>
        <p:nvSpPr>
          <p:cNvPr id="5" name="Slide Number Placeholder 4">
            <a:extLst>
              <a:ext uri="{FF2B5EF4-FFF2-40B4-BE49-F238E27FC236}">
                <a16:creationId xmlns:a16="http://schemas.microsoft.com/office/drawing/2014/main" id="{4EB1A0C3-AF2E-4F4E-B5D0-43B5D5D08466}"/>
              </a:ext>
            </a:extLst>
          </p:cNvPr>
          <p:cNvSpPr>
            <a:spLocks noGrp="1"/>
          </p:cNvSpPr>
          <p:nvPr>
            <p:ph type="sldNum" sz="quarter" idx="12"/>
          </p:nvPr>
        </p:nvSpPr>
        <p:spPr/>
        <p:txBody>
          <a:bodyPr/>
          <a:lstStyle/>
          <a:p>
            <a:fld id="{016742AF-4840-D84D-9D85-9C83F03E7221}" type="slidenum">
              <a:rPr lang="en-US" smtClean="0"/>
              <a:t>39</a:t>
            </a:fld>
            <a:endParaRPr lang="en-US"/>
          </a:p>
        </p:txBody>
      </p:sp>
    </p:spTree>
    <p:extLst>
      <p:ext uri="{BB962C8B-B14F-4D97-AF65-F5344CB8AC3E}">
        <p14:creationId xmlns:p14="http://schemas.microsoft.com/office/powerpoint/2010/main" val="1011112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C9DAC9-3E12-37C5-1A87-AE203AE0002B}"/>
              </a:ext>
            </a:extLst>
          </p:cNvPr>
          <p:cNvSpPr>
            <a:spLocks noGrp="1"/>
          </p:cNvSpPr>
          <p:nvPr>
            <p:ph type="title"/>
          </p:nvPr>
        </p:nvSpPr>
        <p:spPr>
          <a:xfrm>
            <a:off x="838200" y="365125"/>
            <a:ext cx="10515600" cy="1325563"/>
          </a:xfrm>
        </p:spPr>
        <p:txBody>
          <a:bodyPr>
            <a:normAutofit/>
          </a:bodyPr>
          <a:lstStyle/>
          <a:p>
            <a:r>
              <a:rPr lang="en-US" sz="5400"/>
              <a:t>Attack Vectors and Vulnerabilities</a:t>
            </a:r>
          </a:p>
        </p:txBody>
      </p:sp>
      <p:sp>
        <p:nvSpPr>
          <p:cNvPr id="2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1C78BE-3990-6A78-D068-90ED43077C82}"/>
              </a:ext>
            </a:extLst>
          </p:cNvPr>
          <p:cNvSpPr>
            <a:spLocks noGrp="1"/>
          </p:cNvSpPr>
          <p:nvPr>
            <p:ph idx="1"/>
          </p:nvPr>
        </p:nvSpPr>
        <p:spPr>
          <a:xfrm>
            <a:off x="838200" y="1929384"/>
            <a:ext cx="10684764" cy="4251960"/>
          </a:xfrm>
        </p:spPr>
        <p:txBody>
          <a:bodyPr anchor="ctr">
            <a:normAutofit/>
          </a:bodyPr>
          <a:lstStyle/>
          <a:p>
            <a:r>
              <a:rPr lang="en-GB" sz="2400" b="1" dirty="0"/>
              <a:t>Attack vectors</a:t>
            </a:r>
            <a:r>
              <a:rPr lang="en-GB" sz="2400" dirty="0"/>
              <a:t>: specific method, path, or pathway used by a cybercriminal to gain unauthorized access to a computer, network, or application to exploit vulnerabilities</a:t>
            </a:r>
            <a:r>
              <a:rPr lang="en-US" altLang="zh-CN" sz="2400" dirty="0"/>
              <a:t>.</a:t>
            </a:r>
            <a:endParaRPr lang="en-GB" sz="2400" dirty="0"/>
          </a:p>
          <a:p>
            <a:r>
              <a:rPr lang="en-GB" sz="2400" b="1" dirty="0"/>
              <a:t>Vulnerabilities</a:t>
            </a:r>
            <a:r>
              <a:rPr lang="en-GB" sz="2400" dirty="0"/>
              <a:t>: flaws, weaknesses, or errors in a system's design, implementation, or operation that can be exploited by attackers to compromise security, steal data, or disrupt services.</a:t>
            </a:r>
          </a:p>
          <a:p>
            <a:r>
              <a:rPr lang="en-GB" sz="2400" dirty="0"/>
              <a:t>Attacks are often categorised based on the underlying vulnerability they exploit</a:t>
            </a:r>
            <a:r>
              <a:rPr lang="en-US" altLang="zh-CN" sz="2400" dirty="0"/>
              <a:t>.</a:t>
            </a:r>
            <a:endParaRPr lang="en-GB" sz="2400" dirty="0"/>
          </a:p>
        </p:txBody>
      </p:sp>
      <p:sp>
        <p:nvSpPr>
          <p:cNvPr id="4" name="Slide Number Placeholder 3">
            <a:extLst>
              <a:ext uri="{FF2B5EF4-FFF2-40B4-BE49-F238E27FC236}">
                <a16:creationId xmlns:a16="http://schemas.microsoft.com/office/drawing/2014/main" id="{9E653DD6-DB1C-AF60-BCEA-F3A4F612E0A1}"/>
              </a:ext>
            </a:extLst>
          </p:cNvPr>
          <p:cNvSpPr>
            <a:spLocks noGrp="1"/>
          </p:cNvSpPr>
          <p:nvPr>
            <p:ph type="sldNum" sz="quarter" idx="12"/>
          </p:nvPr>
        </p:nvSpPr>
        <p:spPr/>
        <p:txBody>
          <a:bodyPr/>
          <a:lstStyle/>
          <a:p>
            <a:fld id="{016742AF-4840-D84D-9D85-9C83F03E7221}" type="slidenum">
              <a:rPr lang="en-US" smtClean="0"/>
              <a:t>4</a:t>
            </a:fld>
            <a:endParaRPr lang="en-US"/>
          </a:p>
        </p:txBody>
      </p:sp>
    </p:spTree>
    <p:extLst>
      <p:ext uri="{BB962C8B-B14F-4D97-AF65-F5344CB8AC3E}">
        <p14:creationId xmlns:p14="http://schemas.microsoft.com/office/powerpoint/2010/main" val="3634393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E245691-C3D8-C627-178C-691D7C3EC2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40BCCF-8DAB-305F-8E3E-0E1C012B2AB8}"/>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GB" sz="6000"/>
              <a:t>Attacks are often categorised based on the underlying vulnerability they exploit</a:t>
            </a:r>
            <a:endParaRPr lang="en-US" sz="5600" kern="1200">
              <a:solidFill>
                <a:schemeClr val="tx1"/>
              </a:solidFill>
              <a:latin typeface="+mj-lt"/>
              <a:ea typeface="+mj-ea"/>
              <a:cs typeface="+mj-cs"/>
            </a:endParaRPr>
          </a:p>
        </p:txBody>
      </p:sp>
      <p:sp>
        <p:nvSpPr>
          <p:cNvPr id="3" name="Slide Number Placeholder 2">
            <a:extLst>
              <a:ext uri="{FF2B5EF4-FFF2-40B4-BE49-F238E27FC236}">
                <a16:creationId xmlns:a16="http://schemas.microsoft.com/office/drawing/2014/main" id="{0A9E2D80-AE75-A7A3-1B31-8DB3059311D7}"/>
              </a:ext>
            </a:extLst>
          </p:cNvPr>
          <p:cNvSpPr>
            <a:spLocks noGrp="1"/>
          </p:cNvSpPr>
          <p:nvPr>
            <p:ph type="sldNum" sz="quarter" idx="12"/>
          </p:nvPr>
        </p:nvSpPr>
        <p:spPr/>
        <p:txBody>
          <a:bodyPr/>
          <a:lstStyle/>
          <a:p>
            <a:fld id="{016742AF-4840-D84D-9D85-9C83F03E7221}" type="slidenum">
              <a:rPr lang="en-US" smtClean="0"/>
              <a:t>40</a:t>
            </a:fld>
            <a:endParaRPr lang="en-US"/>
          </a:p>
        </p:txBody>
      </p:sp>
    </p:spTree>
    <p:extLst>
      <p:ext uri="{BB962C8B-B14F-4D97-AF65-F5344CB8AC3E}">
        <p14:creationId xmlns:p14="http://schemas.microsoft.com/office/powerpoint/2010/main" val="3237527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8F62E-367D-E8DF-F8D8-A3C07D1082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B1E888-6181-DFF1-10D6-02068AE4602B}"/>
              </a:ext>
            </a:extLst>
          </p:cNvPr>
          <p:cNvSpPr>
            <a:spLocks noGrp="1"/>
          </p:cNvSpPr>
          <p:nvPr>
            <p:ph idx="1"/>
          </p:nvPr>
        </p:nvSpPr>
        <p:spPr/>
        <p:txBody>
          <a:bodyPr/>
          <a:lstStyle/>
          <a:p>
            <a:endParaRPr lang="en-US"/>
          </a:p>
        </p:txBody>
      </p:sp>
      <p:pic>
        <p:nvPicPr>
          <p:cNvPr id="4" name="Picture 3" descr="Pointer (computer programming) - Wikipedia">
            <a:extLst>
              <a:ext uri="{FF2B5EF4-FFF2-40B4-BE49-F238E27FC236}">
                <a16:creationId xmlns:a16="http://schemas.microsoft.com/office/drawing/2014/main" id="{6F371D81-F652-0AAE-2637-114AF5BC4698}"/>
              </a:ext>
            </a:extLst>
          </p:cNvPr>
          <p:cNvPicPr>
            <a:picLocks noChangeAspect="1"/>
          </p:cNvPicPr>
          <p:nvPr/>
        </p:nvPicPr>
        <p:blipFill>
          <a:blip r:embed="rId3"/>
          <a:stretch>
            <a:fillRect/>
          </a:stretch>
        </p:blipFill>
        <p:spPr>
          <a:xfrm>
            <a:off x="5441332" y="0"/>
            <a:ext cx="6173165" cy="6858000"/>
          </a:xfrm>
          <a:prstGeom prst="rect">
            <a:avLst/>
          </a:prstGeom>
        </p:spPr>
      </p:pic>
      <p:pic>
        <p:nvPicPr>
          <p:cNvPr id="5" name="Picture 4" descr="Illegally dereferenced pointer - Pointer is dereferenced outside bounds -  MATLAB">
            <a:extLst>
              <a:ext uri="{FF2B5EF4-FFF2-40B4-BE49-F238E27FC236}">
                <a16:creationId xmlns:a16="http://schemas.microsoft.com/office/drawing/2014/main" id="{2C5259A3-EF80-31F8-4399-8AD3BC1288DC}"/>
              </a:ext>
            </a:extLst>
          </p:cNvPr>
          <p:cNvPicPr>
            <a:picLocks noChangeAspect="1"/>
          </p:cNvPicPr>
          <p:nvPr/>
        </p:nvPicPr>
        <p:blipFill>
          <a:blip r:embed="rId4"/>
          <a:stretch>
            <a:fillRect/>
          </a:stretch>
        </p:blipFill>
        <p:spPr>
          <a:xfrm>
            <a:off x="329118" y="3327400"/>
            <a:ext cx="5715000" cy="2984500"/>
          </a:xfrm>
          <a:prstGeom prst="rect">
            <a:avLst/>
          </a:prstGeom>
        </p:spPr>
      </p:pic>
      <p:sp>
        <p:nvSpPr>
          <p:cNvPr id="6" name="Slide Number Placeholder 5">
            <a:extLst>
              <a:ext uri="{FF2B5EF4-FFF2-40B4-BE49-F238E27FC236}">
                <a16:creationId xmlns:a16="http://schemas.microsoft.com/office/drawing/2014/main" id="{AAEA4662-0F0C-5651-FF28-47BC1823AB3C}"/>
              </a:ext>
            </a:extLst>
          </p:cNvPr>
          <p:cNvSpPr>
            <a:spLocks noGrp="1"/>
          </p:cNvSpPr>
          <p:nvPr>
            <p:ph type="sldNum" sz="quarter" idx="12"/>
          </p:nvPr>
        </p:nvSpPr>
        <p:spPr/>
        <p:txBody>
          <a:bodyPr/>
          <a:lstStyle/>
          <a:p>
            <a:fld id="{016742AF-4840-D84D-9D85-9C83F03E7221}" type="slidenum">
              <a:rPr lang="en-US" smtClean="0"/>
              <a:t>41</a:t>
            </a:fld>
            <a:endParaRPr lang="en-US"/>
          </a:p>
        </p:txBody>
      </p:sp>
    </p:spTree>
    <p:extLst>
      <p:ext uri="{BB962C8B-B14F-4D97-AF65-F5344CB8AC3E}">
        <p14:creationId xmlns:p14="http://schemas.microsoft.com/office/powerpoint/2010/main" val="1956562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DD9B-18DF-B008-738C-9844B7470EF8}"/>
              </a:ext>
            </a:extLst>
          </p:cNvPr>
          <p:cNvSpPr>
            <a:spLocks noGrp="1"/>
          </p:cNvSpPr>
          <p:nvPr>
            <p:ph type="title"/>
          </p:nvPr>
        </p:nvSpPr>
        <p:spPr/>
        <p:txBody>
          <a:bodyPr/>
          <a:lstStyle/>
          <a:p>
            <a:r>
              <a:rPr lang="en-US"/>
              <a:t>Case study: </a:t>
            </a:r>
            <a:r>
              <a:rPr lang="en-US" err="1"/>
              <a:t>Cpython</a:t>
            </a:r>
            <a:r>
              <a:rPr lang="en-US"/>
              <a:t> language runtime</a:t>
            </a:r>
          </a:p>
        </p:txBody>
      </p:sp>
      <p:sp>
        <p:nvSpPr>
          <p:cNvPr id="3" name="Content Placeholder 2">
            <a:extLst>
              <a:ext uri="{FF2B5EF4-FFF2-40B4-BE49-F238E27FC236}">
                <a16:creationId xmlns:a16="http://schemas.microsoft.com/office/drawing/2014/main" id="{74686E13-51F8-D9E1-2623-B6876607C8E8}"/>
              </a:ext>
            </a:extLst>
          </p:cNvPr>
          <p:cNvSpPr>
            <a:spLocks noGrp="1"/>
          </p:cNvSpPr>
          <p:nvPr>
            <p:ph idx="1"/>
          </p:nvPr>
        </p:nvSpPr>
        <p:spPr/>
        <p:txBody>
          <a:bodyPr/>
          <a:lstStyle/>
          <a:p>
            <a:endParaRPr lang="en-US"/>
          </a:p>
        </p:txBody>
      </p:sp>
      <p:pic>
        <p:nvPicPr>
          <p:cNvPr id="4" name="Picture 4" descr="Single Post">
            <a:extLst>
              <a:ext uri="{FF2B5EF4-FFF2-40B4-BE49-F238E27FC236}">
                <a16:creationId xmlns:a16="http://schemas.microsoft.com/office/drawing/2014/main" id="{8B73ECE4-8007-EBD1-BCC4-AFBA52F9957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1100" t="552" r="20371" b="957"/>
          <a:stretch>
            <a:fillRect/>
          </a:stretch>
        </p:blipFill>
        <p:spPr bwMode="auto">
          <a:xfrm>
            <a:off x="9318513" y="365125"/>
            <a:ext cx="2278175" cy="215640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67CB619-04C9-BA68-548C-4F399DF9939F}"/>
              </a:ext>
            </a:extLst>
          </p:cNvPr>
          <p:cNvSpPr>
            <a:spLocks noGrp="1"/>
          </p:cNvSpPr>
          <p:nvPr>
            <p:ph type="sldNum" sz="quarter" idx="12"/>
          </p:nvPr>
        </p:nvSpPr>
        <p:spPr/>
        <p:txBody>
          <a:bodyPr/>
          <a:lstStyle/>
          <a:p>
            <a:fld id="{016742AF-4840-D84D-9D85-9C83F03E7221}" type="slidenum">
              <a:rPr lang="en-US" smtClean="0"/>
              <a:t>42</a:t>
            </a:fld>
            <a:endParaRPr lang="en-US"/>
          </a:p>
        </p:txBody>
      </p:sp>
    </p:spTree>
    <p:extLst>
      <p:ext uri="{BB962C8B-B14F-4D97-AF65-F5344CB8AC3E}">
        <p14:creationId xmlns:p14="http://schemas.microsoft.com/office/powerpoint/2010/main" val="180308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C543849-6FEB-A443-4DF8-7E2FBF672E9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BA83EDF-66E8-1FBB-0763-BDF5B83A5189}"/>
              </a:ext>
            </a:extLst>
          </p:cNvPr>
          <p:cNvSpPr>
            <a:spLocks noGrp="1"/>
          </p:cNvSpPr>
          <p:nvPr>
            <p:ph type="title"/>
          </p:nvPr>
        </p:nvSpPr>
        <p:spPr>
          <a:xfrm>
            <a:off x="1115568" y="548640"/>
            <a:ext cx="10168128" cy="1179576"/>
          </a:xfrm>
        </p:spPr>
        <p:txBody>
          <a:bodyPr>
            <a:normAutofit/>
          </a:bodyPr>
          <a:lstStyle/>
          <a:p>
            <a:r>
              <a:rPr lang="en-US" sz="4000"/>
              <a:t>Example2: Malware</a:t>
            </a:r>
          </a:p>
        </p:txBody>
      </p:sp>
      <p:sp>
        <p:nvSpPr>
          <p:cNvPr id="2" name="Slide Number Placeholder 1">
            <a:extLst>
              <a:ext uri="{FF2B5EF4-FFF2-40B4-BE49-F238E27FC236}">
                <a16:creationId xmlns:a16="http://schemas.microsoft.com/office/drawing/2014/main" id="{886D76BD-C84F-9FFE-B9A1-B3B9F7B4C28E}"/>
              </a:ext>
            </a:extLst>
          </p:cNvPr>
          <p:cNvSpPr>
            <a:spLocks noGrp="1"/>
          </p:cNvSpPr>
          <p:nvPr>
            <p:ph type="sldNum" sz="quarter" idx="12"/>
          </p:nvPr>
        </p:nvSpPr>
        <p:spPr/>
        <p:txBody>
          <a:bodyPr/>
          <a:lstStyle/>
          <a:p>
            <a:fld id="{016742AF-4840-D84D-9D85-9C83F03E7221}" type="slidenum">
              <a:rPr lang="en-US" smtClean="0"/>
              <a:t>43</a:t>
            </a:fld>
            <a:endParaRPr lang="en-US"/>
          </a:p>
        </p:txBody>
      </p:sp>
    </p:spTree>
    <p:extLst>
      <p:ext uri="{BB962C8B-B14F-4D97-AF65-F5344CB8AC3E}">
        <p14:creationId xmlns:p14="http://schemas.microsoft.com/office/powerpoint/2010/main" val="3389600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37869-D8E4-1627-657E-3D9CCB0589E7}"/>
              </a:ext>
            </a:extLst>
          </p:cNvPr>
          <p:cNvSpPr>
            <a:spLocks noGrp="1"/>
          </p:cNvSpPr>
          <p:nvPr>
            <p:ph type="title"/>
          </p:nvPr>
        </p:nvSpPr>
        <p:spPr/>
        <p:txBody>
          <a:bodyPr/>
          <a:lstStyle/>
          <a:p>
            <a:r>
              <a:rPr lang="en-US"/>
              <a:t>Types of attacks</a:t>
            </a:r>
          </a:p>
        </p:txBody>
      </p:sp>
      <p:sp>
        <p:nvSpPr>
          <p:cNvPr id="3" name="Content Placeholder 2">
            <a:extLst>
              <a:ext uri="{FF2B5EF4-FFF2-40B4-BE49-F238E27FC236}">
                <a16:creationId xmlns:a16="http://schemas.microsoft.com/office/drawing/2014/main" id="{57C9E37D-33D8-FAFF-AA7C-C4C18D7F0AC8}"/>
              </a:ext>
            </a:extLst>
          </p:cNvPr>
          <p:cNvSpPr>
            <a:spLocks noGrp="1"/>
          </p:cNvSpPr>
          <p:nvPr>
            <p:ph idx="1"/>
          </p:nvPr>
        </p:nvSpPr>
        <p:spPr/>
        <p:txBody>
          <a:bodyPr/>
          <a:lstStyle/>
          <a:p>
            <a:r>
              <a:rPr lang="en-US"/>
              <a:t>memory safety-based</a:t>
            </a:r>
          </a:p>
          <a:p>
            <a:endParaRPr lang="en-US"/>
          </a:p>
        </p:txBody>
      </p:sp>
      <p:sp>
        <p:nvSpPr>
          <p:cNvPr id="4" name="Slide Number Placeholder 3">
            <a:extLst>
              <a:ext uri="{FF2B5EF4-FFF2-40B4-BE49-F238E27FC236}">
                <a16:creationId xmlns:a16="http://schemas.microsoft.com/office/drawing/2014/main" id="{31952A2D-7B16-D1E1-AEED-C68E18B4D42D}"/>
              </a:ext>
            </a:extLst>
          </p:cNvPr>
          <p:cNvSpPr>
            <a:spLocks noGrp="1"/>
          </p:cNvSpPr>
          <p:nvPr>
            <p:ph type="sldNum" sz="quarter" idx="12"/>
          </p:nvPr>
        </p:nvSpPr>
        <p:spPr/>
        <p:txBody>
          <a:bodyPr/>
          <a:lstStyle/>
          <a:p>
            <a:fld id="{016742AF-4840-D84D-9D85-9C83F03E7221}" type="slidenum">
              <a:rPr lang="en-US" smtClean="0"/>
              <a:t>44</a:t>
            </a:fld>
            <a:endParaRPr lang="en-US"/>
          </a:p>
        </p:txBody>
      </p:sp>
    </p:spTree>
    <p:extLst>
      <p:ext uri="{BB962C8B-B14F-4D97-AF65-F5344CB8AC3E}">
        <p14:creationId xmlns:p14="http://schemas.microsoft.com/office/powerpoint/2010/main" val="19274770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91E6C-9169-77E8-B4AD-DB68BE4D0060}"/>
              </a:ext>
            </a:extLst>
          </p:cNvPr>
          <p:cNvSpPr>
            <a:spLocks noGrp="1"/>
          </p:cNvSpPr>
          <p:nvPr>
            <p:ph type="title"/>
          </p:nvPr>
        </p:nvSpPr>
        <p:spPr/>
        <p:txBody>
          <a:bodyPr/>
          <a:lstStyle/>
          <a:p>
            <a:r>
              <a:rPr lang="en-US"/>
              <a:t>Classes of Vulnerabilities</a:t>
            </a:r>
          </a:p>
        </p:txBody>
      </p:sp>
      <p:sp>
        <p:nvSpPr>
          <p:cNvPr id="3" name="Content Placeholder 2">
            <a:extLst>
              <a:ext uri="{FF2B5EF4-FFF2-40B4-BE49-F238E27FC236}">
                <a16:creationId xmlns:a16="http://schemas.microsoft.com/office/drawing/2014/main" id="{E273795C-AD20-E438-CF12-800F545635FD}"/>
              </a:ext>
            </a:extLst>
          </p:cNvPr>
          <p:cNvSpPr>
            <a:spLocks noGrp="1"/>
          </p:cNvSpPr>
          <p:nvPr>
            <p:ph idx="1"/>
          </p:nvPr>
        </p:nvSpPr>
        <p:spPr/>
        <p:txBody>
          <a:bodyPr/>
          <a:lstStyle/>
          <a:p>
            <a:r>
              <a:rPr lang="en-US"/>
              <a:t>Memory safety </a:t>
            </a:r>
          </a:p>
          <a:p>
            <a:r>
              <a:rPr lang="en-US"/>
              <a:t>Others</a:t>
            </a:r>
          </a:p>
        </p:txBody>
      </p:sp>
      <p:sp>
        <p:nvSpPr>
          <p:cNvPr id="4" name="Slide Number Placeholder 3">
            <a:extLst>
              <a:ext uri="{FF2B5EF4-FFF2-40B4-BE49-F238E27FC236}">
                <a16:creationId xmlns:a16="http://schemas.microsoft.com/office/drawing/2014/main" id="{C85B700B-46B0-E7FD-C8EE-7F50A1F4290C}"/>
              </a:ext>
            </a:extLst>
          </p:cNvPr>
          <p:cNvSpPr>
            <a:spLocks noGrp="1"/>
          </p:cNvSpPr>
          <p:nvPr>
            <p:ph type="sldNum" sz="quarter" idx="12"/>
          </p:nvPr>
        </p:nvSpPr>
        <p:spPr/>
        <p:txBody>
          <a:bodyPr/>
          <a:lstStyle/>
          <a:p>
            <a:fld id="{016742AF-4840-D84D-9D85-9C83F03E7221}" type="slidenum">
              <a:rPr lang="en-US" smtClean="0"/>
              <a:t>45</a:t>
            </a:fld>
            <a:endParaRPr lang="en-US"/>
          </a:p>
        </p:txBody>
      </p:sp>
    </p:spTree>
    <p:extLst>
      <p:ext uri="{BB962C8B-B14F-4D97-AF65-F5344CB8AC3E}">
        <p14:creationId xmlns:p14="http://schemas.microsoft.com/office/powerpoint/2010/main" val="3396297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704E-2F2C-1373-386F-69206EEF0EE5}"/>
              </a:ext>
            </a:extLst>
          </p:cNvPr>
          <p:cNvSpPr>
            <a:spLocks noGrp="1"/>
          </p:cNvSpPr>
          <p:nvPr>
            <p:ph type="title"/>
          </p:nvPr>
        </p:nvSpPr>
        <p:spPr/>
        <p:txBody>
          <a:bodyPr/>
          <a:lstStyle/>
          <a:p>
            <a:r>
              <a:rPr lang="en-US"/>
              <a:t>Mitigations?</a:t>
            </a:r>
          </a:p>
        </p:txBody>
      </p:sp>
      <p:sp>
        <p:nvSpPr>
          <p:cNvPr id="3" name="Content Placeholder 2">
            <a:extLst>
              <a:ext uri="{FF2B5EF4-FFF2-40B4-BE49-F238E27FC236}">
                <a16:creationId xmlns:a16="http://schemas.microsoft.com/office/drawing/2014/main" id="{2172BBD2-63CE-86F6-5510-1B861F7DB698}"/>
              </a:ext>
            </a:extLst>
          </p:cNvPr>
          <p:cNvSpPr>
            <a:spLocks noGrp="1"/>
          </p:cNvSpPr>
          <p:nvPr>
            <p:ph idx="1"/>
          </p:nvPr>
        </p:nvSpPr>
        <p:spPr/>
        <p:txBody>
          <a:bodyPr/>
          <a:lstStyle/>
          <a:p>
            <a:r>
              <a:rPr lang="en-US"/>
              <a:t>Patches</a:t>
            </a:r>
          </a:p>
          <a:p>
            <a:pPr lvl="1"/>
            <a:r>
              <a:rPr lang="en-US"/>
              <a:t>e.g., </a:t>
            </a:r>
            <a:r>
              <a:rPr lang="en-GB"/>
              <a:t> </a:t>
            </a:r>
            <a:r>
              <a:rPr lang="en-GB">
                <a:hlinkClick r:id="rId2"/>
              </a:rPr>
              <a:t>HTTP/2 Rapid Reset</a:t>
            </a:r>
            <a:r>
              <a:rPr lang="en-GB"/>
              <a:t> vulnerability (</a:t>
            </a:r>
            <a:r>
              <a:rPr lang="en-GB">
                <a:hlinkClick r:id="rId3"/>
              </a:rPr>
              <a:t>CVE-2023-44487</a:t>
            </a:r>
            <a:r>
              <a:rPr lang="en-GB"/>
              <a:t>).</a:t>
            </a:r>
          </a:p>
          <a:p>
            <a:endParaRPr lang="en-GB"/>
          </a:p>
        </p:txBody>
      </p:sp>
      <p:sp>
        <p:nvSpPr>
          <p:cNvPr id="4" name="Slide Number Placeholder 3">
            <a:extLst>
              <a:ext uri="{FF2B5EF4-FFF2-40B4-BE49-F238E27FC236}">
                <a16:creationId xmlns:a16="http://schemas.microsoft.com/office/drawing/2014/main" id="{FEF45C1C-2EF8-CA7D-5C5A-66EAD10597C6}"/>
              </a:ext>
            </a:extLst>
          </p:cNvPr>
          <p:cNvSpPr>
            <a:spLocks noGrp="1"/>
          </p:cNvSpPr>
          <p:nvPr>
            <p:ph type="sldNum" sz="quarter" idx="12"/>
          </p:nvPr>
        </p:nvSpPr>
        <p:spPr/>
        <p:txBody>
          <a:bodyPr/>
          <a:lstStyle/>
          <a:p>
            <a:fld id="{016742AF-4840-D84D-9D85-9C83F03E7221}" type="slidenum">
              <a:rPr lang="en-US" smtClean="0"/>
              <a:t>46</a:t>
            </a:fld>
            <a:endParaRPr lang="en-US"/>
          </a:p>
        </p:txBody>
      </p:sp>
    </p:spTree>
    <p:extLst>
      <p:ext uri="{BB962C8B-B14F-4D97-AF65-F5344CB8AC3E}">
        <p14:creationId xmlns:p14="http://schemas.microsoft.com/office/powerpoint/2010/main" val="998132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70504-11BD-A8C0-BED0-DF710ED0F1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3B0B7C-A420-755D-99A7-5D14B16A0FF4}"/>
              </a:ext>
            </a:extLst>
          </p:cNvPr>
          <p:cNvSpPr>
            <a:spLocks noGrp="1"/>
          </p:cNvSpPr>
          <p:nvPr>
            <p:ph idx="1"/>
          </p:nvPr>
        </p:nvSpPr>
        <p:spPr/>
        <p:txBody>
          <a:bodyPr/>
          <a:lstStyle/>
          <a:p>
            <a:endParaRPr lang="en-US"/>
          </a:p>
        </p:txBody>
      </p:sp>
      <p:pic>
        <p:nvPicPr>
          <p:cNvPr id="4" name="Picture 3" descr="Components of Computer - GeeksforGeeks">
            <a:extLst>
              <a:ext uri="{FF2B5EF4-FFF2-40B4-BE49-F238E27FC236}">
                <a16:creationId xmlns:a16="http://schemas.microsoft.com/office/drawing/2014/main" id="{9EEFB0C5-2C73-9D46-470C-AFF32EEE8DCC}"/>
              </a:ext>
            </a:extLst>
          </p:cNvPr>
          <p:cNvPicPr>
            <a:picLocks noChangeAspect="1"/>
          </p:cNvPicPr>
          <p:nvPr/>
        </p:nvPicPr>
        <p:blipFill>
          <a:blip r:embed="rId2"/>
          <a:stretch>
            <a:fillRect/>
          </a:stretch>
        </p:blipFill>
        <p:spPr>
          <a:xfrm>
            <a:off x="3524250" y="1841500"/>
            <a:ext cx="5143500" cy="3175000"/>
          </a:xfrm>
          <a:prstGeom prst="rect">
            <a:avLst/>
          </a:prstGeom>
        </p:spPr>
      </p:pic>
      <p:pic>
        <p:nvPicPr>
          <p:cNvPr id="6" name="Picture 5">
            <a:extLst>
              <a:ext uri="{FF2B5EF4-FFF2-40B4-BE49-F238E27FC236}">
                <a16:creationId xmlns:a16="http://schemas.microsoft.com/office/drawing/2014/main" id="{F88ACBA9-0ABF-3107-13F4-288B89259F4F}"/>
              </a:ext>
            </a:extLst>
          </p:cNvPr>
          <p:cNvPicPr>
            <a:picLocks noChangeAspect="1"/>
          </p:cNvPicPr>
          <p:nvPr/>
        </p:nvPicPr>
        <p:blipFill>
          <a:blip r:embed="rId3"/>
          <a:stretch>
            <a:fillRect/>
          </a:stretch>
        </p:blipFill>
        <p:spPr>
          <a:xfrm>
            <a:off x="1195459" y="2222501"/>
            <a:ext cx="2014220" cy="2014220"/>
          </a:xfrm>
          <a:prstGeom prst="rect">
            <a:avLst/>
          </a:prstGeom>
        </p:spPr>
      </p:pic>
      <p:sp>
        <p:nvSpPr>
          <p:cNvPr id="5" name="Slide Number Placeholder 4">
            <a:extLst>
              <a:ext uri="{FF2B5EF4-FFF2-40B4-BE49-F238E27FC236}">
                <a16:creationId xmlns:a16="http://schemas.microsoft.com/office/drawing/2014/main" id="{85DBE02F-7772-44A0-0FE0-78AB047BD3DB}"/>
              </a:ext>
            </a:extLst>
          </p:cNvPr>
          <p:cNvSpPr>
            <a:spLocks noGrp="1"/>
          </p:cNvSpPr>
          <p:nvPr>
            <p:ph type="sldNum" sz="quarter" idx="12"/>
          </p:nvPr>
        </p:nvSpPr>
        <p:spPr/>
        <p:txBody>
          <a:bodyPr/>
          <a:lstStyle/>
          <a:p>
            <a:fld id="{016742AF-4840-D84D-9D85-9C83F03E7221}" type="slidenum">
              <a:rPr lang="en-US" smtClean="0"/>
              <a:t>47</a:t>
            </a:fld>
            <a:endParaRPr lang="en-US"/>
          </a:p>
        </p:txBody>
      </p:sp>
    </p:spTree>
    <p:extLst>
      <p:ext uri="{BB962C8B-B14F-4D97-AF65-F5344CB8AC3E}">
        <p14:creationId xmlns:p14="http://schemas.microsoft.com/office/powerpoint/2010/main" val="2468607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D3CB6-5FBE-DB4C-033E-68B14941EC8C}"/>
              </a:ext>
            </a:extLst>
          </p:cNvPr>
          <p:cNvSpPr>
            <a:spLocks noGrp="1"/>
          </p:cNvSpPr>
          <p:nvPr>
            <p:ph type="title"/>
          </p:nvPr>
        </p:nvSpPr>
        <p:spPr/>
        <p:txBody>
          <a:bodyPr/>
          <a:lstStyle/>
          <a:p>
            <a:r>
              <a:rPr lang="en-US"/>
              <a:t>Vulnerabilities and Cyberattacks in real life</a:t>
            </a:r>
          </a:p>
        </p:txBody>
      </p:sp>
      <p:sp>
        <p:nvSpPr>
          <p:cNvPr id="6" name="Content Placeholder 2">
            <a:extLst>
              <a:ext uri="{FF2B5EF4-FFF2-40B4-BE49-F238E27FC236}">
                <a16:creationId xmlns:a16="http://schemas.microsoft.com/office/drawing/2014/main" id="{640F2232-BE7C-76C1-183E-6B24D92975B0}"/>
              </a:ext>
            </a:extLst>
          </p:cNvPr>
          <p:cNvSpPr txBox="1">
            <a:spLocks/>
          </p:cNvSpPr>
          <p:nvPr/>
        </p:nvSpPr>
        <p:spPr>
          <a:xfrm>
            <a:off x="1337562" y="1567126"/>
            <a:ext cx="4327431" cy="766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Malware/Ransomware</a:t>
            </a:r>
          </a:p>
        </p:txBody>
      </p:sp>
      <p:pic>
        <p:nvPicPr>
          <p:cNvPr id="7" name="Picture 6">
            <a:extLst>
              <a:ext uri="{FF2B5EF4-FFF2-40B4-BE49-F238E27FC236}">
                <a16:creationId xmlns:a16="http://schemas.microsoft.com/office/drawing/2014/main" id="{AE7AA45A-F02B-3927-F007-4F41827641F7}"/>
              </a:ext>
            </a:extLst>
          </p:cNvPr>
          <p:cNvPicPr>
            <a:picLocks noChangeAspect="1"/>
          </p:cNvPicPr>
          <p:nvPr/>
        </p:nvPicPr>
        <p:blipFill>
          <a:blip r:embed="rId3"/>
          <a:stretch>
            <a:fillRect/>
          </a:stretch>
        </p:blipFill>
        <p:spPr>
          <a:xfrm>
            <a:off x="1059577" y="2082444"/>
            <a:ext cx="4353977" cy="3278703"/>
          </a:xfrm>
          <a:prstGeom prst="rect">
            <a:avLst/>
          </a:prstGeom>
        </p:spPr>
      </p:pic>
      <p:sp>
        <p:nvSpPr>
          <p:cNvPr id="8" name="TextBox 7">
            <a:extLst>
              <a:ext uri="{FF2B5EF4-FFF2-40B4-BE49-F238E27FC236}">
                <a16:creationId xmlns:a16="http://schemas.microsoft.com/office/drawing/2014/main" id="{DF83C38C-6A0B-BEA6-A5D1-4E98223EFB13}"/>
              </a:ext>
            </a:extLst>
          </p:cNvPr>
          <p:cNvSpPr txBox="1"/>
          <p:nvPr/>
        </p:nvSpPr>
        <p:spPr>
          <a:xfrm>
            <a:off x="1408272" y="5493288"/>
            <a:ext cx="3716621" cy="1200329"/>
          </a:xfrm>
          <a:prstGeom prst="rect">
            <a:avLst/>
          </a:prstGeom>
          <a:noFill/>
        </p:spPr>
        <p:txBody>
          <a:bodyPr wrap="square" rtlCol="0">
            <a:spAutoFit/>
          </a:bodyPr>
          <a:lstStyle/>
          <a:p>
            <a:pPr algn="ctr"/>
            <a:r>
              <a:rPr lang="en-US" sz="2400"/>
              <a:t>WannaCry</a:t>
            </a:r>
          </a:p>
          <a:p>
            <a:pPr algn="ctr"/>
            <a:r>
              <a:rPr lang="en-US" sz="2400"/>
              <a:t>(CVE-2017-0147)</a:t>
            </a:r>
          </a:p>
          <a:p>
            <a:pPr algn="ctr"/>
            <a:endParaRPr lang="en-US" sz="2400"/>
          </a:p>
        </p:txBody>
      </p:sp>
      <p:sp>
        <p:nvSpPr>
          <p:cNvPr id="9" name="Content Placeholder 2">
            <a:extLst>
              <a:ext uri="{FF2B5EF4-FFF2-40B4-BE49-F238E27FC236}">
                <a16:creationId xmlns:a16="http://schemas.microsoft.com/office/drawing/2014/main" id="{0343CD3E-1BA5-520F-DAC4-5A035C8E313A}"/>
              </a:ext>
            </a:extLst>
          </p:cNvPr>
          <p:cNvSpPr txBox="1">
            <a:spLocks/>
          </p:cNvSpPr>
          <p:nvPr/>
        </p:nvSpPr>
        <p:spPr>
          <a:xfrm>
            <a:off x="7475860" y="1334433"/>
            <a:ext cx="2674741" cy="55213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Zero-click attacks</a:t>
            </a:r>
          </a:p>
        </p:txBody>
      </p:sp>
      <p:pic>
        <p:nvPicPr>
          <p:cNvPr id="11" name="Picture 10" descr="Pegasus: Spyware sold to governments 'targets activists'">
            <a:extLst>
              <a:ext uri="{FF2B5EF4-FFF2-40B4-BE49-F238E27FC236}">
                <a16:creationId xmlns:a16="http://schemas.microsoft.com/office/drawing/2014/main" id="{6026105B-3539-9C17-C030-DBED9C7A61BB}"/>
              </a:ext>
            </a:extLst>
          </p:cNvPr>
          <p:cNvPicPr>
            <a:picLocks noChangeAspect="1"/>
          </p:cNvPicPr>
          <p:nvPr/>
        </p:nvPicPr>
        <p:blipFill>
          <a:blip r:embed="rId4"/>
          <a:stretch>
            <a:fillRect/>
          </a:stretch>
        </p:blipFill>
        <p:spPr>
          <a:xfrm>
            <a:off x="7733855" y="1833881"/>
            <a:ext cx="2048830" cy="3619600"/>
          </a:xfrm>
          <a:prstGeom prst="rect">
            <a:avLst/>
          </a:prstGeom>
        </p:spPr>
      </p:pic>
      <p:sp>
        <p:nvSpPr>
          <p:cNvPr id="12" name="TextBox 11">
            <a:extLst>
              <a:ext uri="{FF2B5EF4-FFF2-40B4-BE49-F238E27FC236}">
                <a16:creationId xmlns:a16="http://schemas.microsoft.com/office/drawing/2014/main" id="{438DB3A0-14DD-FB6E-EFD8-76CDBC8EECA6}"/>
              </a:ext>
            </a:extLst>
          </p:cNvPr>
          <p:cNvSpPr txBox="1"/>
          <p:nvPr/>
        </p:nvSpPr>
        <p:spPr>
          <a:xfrm>
            <a:off x="6732811" y="5596674"/>
            <a:ext cx="4050917" cy="830997"/>
          </a:xfrm>
          <a:prstGeom prst="rect">
            <a:avLst/>
          </a:prstGeom>
          <a:noFill/>
        </p:spPr>
        <p:txBody>
          <a:bodyPr wrap="none" rtlCol="0">
            <a:spAutoFit/>
          </a:bodyPr>
          <a:lstStyle/>
          <a:p>
            <a:pPr algn="ctr"/>
            <a:r>
              <a:rPr lang="en-US" sz="2400"/>
              <a:t>Pegasus spyware</a:t>
            </a:r>
          </a:p>
          <a:p>
            <a:pPr algn="ctr"/>
            <a:r>
              <a:rPr lang="en-US" sz="2400"/>
              <a:t>(CVE-2024-4863</a:t>
            </a:r>
            <a:r>
              <a:rPr lang="en-GB" sz="2400"/>
              <a:t> BLASTPASS)</a:t>
            </a:r>
            <a:endParaRPr lang="en-US" sz="2400"/>
          </a:p>
        </p:txBody>
      </p:sp>
      <p:sp>
        <p:nvSpPr>
          <p:cNvPr id="3" name="Slide Number Placeholder 2">
            <a:extLst>
              <a:ext uri="{FF2B5EF4-FFF2-40B4-BE49-F238E27FC236}">
                <a16:creationId xmlns:a16="http://schemas.microsoft.com/office/drawing/2014/main" id="{8360C794-51DB-7C29-3C20-97B89275DF1A}"/>
              </a:ext>
            </a:extLst>
          </p:cNvPr>
          <p:cNvSpPr>
            <a:spLocks noGrp="1"/>
          </p:cNvSpPr>
          <p:nvPr>
            <p:ph type="sldNum" sz="quarter" idx="12"/>
          </p:nvPr>
        </p:nvSpPr>
        <p:spPr/>
        <p:txBody>
          <a:bodyPr/>
          <a:lstStyle/>
          <a:p>
            <a:fld id="{016742AF-4840-D84D-9D85-9C83F03E7221}" type="slidenum">
              <a:rPr lang="en-US" smtClean="0"/>
              <a:t>48</a:t>
            </a:fld>
            <a:endParaRPr lang="en-US"/>
          </a:p>
        </p:txBody>
      </p:sp>
    </p:spTree>
    <p:extLst>
      <p:ext uri="{BB962C8B-B14F-4D97-AF65-F5344CB8AC3E}">
        <p14:creationId xmlns:p14="http://schemas.microsoft.com/office/powerpoint/2010/main" val="335981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B871D-1FDD-0018-42F0-E6C9791011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9010CC-EF9C-C9F6-2A7A-D011914DB1D2}"/>
              </a:ext>
            </a:extLst>
          </p:cNvPr>
          <p:cNvSpPr>
            <a:spLocks noGrp="1"/>
          </p:cNvSpPr>
          <p:nvPr>
            <p:ph idx="1"/>
          </p:nvPr>
        </p:nvSpPr>
        <p:spPr/>
        <p:txBody>
          <a:bodyPr/>
          <a:lstStyle/>
          <a:p>
            <a:endParaRPr lang="en-US"/>
          </a:p>
        </p:txBody>
      </p:sp>
      <p:pic>
        <p:nvPicPr>
          <p:cNvPr id="5" name="Picture 4" descr="https://storage.googleapis.com/gweb-cloudblog-publish/images/DDoS_attacks.max-1400x1400.jpg">
            <a:extLst>
              <a:ext uri="{FF2B5EF4-FFF2-40B4-BE49-F238E27FC236}">
                <a16:creationId xmlns:a16="http://schemas.microsoft.com/office/drawing/2014/main" id="{73846EE2-8BAA-163A-F165-6F408A6A8B95}"/>
              </a:ext>
            </a:extLst>
          </p:cNvPr>
          <p:cNvPicPr>
            <a:picLocks noChangeAspect="1"/>
          </p:cNvPicPr>
          <p:nvPr/>
        </p:nvPicPr>
        <p:blipFill>
          <a:blip r:embed="rId2"/>
          <a:stretch>
            <a:fillRect/>
          </a:stretch>
        </p:blipFill>
        <p:spPr>
          <a:xfrm>
            <a:off x="895048" y="3418479"/>
            <a:ext cx="4421230" cy="2362200"/>
          </a:xfrm>
          <a:prstGeom prst="rect">
            <a:avLst/>
          </a:prstGeom>
        </p:spPr>
      </p:pic>
      <p:sp>
        <p:nvSpPr>
          <p:cNvPr id="4" name="Slide Number Placeholder 3">
            <a:extLst>
              <a:ext uri="{FF2B5EF4-FFF2-40B4-BE49-F238E27FC236}">
                <a16:creationId xmlns:a16="http://schemas.microsoft.com/office/drawing/2014/main" id="{24D8F3BB-2112-239C-AEE9-251547613EFC}"/>
              </a:ext>
            </a:extLst>
          </p:cNvPr>
          <p:cNvSpPr>
            <a:spLocks noGrp="1"/>
          </p:cNvSpPr>
          <p:nvPr>
            <p:ph type="sldNum" sz="quarter" idx="12"/>
          </p:nvPr>
        </p:nvSpPr>
        <p:spPr/>
        <p:txBody>
          <a:bodyPr/>
          <a:lstStyle/>
          <a:p>
            <a:fld id="{016742AF-4840-D84D-9D85-9C83F03E7221}" type="slidenum">
              <a:rPr lang="en-US" smtClean="0"/>
              <a:t>49</a:t>
            </a:fld>
            <a:endParaRPr lang="en-US"/>
          </a:p>
        </p:txBody>
      </p:sp>
    </p:spTree>
    <p:extLst>
      <p:ext uri="{BB962C8B-B14F-4D97-AF65-F5344CB8AC3E}">
        <p14:creationId xmlns:p14="http://schemas.microsoft.com/office/powerpoint/2010/main" val="913190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A7F8E71-979B-17B0-541B-F9E66AFF9CB0}"/>
              </a:ext>
            </a:extLst>
          </p:cNvPr>
          <p:cNvPicPr>
            <a:picLocks noChangeAspect="1"/>
          </p:cNvPicPr>
          <p:nvPr/>
        </p:nvPicPr>
        <p:blipFill>
          <a:blip r:embed="rId3">
            <a:alphaModFix amt="55000"/>
          </a:blip>
          <a:srcRect r="3112" b="1"/>
          <a:stretch>
            <a:fillRect/>
          </a:stretch>
        </p:blipFill>
        <p:spPr>
          <a:xfrm>
            <a:off x="20" y="-9107"/>
            <a:ext cx="12191980" cy="6858000"/>
          </a:xfrm>
          <a:prstGeom prst="rect">
            <a:avLst/>
          </a:prstGeom>
        </p:spPr>
      </p:pic>
      <p:sp>
        <p:nvSpPr>
          <p:cNvPr id="2" name="Title 1">
            <a:extLst>
              <a:ext uri="{FF2B5EF4-FFF2-40B4-BE49-F238E27FC236}">
                <a16:creationId xmlns:a16="http://schemas.microsoft.com/office/drawing/2014/main" id="{3C33B09E-B4B9-801F-3045-AF195ABDAB4A}"/>
              </a:ext>
            </a:extLst>
          </p:cNvPr>
          <p:cNvSpPr>
            <a:spLocks noGrp="1"/>
          </p:cNvSpPr>
          <p:nvPr>
            <p:ph type="title"/>
          </p:nvPr>
        </p:nvSpPr>
        <p:spPr>
          <a:xfrm>
            <a:off x="686833" y="591344"/>
            <a:ext cx="3760473" cy="5585619"/>
          </a:xfrm>
        </p:spPr>
        <p:txBody>
          <a:bodyPr>
            <a:normAutofit/>
          </a:bodyPr>
          <a:lstStyle/>
          <a:p>
            <a:r>
              <a:rPr lang="en-US" sz="4100">
                <a:solidFill>
                  <a:srgbClr val="FFFFFF"/>
                </a:solidFill>
              </a:rPr>
              <a:t>Common Vulnerabilities and Exposures (CVEs)</a:t>
            </a:r>
            <a:br>
              <a:rPr lang="en-US" sz="4100">
                <a:solidFill>
                  <a:srgbClr val="FFFFFF"/>
                </a:solidFill>
              </a:rPr>
            </a:br>
            <a:r>
              <a:rPr lang="en-US" sz="4100">
                <a:solidFill>
                  <a:srgbClr val="FFFFFF"/>
                </a:solidFill>
              </a:rPr>
              <a:t>Databases</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AC796F5-9D0F-39B6-5CD4-783144E26F94}"/>
              </a:ext>
            </a:extLst>
          </p:cNvPr>
          <p:cNvSpPr>
            <a:spLocks noGrp="1"/>
          </p:cNvSpPr>
          <p:nvPr>
            <p:ph idx="1"/>
          </p:nvPr>
        </p:nvSpPr>
        <p:spPr>
          <a:xfrm>
            <a:off x="4447308" y="591344"/>
            <a:ext cx="6906491" cy="5585619"/>
          </a:xfrm>
        </p:spPr>
        <p:txBody>
          <a:bodyPr anchor="ctr">
            <a:normAutofit/>
          </a:bodyPr>
          <a:lstStyle/>
          <a:p>
            <a:pPr marL="0" indent="0">
              <a:buNone/>
            </a:pPr>
            <a:r>
              <a:rPr lang="en-GB">
                <a:solidFill>
                  <a:srgbClr val="FFFFFF"/>
                </a:solidFill>
              </a:rPr>
              <a:t>“a standardized, publicly available list of known information security vulnerabilities and exposures in software and hardware.”</a:t>
            </a:r>
          </a:p>
          <a:p>
            <a:pPr marL="0" indent="0">
              <a:buNone/>
            </a:pPr>
            <a:r>
              <a:rPr lang="en-GB">
                <a:solidFill>
                  <a:srgbClr val="FFFFFF"/>
                </a:solidFill>
              </a:rPr>
              <a:t>-- maintained by MITRE, a not-for-profit organisation sponsored by the US government.</a:t>
            </a:r>
          </a:p>
        </p:txBody>
      </p:sp>
      <p:sp>
        <p:nvSpPr>
          <p:cNvPr id="6" name="TextBox 5">
            <a:extLst>
              <a:ext uri="{FF2B5EF4-FFF2-40B4-BE49-F238E27FC236}">
                <a16:creationId xmlns:a16="http://schemas.microsoft.com/office/drawing/2014/main" id="{B2020E74-002B-748B-D397-6793B340B145}"/>
              </a:ext>
            </a:extLst>
          </p:cNvPr>
          <p:cNvSpPr txBox="1"/>
          <p:nvPr/>
        </p:nvSpPr>
        <p:spPr>
          <a:xfrm>
            <a:off x="9195851" y="6538912"/>
            <a:ext cx="6099242" cy="369332"/>
          </a:xfrm>
          <a:prstGeom prst="rect">
            <a:avLst/>
          </a:prstGeom>
          <a:noFill/>
        </p:spPr>
        <p:txBody>
          <a:bodyPr wrap="square">
            <a:spAutoFit/>
          </a:bodyPr>
          <a:lstStyle/>
          <a:p>
            <a:r>
              <a:rPr lang="en-US">
                <a:solidFill>
                  <a:schemeClr val="bg1"/>
                </a:solidFill>
              </a:rPr>
              <a:t>https://</a:t>
            </a:r>
            <a:r>
              <a:rPr lang="en-US" err="1">
                <a:solidFill>
                  <a:schemeClr val="bg1"/>
                </a:solidFill>
              </a:rPr>
              <a:t>www.cvedetails.com</a:t>
            </a:r>
            <a:r>
              <a:rPr lang="en-US">
                <a:solidFill>
                  <a:schemeClr val="bg1"/>
                </a:solidFill>
              </a:rPr>
              <a:t>/</a:t>
            </a:r>
          </a:p>
        </p:txBody>
      </p:sp>
      <p:sp>
        <p:nvSpPr>
          <p:cNvPr id="7" name="Slide Number Placeholder 6">
            <a:extLst>
              <a:ext uri="{FF2B5EF4-FFF2-40B4-BE49-F238E27FC236}">
                <a16:creationId xmlns:a16="http://schemas.microsoft.com/office/drawing/2014/main" id="{B1662B8B-3857-340B-A131-2992D1AFC475}"/>
              </a:ext>
            </a:extLst>
          </p:cNvPr>
          <p:cNvSpPr>
            <a:spLocks noGrp="1"/>
          </p:cNvSpPr>
          <p:nvPr>
            <p:ph type="sldNum" sz="quarter" idx="12"/>
          </p:nvPr>
        </p:nvSpPr>
        <p:spPr/>
        <p:txBody>
          <a:bodyPr/>
          <a:lstStyle/>
          <a:p>
            <a:fld id="{016742AF-4840-D84D-9D85-9C83F03E7221}" type="slidenum">
              <a:rPr lang="en-US" smtClean="0"/>
              <a:t>5</a:t>
            </a:fld>
            <a:endParaRPr lang="en-US"/>
          </a:p>
        </p:txBody>
      </p:sp>
    </p:spTree>
    <p:extLst>
      <p:ext uri="{BB962C8B-B14F-4D97-AF65-F5344CB8AC3E}">
        <p14:creationId xmlns:p14="http://schemas.microsoft.com/office/powerpoint/2010/main" val="26164354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AE85B-5468-2D2A-15BB-5F3FA5076F84}"/>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400"/>
              <a:t>Example 2: Memory Tagging Extension (MTE) </a:t>
            </a:r>
          </a:p>
        </p:txBody>
      </p:sp>
      <p:sp>
        <p:nvSpPr>
          <p:cNvPr id="6" name="TextBox 5">
            <a:extLst>
              <a:ext uri="{FF2B5EF4-FFF2-40B4-BE49-F238E27FC236}">
                <a16:creationId xmlns:a16="http://schemas.microsoft.com/office/drawing/2014/main" id="{617EECF6-5CD1-006D-D445-C0289911C0F4}"/>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000"/>
              <a:t>Runtime Memory Access</a:t>
            </a:r>
          </a:p>
          <a:p>
            <a:pPr marL="285750"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r>
              <a:rPr lang="en-US" sz="2000"/>
              <a:t>Top Byte Ignore</a:t>
            </a:r>
          </a:p>
          <a:p>
            <a:pPr marL="285750" indent="-228600">
              <a:lnSpc>
                <a:spcPct val="90000"/>
              </a:lnSpc>
              <a:spcAft>
                <a:spcPts val="600"/>
              </a:spcAft>
              <a:buFont typeface="Arial" panose="020B0604020202020204" pitchFamily="34" charset="0"/>
              <a:buChar char="•"/>
            </a:pPr>
            <a:r>
              <a:rPr lang="en-US" sz="2000"/>
              <a:t>lock-and-key mechanism</a:t>
            </a:r>
          </a:p>
          <a:p>
            <a:pPr marL="285750" indent="-228600">
              <a:lnSpc>
                <a:spcPct val="90000"/>
              </a:lnSpc>
              <a:spcAft>
                <a:spcPts val="600"/>
              </a:spcAft>
              <a:buFont typeface="Arial" panose="020B0604020202020204" pitchFamily="34" charset="0"/>
              <a:buChar char="•"/>
            </a:pPr>
            <a:endParaRPr lang="en-US" sz="2000"/>
          </a:p>
          <a:p>
            <a:pPr marL="285750" indent="-228600">
              <a:lnSpc>
                <a:spcPct val="90000"/>
              </a:lnSpc>
              <a:spcAft>
                <a:spcPts val="600"/>
              </a:spcAft>
              <a:buFont typeface="Arial" panose="020B0604020202020204" pitchFamily="34" charset="0"/>
              <a:buChar char="•"/>
            </a:pPr>
            <a:endParaRPr lang="en-US" sz="2000"/>
          </a:p>
        </p:txBody>
      </p:sp>
      <p:pic>
        <p:nvPicPr>
          <p:cNvPr id="4" name="Content Placeholder 3" descr="Lock and key scheme in MTE">
            <a:extLst>
              <a:ext uri="{FF2B5EF4-FFF2-40B4-BE49-F238E27FC236}">
                <a16:creationId xmlns:a16="http://schemas.microsoft.com/office/drawing/2014/main" id="{D74DD862-018F-5C6B-1663-88449B1A8100}"/>
              </a:ext>
            </a:extLst>
          </p:cNvPr>
          <p:cNvPicPr>
            <a:picLocks noGrp="1" noChangeAspect="1"/>
          </p:cNvPicPr>
          <p:nvPr>
            <p:ph idx="1"/>
          </p:nvPr>
        </p:nvPicPr>
        <p:blipFill>
          <a:blip r:embed="rId3"/>
          <a:srcRect r="4" b="2822"/>
          <a:stretch>
            <a:fillRect/>
          </a:stretch>
        </p:blipFill>
        <p:spPr>
          <a:xfrm>
            <a:off x="5977788" y="799352"/>
            <a:ext cx="5425410" cy="5259296"/>
          </a:xfrm>
          <a:prstGeom prst="rect">
            <a:avLst/>
          </a:prstGeom>
        </p:spPr>
      </p:pic>
      <p:sp>
        <p:nvSpPr>
          <p:cNvPr id="3" name="Slide Number Placeholder 2">
            <a:extLst>
              <a:ext uri="{FF2B5EF4-FFF2-40B4-BE49-F238E27FC236}">
                <a16:creationId xmlns:a16="http://schemas.microsoft.com/office/drawing/2014/main" id="{6446708C-99EE-A37B-8B24-D521C0C5CC6E}"/>
              </a:ext>
            </a:extLst>
          </p:cNvPr>
          <p:cNvSpPr>
            <a:spLocks noGrp="1"/>
          </p:cNvSpPr>
          <p:nvPr>
            <p:ph type="sldNum" sz="quarter" idx="12"/>
          </p:nvPr>
        </p:nvSpPr>
        <p:spPr/>
        <p:txBody>
          <a:bodyPr/>
          <a:lstStyle/>
          <a:p>
            <a:fld id="{016742AF-4840-D84D-9D85-9C83F03E7221}" type="slidenum">
              <a:rPr lang="en-US" smtClean="0"/>
              <a:t>50</a:t>
            </a:fld>
            <a:endParaRPr lang="en-US"/>
          </a:p>
        </p:txBody>
      </p:sp>
    </p:spTree>
    <p:extLst>
      <p:ext uri="{BB962C8B-B14F-4D97-AF65-F5344CB8AC3E}">
        <p14:creationId xmlns:p14="http://schemas.microsoft.com/office/powerpoint/2010/main" val="2866124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14577-F85B-852E-7A01-85F30B06359E}"/>
              </a:ext>
            </a:extLst>
          </p:cNvPr>
          <p:cNvSpPr>
            <a:spLocks noGrp="1"/>
          </p:cNvSpPr>
          <p:nvPr>
            <p:ph type="title"/>
          </p:nvPr>
        </p:nvSpPr>
        <p:spPr/>
        <p:txBody>
          <a:bodyPr/>
          <a:lstStyle/>
          <a:p>
            <a:r>
              <a:rPr lang="en-US"/>
              <a:t>Tag manipulation instructions</a:t>
            </a:r>
          </a:p>
        </p:txBody>
      </p:sp>
      <p:sp>
        <p:nvSpPr>
          <p:cNvPr id="3" name="Content Placeholder 2">
            <a:extLst>
              <a:ext uri="{FF2B5EF4-FFF2-40B4-BE49-F238E27FC236}">
                <a16:creationId xmlns:a16="http://schemas.microsoft.com/office/drawing/2014/main" id="{015A47C8-DB7F-BFF9-B619-DAC07CD267E2}"/>
              </a:ext>
            </a:extLst>
          </p:cNvPr>
          <p:cNvSpPr>
            <a:spLocks noGrp="1"/>
          </p:cNvSpPr>
          <p:nvPr>
            <p:ph idx="1"/>
          </p:nvPr>
        </p:nvSpPr>
        <p:spPr/>
        <p:txBody>
          <a:bodyPr/>
          <a:lstStyle/>
          <a:p>
            <a:r>
              <a:rPr lang="en-US" err="1"/>
              <a:t>libc</a:t>
            </a:r>
            <a:r>
              <a:rPr lang="en-US"/>
              <a:t> malloc</a:t>
            </a:r>
          </a:p>
        </p:txBody>
      </p:sp>
      <p:pic>
        <p:nvPicPr>
          <p:cNvPr id="4" name="Content Placeholder 4">
            <a:extLst>
              <a:ext uri="{FF2B5EF4-FFF2-40B4-BE49-F238E27FC236}">
                <a16:creationId xmlns:a16="http://schemas.microsoft.com/office/drawing/2014/main" id="{7693F1D7-3FC9-A2C2-8F46-CDAEA11E25D2}"/>
              </a:ext>
            </a:extLst>
          </p:cNvPr>
          <p:cNvPicPr>
            <a:picLocks noChangeAspect="1"/>
          </p:cNvPicPr>
          <p:nvPr/>
        </p:nvPicPr>
        <p:blipFill>
          <a:blip r:embed="rId3"/>
          <a:stretch>
            <a:fillRect/>
          </a:stretch>
        </p:blipFill>
        <p:spPr>
          <a:xfrm>
            <a:off x="1219200" y="2445847"/>
            <a:ext cx="9753600" cy="3479800"/>
          </a:xfrm>
          <a:prstGeom prst="rect">
            <a:avLst/>
          </a:prstGeom>
        </p:spPr>
      </p:pic>
      <p:sp>
        <p:nvSpPr>
          <p:cNvPr id="5" name="Oval 4">
            <a:extLst>
              <a:ext uri="{FF2B5EF4-FFF2-40B4-BE49-F238E27FC236}">
                <a16:creationId xmlns:a16="http://schemas.microsoft.com/office/drawing/2014/main" id="{C601136A-1722-1D3F-2B49-73E7F81D5D52}"/>
              </a:ext>
            </a:extLst>
          </p:cNvPr>
          <p:cNvSpPr/>
          <p:nvPr/>
        </p:nvSpPr>
        <p:spPr>
          <a:xfrm>
            <a:off x="4648200" y="4457700"/>
            <a:ext cx="3009900" cy="622300"/>
          </a:xfrm>
          <a:prstGeom prst="ellipse">
            <a:avLst/>
          </a:prstGeom>
          <a:noFill/>
          <a:ln w="412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DDA629E-A0BB-B3F8-D74A-9D9AC7299801}"/>
              </a:ext>
            </a:extLst>
          </p:cNvPr>
          <p:cNvSpPr/>
          <p:nvPr/>
        </p:nvSpPr>
        <p:spPr>
          <a:xfrm>
            <a:off x="4483100" y="3782068"/>
            <a:ext cx="3009900" cy="438452"/>
          </a:xfrm>
          <a:prstGeom prst="ellipse">
            <a:avLst/>
          </a:prstGeom>
          <a:noFill/>
          <a:ln w="412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81F7AA2F-B599-EA75-124B-C3D3F87E36E4}"/>
              </a:ext>
            </a:extLst>
          </p:cNvPr>
          <p:cNvSpPr>
            <a:spLocks noGrp="1"/>
          </p:cNvSpPr>
          <p:nvPr>
            <p:ph type="sldNum" sz="quarter" idx="12"/>
          </p:nvPr>
        </p:nvSpPr>
        <p:spPr/>
        <p:txBody>
          <a:bodyPr/>
          <a:lstStyle/>
          <a:p>
            <a:fld id="{016742AF-4840-D84D-9D85-9C83F03E7221}" type="slidenum">
              <a:rPr lang="en-US" smtClean="0"/>
              <a:t>51</a:t>
            </a:fld>
            <a:endParaRPr lang="en-US"/>
          </a:p>
        </p:txBody>
      </p:sp>
    </p:spTree>
    <p:extLst>
      <p:ext uri="{BB962C8B-B14F-4D97-AF65-F5344CB8AC3E}">
        <p14:creationId xmlns:p14="http://schemas.microsoft.com/office/powerpoint/2010/main" val="3409155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1815-7685-2753-E64D-549462DD5B6B}"/>
              </a:ext>
            </a:extLst>
          </p:cNvPr>
          <p:cNvSpPr>
            <a:spLocks noGrp="1"/>
          </p:cNvSpPr>
          <p:nvPr>
            <p:ph type="title"/>
          </p:nvPr>
        </p:nvSpPr>
        <p:spPr/>
        <p:txBody>
          <a:bodyPr/>
          <a:lstStyle/>
          <a:p>
            <a:endParaRPr lang="en-US"/>
          </a:p>
        </p:txBody>
      </p:sp>
      <p:pic>
        <p:nvPicPr>
          <p:cNvPr id="5" name="Content Placeholder 4" descr="A screen shot of a computer program&#10;&#10;AI-generated content may be incorrect.">
            <a:extLst>
              <a:ext uri="{FF2B5EF4-FFF2-40B4-BE49-F238E27FC236}">
                <a16:creationId xmlns:a16="http://schemas.microsoft.com/office/drawing/2014/main" id="{EDDB26B3-37B1-FC4E-4BD8-1E0920D361E5}"/>
              </a:ext>
            </a:extLst>
          </p:cNvPr>
          <p:cNvPicPr>
            <a:picLocks noGrp="1" noChangeAspect="1"/>
          </p:cNvPicPr>
          <p:nvPr>
            <p:ph idx="1"/>
          </p:nvPr>
        </p:nvPicPr>
        <p:blipFill>
          <a:blip r:embed="rId2"/>
          <a:srcRect b="60667"/>
          <a:stretch>
            <a:fillRect/>
          </a:stretch>
        </p:blipFill>
        <p:spPr>
          <a:xfrm>
            <a:off x="838200" y="1807337"/>
            <a:ext cx="9093902" cy="2914221"/>
          </a:xfrm>
        </p:spPr>
      </p:pic>
      <p:sp>
        <p:nvSpPr>
          <p:cNvPr id="6" name="Oval 5">
            <a:extLst>
              <a:ext uri="{FF2B5EF4-FFF2-40B4-BE49-F238E27FC236}">
                <a16:creationId xmlns:a16="http://schemas.microsoft.com/office/drawing/2014/main" id="{5AC22EDB-D6E2-F814-568A-B92267B8E81A}"/>
              </a:ext>
            </a:extLst>
          </p:cNvPr>
          <p:cNvSpPr/>
          <p:nvPr/>
        </p:nvSpPr>
        <p:spPr>
          <a:xfrm>
            <a:off x="3200400" y="3175000"/>
            <a:ext cx="2654300" cy="154655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FD2DBE7-D4D5-BD27-A7B4-F5F3360D3FBC}"/>
              </a:ext>
            </a:extLst>
          </p:cNvPr>
          <p:cNvSpPr>
            <a:spLocks noGrp="1"/>
          </p:cNvSpPr>
          <p:nvPr>
            <p:ph type="sldNum" sz="quarter" idx="12"/>
          </p:nvPr>
        </p:nvSpPr>
        <p:spPr/>
        <p:txBody>
          <a:bodyPr/>
          <a:lstStyle/>
          <a:p>
            <a:fld id="{016742AF-4840-D84D-9D85-9C83F03E7221}" type="slidenum">
              <a:rPr lang="en-US" smtClean="0"/>
              <a:t>52</a:t>
            </a:fld>
            <a:endParaRPr lang="en-US"/>
          </a:p>
        </p:txBody>
      </p:sp>
    </p:spTree>
    <p:extLst>
      <p:ext uri="{BB962C8B-B14F-4D97-AF65-F5344CB8AC3E}">
        <p14:creationId xmlns:p14="http://schemas.microsoft.com/office/powerpoint/2010/main" val="580116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84F6D-14A9-7846-214C-51BFB7D8198E}"/>
              </a:ext>
            </a:extLst>
          </p:cNvPr>
          <p:cNvSpPr>
            <a:spLocks noGrp="1"/>
          </p:cNvSpPr>
          <p:nvPr>
            <p:ph type="title"/>
          </p:nvPr>
        </p:nvSpPr>
        <p:spPr>
          <a:xfrm>
            <a:off x="1043631" y="809898"/>
            <a:ext cx="10173010" cy="1554480"/>
          </a:xfrm>
        </p:spPr>
        <p:txBody>
          <a:bodyPr vert="horz" lIns="91440" tIns="45720" rIns="91440" bIns="45720" rtlCol="0" anchor="ctr">
            <a:normAutofit/>
          </a:bodyPr>
          <a:lstStyle/>
          <a:p>
            <a:r>
              <a:rPr lang="en-US" sz="4800" kern="1200">
                <a:latin typeface="+mj-lt"/>
                <a:ea typeface="+mj-ea"/>
                <a:cs typeface="+mj-cs"/>
              </a:rPr>
              <a:t>Example 3: Access Control vs Capabilities</a:t>
            </a:r>
          </a:p>
        </p:txBody>
      </p:sp>
      <p:graphicFrame>
        <p:nvGraphicFramePr>
          <p:cNvPr id="11" name="Content Placeholder 10">
            <a:extLst>
              <a:ext uri="{FF2B5EF4-FFF2-40B4-BE49-F238E27FC236}">
                <a16:creationId xmlns:a16="http://schemas.microsoft.com/office/drawing/2014/main" id="{695C4572-FDDD-733F-9B9E-70F465565605}"/>
              </a:ext>
            </a:extLst>
          </p:cNvPr>
          <p:cNvGraphicFramePr>
            <a:graphicFrameLocks noGrp="1"/>
          </p:cNvGraphicFramePr>
          <p:nvPr>
            <p:ph idx="1"/>
          </p:nvPr>
        </p:nvGraphicFramePr>
        <p:xfrm>
          <a:off x="904602" y="3049345"/>
          <a:ext cx="10378441" cy="3146252"/>
        </p:xfrm>
        <a:graphic>
          <a:graphicData uri="http://schemas.openxmlformats.org/drawingml/2006/table">
            <a:tbl>
              <a:tblPr firstRow="1" bandRow="1">
                <a:noFill/>
              </a:tblPr>
              <a:tblGrid>
                <a:gridCol w="5342214">
                  <a:extLst>
                    <a:ext uri="{9D8B030D-6E8A-4147-A177-3AD203B41FA5}">
                      <a16:colId xmlns:a16="http://schemas.microsoft.com/office/drawing/2014/main" val="2868229736"/>
                    </a:ext>
                  </a:extLst>
                </a:gridCol>
                <a:gridCol w="5036227">
                  <a:extLst>
                    <a:ext uri="{9D8B030D-6E8A-4147-A177-3AD203B41FA5}">
                      <a16:colId xmlns:a16="http://schemas.microsoft.com/office/drawing/2014/main" val="2158346050"/>
                    </a:ext>
                  </a:extLst>
                </a:gridCol>
              </a:tblGrid>
              <a:tr h="627281">
                <a:tc>
                  <a:txBody>
                    <a:bodyPr/>
                    <a:lstStyle/>
                    <a:p>
                      <a:pPr algn="ctr" rtl="0" fontAlgn="base">
                        <a:spcAft>
                          <a:spcPts val="750"/>
                        </a:spcAft>
                        <a:buNone/>
                      </a:pPr>
                      <a:r>
                        <a:rPr lang="en-GB" sz="2200" b="0" cap="none" spc="0">
                          <a:solidFill>
                            <a:schemeClr val="tx1"/>
                          </a:solidFill>
                          <a:effectLst/>
                          <a:latin typeface="Nunito" pitchFamily="2" charset="77"/>
                        </a:rPr>
                        <a:t>Access Control Lists</a:t>
                      </a:r>
                    </a:p>
                  </a:txBody>
                  <a:tcPr marL="63399" marR="63399" marT="132081" marB="126797" anchor="b">
                    <a:lnL w="12700" cmpd="sng">
                      <a:noFill/>
                    </a:lnL>
                    <a:lnR w="12700" cmpd="sng">
                      <a:noFill/>
                    </a:lnR>
                    <a:lnT w="9525" cap="flat" cmpd="sng" algn="ctr">
                      <a:noFill/>
                      <a:prstDash val="solid"/>
                    </a:lnT>
                    <a:lnB w="38100" cmpd="sng">
                      <a:noFill/>
                    </a:lnB>
                    <a:noFill/>
                  </a:tcPr>
                </a:tc>
                <a:tc>
                  <a:txBody>
                    <a:bodyPr/>
                    <a:lstStyle/>
                    <a:p>
                      <a:pPr algn="ctr" rtl="0" fontAlgn="base">
                        <a:spcAft>
                          <a:spcPts val="750"/>
                        </a:spcAft>
                        <a:buNone/>
                      </a:pPr>
                      <a:r>
                        <a:rPr lang="en-GB" sz="2200" b="0" cap="none" spc="0">
                          <a:solidFill>
                            <a:schemeClr val="tx1"/>
                          </a:solidFill>
                          <a:effectLst/>
                          <a:latin typeface="Nunito" pitchFamily="2" charset="77"/>
                        </a:rPr>
                        <a:t>Capability Lists</a:t>
                      </a:r>
                    </a:p>
                  </a:txBody>
                  <a:tcPr marL="63399" marR="63399" marT="132081" marB="126797"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1670801785"/>
                  </a:ext>
                </a:extLst>
              </a:tr>
              <a:tr h="839657">
                <a:tc>
                  <a:txBody>
                    <a:bodyPr/>
                    <a:lstStyle/>
                    <a:p>
                      <a:pPr algn="ctr" rtl="0" fontAlgn="base">
                        <a:spcAft>
                          <a:spcPts val="750"/>
                        </a:spcAft>
                        <a:buNone/>
                      </a:pPr>
                      <a:r>
                        <a:rPr lang="en-GB" sz="1600" b="0" cap="none" spc="0">
                          <a:solidFill>
                            <a:schemeClr val="tx1"/>
                          </a:solidFill>
                          <a:effectLst/>
                          <a:latin typeface="Nunito" pitchFamily="2" charset="77"/>
                        </a:rPr>
                        <a:t>It is defined object-wise (resources).</a:t>
                      </a:r>
                    </a:p>
                  </a:txBody>
                  <a:tcPr marL="63399" marR="63399" marT="184913" marB="126797" anchor="ctr">
                    <a:lnL w="12700" cmpd="sng">
                      <a:noFill/>
                      <a:prstDash val="solid"/>
                    </a:lnL>
                    <a:lnR w="12700" cmpd="sng">
                      <a:noFill/>
                      <a:prstDash val="solid"/>
                    </a:lnR>
                    <a:lnT w="38100" cmpd="sng">
                      <a:noFill/>
                    </a:lnT>
                    <a:lnB w="12700" cap="flat" cmpd="sng" algn="ctr">
                      <a:solidFill>
                        <a:schemeClr val="accent1"/>
                      </a:solidFill>
                      <a:prstDash val="solid"/>
                    </a:lnB>
                    <a:noFill/>
                  </a:tcPr>
                </a:tc>
                <a:tc>
                  <a:txBody>
                    <a:bodyPr/>
                    <a:lstStyle/>
                    <a:p>
                      <a:pPr algn="ctr" rtl="0" fontAlgn="base">
                        <a:spcAft>
                          <a:spcPts val="750"/>
                        </a:spcAft>
                        <a:buNone/>
                      </a:pPr>
                      <a:r>
                        <a:rPr lang="en-GB" sz="1600" b="0" cap="none" spc="0">
                          <a:solidFill>
                            <a:schemeClr val="tx1"/>
                          </a:solidFill>
                          <a:effectLst/>
                          <a:latin typeface="Nunito" pitchFamily="2" charset="77"/>
                        </a:rPr>
                        <a:t>It is defined subject-wise (users, processes, and procedures).</a:t>
                      </a:r>
                    </a:p>
                  </a:txBody>
                  <a:tcPr marL="63399" marR="63399" marT="184913" marB="126797" anchor="ctr">
                    <a:lnL w="12700" cmpd="sng">
                      <a:noFill/>
                      <a:prstDash val="solid"/>
                    </a:lnL>
                    <a:lnR w="12700" cmpd="sng">
                      <a:noFill/>
                      <a:prstDash val="solid"/>
                    </a:lnR>
                    <a:lnT w="38100" cmpd="sng">
                      <a:noFill/>
                    </a:lnT>
                    <a:lnB w="12700" cap="flat" cmpd="sng" algn="ctr">
                      <a:solidFill>
                        <a:schemeClr val="accent1"/>
                      </a:solidFill>
                      <a:prstDash val="solid"/>
                    </a:lnB>
                    <a:noFill/>
                  </a:tcPr>
                </a:tc>
                <a:extLst>
                  <a:ext uri="{0D108BD9-81ED-4DB2-BD59-A6C34878D82A}">
                    <a16:rowId xmlns:a16="http://schemas.microsoft.com/office/drawing/2014/main" val="2417710867"/>
                  </a:ext>
                </a:extLst>
              </a:tr>
              <a:tr h="839657">
                <a:tc>
                  <a:txBody>
                    <a:bodyPr/>
                    <a:lstStyle/>
                    <a:p>
                      <a:pPr algn="ctr" rtl="0" fontAlgn="base">
                        <a:spcAft>
                          <a:spcPts val="750"/>
                        </a:spcAft>
                        <a:buNone/>
                      </a:pPr>
                      <a:r>
                        <a:rPr lang="en-GB" sz="1600" b="0" cap="none" spc="0">
                          <a:solidFill>
                            <a:schemeClr val="tx1"/>
                          </a:solidFill>
                          <a:effectLst/>
                          <a:latin typeface="Nunito" pitchFamily="2" charset="77"/>
                        </a:rPr>
                        <a:t>It lists the various subjects along with the rights of an object.</a:t>
                      </a:r>
                    </a:p>
                  </a:txBody>
                  <a:tcPr marL="63399" marR="63399" marT="184913" marB="126797" anchor="ctr">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lgn="ctr" rtl="0" fontAlgn="base">
                        <a:spcAft>
                          <a:spcPts val="750"/>
                        </a:spcAft>
                        <a:buNone/>
                      </a:pPr>
                      <a:r>
                        <a:rPr lang="en-GB" sz="1600" b="0" cap="none" spc="0">
                          <a:solidFill>
                            <a:schemeClr val="tx1"/>
                          </a:solidFill>
                          <a:effectLst/>
                          <a:latin typeface="Nunito" pitchFamily="2" charset="77"/>
                        </a:rPr>
                        <a:t>It lists the various objects along with the rights permitted on them for a subject.</a:t>
                      </a:r>
                    </a:p>
                  </a:txBody>
                  <a:tcPr marL="63399" marR="63399" marT="184913" marB="126797" anchor="ctr">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4081649108"/>
                  </a:ext>
                </a:extLst>
              </a:tr>
              <a:tr h="839657">
                <a:tc>
                  <a:txBody>
                    <a:bodyPr/>
                    <a:lstStyle/>
                    <a:p>
                      <a:pPr algn="ctr" rtl="0" fontAlgn="base">
                        <a:spcAft>
                          <a:spcPts val="750"/>
                        </a:spcAft>
                        <a:buNone/>
                      </a:pPr>
                      <a:r>
                        <a:rPr lang="en-GB" sz="1600" b="0" cap="none" spc="0">
                          <a:solidFill>
                            <a:schemeClr val="tx1"/>
                          </a:solidFill>
                          <a:effectLst/>
                          <a:latin typeface="Nunito" pitchFamily="2" charset="77"/>
                        </a:rPr>
                        <a:t>Each object (resource) has a list of pairs of the form &lt;subject, access rights&gt;</a:t>
                      </a:r>
                    </a:p>
                  </a:txBody>
                  <a:tcPr marL="63399" marR="63399" marT="184913" marB="126797"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rtl="0" fontAlgn="base">
                        <a:spcAft>
                          <a:spcPts val="750"/>
                        </a:spcAft>
                        <a:buNone/>
                      </a:pPr>
                      <a:r>
                        <a:rPr lang="en-GB" sz="1600" b="0" cap="none" spc="0">
                          <a:solidFill>
                            <a:schemeClr val="tx1"/>
                          </a:solidFill>
                          <a:effectLst/>
                          <a:latin typeface="Nunito" pitchFamily="2" charset="77"/>
                        </a:rPr>
                        <a:t>Each subject (user, process procedure) has a list of pairs of the form &lt;object, access rights&gt;</a:t>
                      </a:r>
                    </a:p>
                  </a:txBody>
                  <a:tcPr marL="63399" marR="63399" marT="184913" marB="126797"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34024555"/>
                  </a:ext>
                </a:extLst>
              </a:tr>
            </a:tbl>
          </a:graphicData>
        </a:graphic>
      </p:graphicFrame>
      <p:sp>
        <p:nvSpPr>
          <p:cNvPr id="3" name="Slide Number Placeholder 2">
            <a:extLst>
              <a:ext uri="{FF2B5EF4-FFF2-40B4-BE49-F238E27FC236}">
                <a16:creationId xmlns:a16="http://schemas.microsoft.com/office/drawing/2014/main" id="{D63D4181-182A-E134-F4D0-A874841A7DD0}"/>
              </a:ext>
            </a:extLst>
          </p:cNvPr>
          <p:cNvSpPr>
            <a:spLocks noGrp="1"/>
          </p:cNvSpPr>
          <p:nvPr>
            <p:ph type="sldNum" sz="quarter" idx="12"/>
          </p:nvPr>
        </p:nvSpPr>
        <p:spPr/>
        <p:txBody>
          <a:bodyPr/>
          <a:lstStyle/>
          <a:p>
            <a:fld id="{016742AF-4840-D84D-9D85-9C83F03E7221}" type="slidenum">
              <a:rPr lang="en-US" smtClean="0"/>
              <a:t>53</a:t>
            </a:fld>
            <a:endParaRPr lang="en-US"/>
          </a:p>
        </p:txBody>
      </p:sp>
    </p:spTree>
    <p:extLst>
      <p:ext uri="{BB962C8B-B14F-4D97-AF65-F5344CB8AC3E}">
        <p14:creationId xmlns:p14="http://schemas.microsoft.com/office/powerpoint/2010/main" val="1965231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43392E0-C3A8-E82E-976B-E4122AAE92B5}"/>
              </a:ext>
            </a:extLst>
          </p:cNvPr>
          <p:cNvSpPr>
            <a:spLocks noGrp="1"/>
          </p:cNvSpPr>
          <p:nvPr>
            <p:ph type="title"/>
          </p:nvPr>
        </p:nvSpPr>
        <p:spPr>
          <a:xfrm>
            <a:off x="645064" y="525982"/>
            <a:ext cx="4282983" cy="1200361"/>
          </a:xfrm>
        </p:spPr>
        <p:txBody>
          <a:bodyPr anchor="b">
            <a:normAutofit/>
          </a:bodyPr>
          <a:lstStyle/>
          <a:p>
            <a:r>
              <a:rPr lang="en-US" sz="3600"/>
              <a:t>Key Security Principles</a:t>
            </a:r>
          </a:p>
        </p:txBody>
      </p:sp>
      <p:sp>
        <p:nvSpPr>
          <p:cNvPr id="3" name="Content Placeholder 2">
            <a:extLst>
              <a:ext uri="{FF2B5EF4-FFF2-40B4-BE49-F238E27FC236}">
                <a16:creationId xmlns:a16="http://schemas.microsoft.com/office/drawing/2014/main" id="{1BD0B9F5-58E0-3109-E5D2-69C204ACF1DE}"/>
              </a:ext>
            </a:extLst>
          </p:cNvPr>
          <p:cNvSpPr>
            <a:spLocks noGrp="1"/>
          </p:cNvSpPr>
          <p:nvPr>
            <p:ph idx="1"/>
          </p:nvPr>
        </p:nvSpPr>
        <p:spPr>
          <a:xfrm>
            <a:off x="645066" y="2031101"/>
            <a:ext cx="4282984" cy="3511943"/>
          </a:xfrm>
        </p:spPr>
        <p:txBody>
          <a:bodyPr anchor="ctr">
            <a:normAutofit/>
          </a:bodyPr>
          <a:lstStyle/>
          <a:p>
            <a:r>
              <a:rPr lang="en-US" sz="2400"/>
              <a:t>Principles of Least Privilege</a:t>
            </a:r>
          </a:p>
          <a:p>
            <a:r>
              <a:rPr lang="en-US" sz="2400"/>
              <a:t>Principles of Intentional Use</a:t>
            </a:r>
          </a:p>
        </p:txBody>
      </p:sp>
      <p:pic>
        <p:nvPicPr>
          <p:cNvPr id="4" name="Picture 3" descr="CS 513 System Security -- Capability-based Access Control Mechanisms">
            <a:extLst>
              <a:ext uri="{FF2B5EF4-FFF2-40B4-BE49-F238E27FC236}">
                <a16:creationId xmlns:a16="http://schemas.microsoft.com/office/drawing/2014/main" id="{8017A45C-8B96-A143-C8F5-0C15AC1A8248}"/>
              </a:ext>
            </a:extLst>
          </p:cNvPr>
          <p:cNvPicPr>
            <a:picLocks noChangeAspect="1"/>
          </p:cNvPicPr>
          <p:nvPr/>
        </p:nvPicPr>
        <p:blipFill>
          <a:blip r:embed="rId2"/>
          <a:stretch>
            <a:fillRect/>
          </a:stretch>
        </p:blipFill>
        <p:spPr>
          <a:xfrm>
            <a:off x="5987738" y="2357661"/>
            <a:ext cx="5628018" cy="1909807"/>
          </a:xfrm>
          <a:prstGeom prst="rect">
            <a:avLst/>
          </a:prstGeom>
        </p:spPr>
      </p:pic>
      <p:sp>
        <p:nvSpPr>
          <p:cNvPr id="2" name="Slide Number Placeholder 1">
            <a:extLst>
              <a:ext uri="{FF2B5EF4-FFF2-40B4-BE49-F238E27FC236}">
                <a16:creationId xmlns:a16="http://schemas.microsoft.com/office/drawing/2014/main" id="{E10F0F4C-A0AB-0F20-1470-AC155D4313C0}"/>
              </a:ext>
            </a:extLst>
          </p:cNvPr>
          <p:cNvSpPr>
            <a:spLocks noGrp="1"/>
          </p:cNvSpPr>
          <p:nvPr>
            <p:ph type="sldNum" sz="quarter" idx="12"/>
          </p:nvPr>
        </p:nvSpPr>
        <p:spPr/>
        <p:txBody>
          <a:bodyPr/>
          <a:lstStyle/>
          <a:p>
            <a:fld id="{016742AF-4840-D84D-9D85-9C83F03E7221}" type="slidenum">
              <a:rPr lang="en-US" smtClean="0"/>
              <a:t>54</a:t>
            </a:fld>
            <a:endParaRPr lang="en-US"/>
          </a:p>
        </p:txBody>
      </p:sp>
    </p:spTree>
    <p:extLst>
      <p:ext uri="{BB962C8B-B14F-4D97-AF65-F5344CB8AC3E}">
        <p14:creationId xmlns:p14="http://schemas.microsoft.com/office/powerpoint/2010/main" val="3597531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715A-143B-C75B-B547-CBFB7CF216EC}"/>
              </a:ext>
            </a:extLst>
          </p:cNvPr>
          <p:cNvSpPr>
            <a:spLocks noGrp="1"/>
          </p:cNvSpPr>
          <p:nvPr>
            <p:ph type="title"/>
          </p:nvPr>
        </p:nvSpPr>
        <p:spPr>
          <a:xfrm>
            <a:off x="612648" y="1078992"/>
            <a:ext cx="6268770" cy="1536192"/>
          </a:xfrm>
        </p:spPr>
        <p:txBody>
          <a:bodyPr anchor="b">
            <a:normAutofit/>
          </a:bodyPr>
          <a:lstStyle/>
          <a:p>
            <a:r>
              <a:rPr lang="en-US" sz="3300"/>
              <a:t>CHERI: </a:t>
            </a:r>
            <a:br>
              <a:rPr lang="en-US" sz="3300"/>
            </a:br>
            <a:r>
              <a:rPr lang="en-US" sz="3300"/>
              <a:t>hardware-assisted memory safety</a:t>
            </a:r>
          </a:p>
        </p:txBody>
      </p:sp>
      <p:sp>
        <p:nvSpPr>
          <p:cNvPr id="3" name="Content Placeholder 2">
            <a:extLst>
              <a:ext uri="{FF2B5EF4-FFF2-40B4-BE49-F238E27FC236}">
                <a16:creationId xmlns:a16="http://schemas.microsoft.com/office/drawing/2014/main" id="{1BF3FBBA-4BE0-165B-4ACE-8891EBFB4E31}"/>
              </a:ext>
            </a:extLst>
          </p:cNvPr>
          <p:cNvSpPr>
            <a:spLocks noGrp="1"/>
          </p:cNvSpPr>
          <p:nvPr>
            <p:ph idx="1"/>
          </p:nvPr>
        </p:nvSpPr>
        <p:spPr>
          <a:xfrm>
            <a:off x="612648" y="3355848"/>
            <a:ext cx="6268770" cy="2825496"/>
          </a:xfrm>
        </p:spPr>
        <p:txBody>
          <a:bodyPr>
            <a:normAutofit/>
          </a:bodyPr>
          <a:lstStyle/>
          <a:p>
            <a:r>
              <a:rPr lang="en-US" sz="2200"/>
              <a:t>Capability Hardware-Enforced RISC Instructions (CHERI)</a:t>
            </a:r>
          </a:p>
          <a:p>
            <a:r>
              <a:rPr lang="en-US" sz="2200"/>
              <a:t>An architecture-agnostic memory protection model that leverages hardware deterministic actions against illegal memory access</a:t>
            </a:r>
          </a:p>
          <a:p>
            <a:r>
              <a:rPr lang="en-US" sz="2200"/>
              <a:t>A hardware-software-semantics codesign project now into its 15</a:t>
            </a:r>
            <a:r>
              <a:rPr lang="en-US" sz="2200" baseline="30000"/>
              <a:t>th</a:t>
            </a:r>
            <a:r>
              <a:rPr lang="en-US" sz="2200"/>
              <a:t> year</a:t>
            </a:r>
          </a:p>
        </p:txBody>
      </p:sp>
      <p:grpSp>
        <p:nvGrpSpPr>
          <p:cNvPr id="6" name="Group 5">
            <a:extLst>
              <a:ext uri="{FF2B5EF4-FFF2-40B4-BE49-F238E27FC236}">
                <a16:creationId xmlns:a16="http://schemas.microsoft.com/office/drawing/2014/main" id="{EF720131-38A5-87E0-B927-8564F976BDCE}"/>
              </a:ext>
            </a:extLst>
          </p:cNvPr>
          <p:cNvGrpSpPr/>
          <p:nvPr/>
        </p:nvGrpSpPr>
        <p:grpSpPr>
          <a:xfrm>
            <a:off x="6735380" y="3202684"/>
            <a:ext cx="5180660" cy="2017269"/>
            <a:chOff x="7747667" y="4860120"/>
            <a:chExt cx="4418389" cy="1017087"/>
          </a:xfrm>
        </p:grpSpPr>
        <p:sp>
          <p:nvSpPr>
            <p:cNvPr id="7" name="Rectangle 6">
              <a:extLst>
                <a:ext uri="{FF2B5EF4-FFF2-40B4-BE49-F238E27FC236}">
                  <a16:creationId xmlns:a16="http://schemas.microsoft.com/office/drawing/2014/main" id="{C49DC0F3-24F1-2C10-C8BE-6F3FB8494CC3}"/>
                </a:ext>
              </a:extLst>
            </p:cNvPr>
            <p:cNvSpPr/>
            <p:nvPr/>
          </p:nvSpPr>
          <p:spPr>
            <a:xfrm flipH="1">
              <a:off x="10376808" y="4861870"/>
              <a:ext cx="1736056" cy="4563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543697">
                <a:spcAft>
                  <a:spcPts val="324"/>
                </a:spcAft>
              </a:pPr>
              <a:r>
                <a:rPr lang="en-US" sz="2000" kern="1200">
                  <a:solidFill>
                    <a:schemeClr val="dk1"/>
                  </a:solidFill>
                  <a:latin typeface="+mn-lt"/>
                  <a:ea typeface="+mn-ea"/>
                  <a:cs typeface="+mn-cs"/>
                </a:rPr>
                <a:t>64bit pointer</a:t>
              </a:r>
              <a:endParaRPr lang="en-US" sz="4000"/>
            </a:p>
          </p:txBody>
        </p:sp>
        <p:sp>
          <p:nvSpPr>
            <p:cNvPr id="8" name="TextBox 7">
              <a:extLst>
                <a:ext uri="{FF2B5EF4-FFF2-40B4-BE49-F238E27FC236}">
                  <a16:creationId xmlns:a16="http://schemas.microsoft.com/office/drawing/2014/main" id="{1ADDB64C-152C-4559-EBC0-1C2C40EBBE09}"/>
                </a:ext>
              </a:extLst>
            </p:cNvPr>
            <p:cNvSpPr txBox="1"/>
            <p:nvPr/>
          </p:nvSpPr>
          <p:spPr>
            <a:xfrm>
              <a:off x="9301181" y="5412691"/>
              <a:ext cx="1311361" cy="232767"/>
            </a:xfrm>
            <a:prstGeom prst="rect">
              <a:avLst/>
            </a:prstGeom>
            <a:noFill/>
          </p:spPr>
          <p:txBody>
            <a:bodyPr wrap="none" rtlCol="0">
              <a:spAutoFit/>
            </a:bodyPr>
            <a:lstStyle/>
            <a:p>
              <a:pPr defTabSz="543697">
                <a:spcAft>
                  <a:spcPts val="324"/>
                </a:spcAft>
              </a:pPr>
              <a:r>
                <a:rPr lang="en-US" sz="2400" kern="1200">
                  <a:solidFill>
                    <a:srgbClr val="C00000"/>
                  </a:solidFill>
                  <a:latin typeface="+mn-lt"/>
                  <a:ea typeface="+mn-ea"/>
                  <a:cs typeface="+mn-cs"/>
                </a:rPr>
                <a:t>C</a:t>
              </a:r>
              <a:r>
                <a:rPr lang="en-US" sz="2400" kern="1200">
                  <a:solidFill>
                    <a:schemeClr val="tx1"/>
                  </a:solidFill>
                  <a:latin typeface="+mn-lt"/>
                  <a:ea typeface="+mn-ea"/>
                  <a:cs typeface="+mn-cs"/>
                </a:rPr>
                <a:t>apability</a:t>
              </a:r>
              <a:endParaRPr lang="en-US" sz="4000"/>
            </a:p>
          </p:txBody>
        </p:sp>
        <p:sp>
          <p:nvSpPr>
            <p:cNvPr id="9" name="Rectangle 8">
              <a:extLst>
                <a:ext uri="{FF2B5EF4-FFF2-40B4-BE49-F238E27FC236}">
                  <a16:creationId xmlns:a16="http://schemas.microsoft.com/office/drawing/2014/main" id="{82D8FB70-D9AA-B81E-9F76-D4D10236CD11}"/>
                </a:ext>
              </a:extLst>
            </p:cNvPr>
            <p:cNvSpPr/>
            <p:nvPr/>
          </p:nvSpPr>
          <p:spPr>
            <a:xfrm flipH="1">
              <a:off x="8573025" y="4863623"/>
              <a:ext cx="1809568" cy="456372"/>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defTabSz="543697">
                <a:spcAft>
                  <a:spcPts val="324"/>
                </a:spcAft>
              </a:pPr>
              <a:r>
                <a:rPr lang="en-US" sz="2000" b="1" kern="1200">
                  <a:solidFill>
                    <a:srgbClr val="FFFF00"/>
                  </a:solidFill>
                  <a:latin typeface="+mn-lt"/>
                  <a:ea typeface="+mn-ea"/>
                  <a:cs typeface="+mn-cs"/>
                </a:rPr>
                <a:t>64bit metadata</a:t>
              </a:r>
              <a:endParaRPr lang="en-US" sz="4000" b="1">
                <a:solidFill>
                  <a:srgbClr val="FFFF00"/>
                </a:solidFill>
              </a:endParaRPr>
            </a:p>
          </p:txBody>
        </p:sp>
        <p:sp>
          <p:nvSpPr>
            <p:cNvPr id="11" name="Rectangle 10">
              <a:extLst>
                <a:ext uri="{FF2B5EF4-FFF2-40B4-BE49-F238E27FC236}">
                  <a16:creationId xmlns:a16="http://schemas.microsoft.com/office/drawing/2014/main" id="{95409AE7-4DDF-C65F-36A3-16EA1615ACAC}"/>
                </a:ext>
              </a:extLst>
            </p:cNvPr>
            <p:cNvSpPr/>
            <p:nvPr/>
          </p:nvSpPr>
          <p:spPr>
            <a:xfrm>
              <a:off x="7836537" y="4860120"/>
              <a:ext cx="563825" cy="45637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543697">
                <a:spcAft>
                  <a:spcPts val="324"/>
                </a:spcAft>
              </a:pPr>
              <a:r>
                <a:rPr lang="en-US" sz="2000" kern="1200">
                  <a:solidFill>
                    <a:schemeClr val="dk1"/>
                  </a:solidFill>
                  <a:latin typeface="+mn-lt"/>
                  <a:ea typeface="+mn-ea"/>
                  <a:cs typeface="+mn-cs"/>
                </a:rPr>
                <a:t>tag</a:t>
              </a:r>
              <a:endParaRPr lang="en-US" sz="4000"/>
            </a:p>
          </p:txBody>
        </p:sp>
        <p:sp>
          <p:nvSpPr>
            <p:cNvPr id="13" name="TextBox 12">
              <a:extLst>
                <a:ext uri="{FF2B5EF4-FFF2-40B4-BE49-F238E27FC236}">
                  <a16:creationId xmlns:a16="http://schemas.microsoft.com/office/drawing/2014/main" id="{A6F8EB67-1C1C-369D-EF7D-06D3D1C9D4EE}"/>
                </a:ext>
              </a:extLst>
            </p:cNvPr>
            <p:cNvSpPr txBox="1"/>
            <p:nvPr/>
          </p:nvSpPr>
          <p:spPr>
            <a:xfrm>
              <a:off x="7747667" y="5675476"/>
              <a:ext cx="4418389" cy="201731"/>
            </a:xfrm>
            <a:prstGeom prst="rect">
              <a:avLst/>
            </a:prstGeom>
            <a:noFill/>
          </p:spPr>
          <p:txBody>
            <a:bodyPr wrap="square" rtlCol="0">
              <a:spAutoFit/>
            </a:bodyPr>
            <a:lstStyle/>
            <a:p>
              <a:pPr algn="ctr" defTabSz="543697">
                <a:spcAft>
                  <a:spcPts val="324"/>
                </a:spcAft>
              </a:pPr>
              <a:r>
                <a:rPr lang="en-US" sz="2000" kern="1200">
                  <a:solidFill>
                    <a:srgbClr val="C00000"/>
                  </a:solidFill>
                  <a:latin typeface="+mn-lt"/>
                  <a:ea typeface="+mn-ea"/>
                  <a:cs typeface="+mn-cs"/>
                </a:rPr>
                <a:t>H</a:t>
              </a:r>
              <a:r>
                <a:rPr lang="en-US" sz="2000" kern="1200">
                  <a:solidFill>
                    <a:schemeClr val="tx1"/>
                  </a:solidFill>
                  <a:latin typeface="+mn-lt"/>
                  <a:ea typeface="+mn-ea"/>
                  <a:cs typeface="+mn-cs"/>
                </a:rPr>
                <a:t>ardware </a:t>
              </a:r>
              <a:r>
                <a:rPr lang="en-US" sz="2000" kern="1200">
                  <a:solidFill>
                    <a:srgbClr val="C00000"/>
                  </a:solidFill>
                  <a:latin typeface="+mn-lt"/>
                  <a:ea typeface="+mn-ea"/>
                  <a:cs typeface="+mn-cs"/>
                </a:rPr>
                <a:t>E</a:t>
              </a:r>
              <a:r>
                <a:rPr lang="en-US" sz="2000" kern="1200">
                  <a:solidFill>
                    <a:schemeClr val="tx1"/>
                  </a:solidFill>
                  <a:latin typeface="+mn-lt"/>
                  <a:ea typeface="+mn-ea"/>
                  <a:cs typeface="+mn-cs"/>
                </a:rPr>
                <a:t>nhanced </a:t>
              </a:r>
              <a:r>
                <a:rPr lang="en-US" sz="2000" kern="1200">
                  <a:solidFill>
                    <a:srgbClr val="C00000"/>
                  </a:solidFill>
                  <a:latin typeface="+mn-lt"/>
                  <a:ea typeface="+mn-ea"/>
                  <a:cs typeface="+mn-cs"/>
                </a:rPr>
                <a:t>R</a:t>
              </a:r>
              <a:r>
                <a:rPr lang="en-US" sz="2000" kern="1200">
                  <a:solidFill>
                    <a:schemeClr val="tx1"/>
                  </a:solidFill>
                  <a:latin typeface="+mn-lt"/>
                  <a:ea typeface="+mn-ea"/>
                  <a:cs typeface="+mn-cs"/>
                </a:rPr>
                <a:t>ISC </a:t>
              </a:r>
              <a:r>
                <a:rPr lang="en-US" sz="2000" kern="1200">
                  <a:solidFill>
                    <a:srgbClr val="C00000"/>
                  </a:solidFill>
                  <a:latin typeface="+mn-lt"/>
                  <a:ea typeface="+mn-ea"/>
                  <a:cs typeface="+mn-cs"/>
                </a:rPr>
                <a:t>I</a:t>
              </a:r>
              <a:r>
                <a:rPr lang="en-US" sz="2000" kern="1200">
                  <a:solidFill>
                    <a:schemeClr val="tx1"/>
                  </a:solidFill>
                  <a:latin typeface="+mn-lt"/>
                  <a:ea typeface="+mn-ea"/>
                  <a:cs typeface="+mn-cs"/>
                </a:rPr>
                <a:t>nstructions</a:t>
              </a:r>
              <a:endParaRPr lang="en-US" sz="4000"/>
            </a:p>
          </p:txBody>
        </p:sp>
      </p:grpSp>
      <p:sp>
        <p:nvSpPr>
          <p:cNvPr id="4" name="Slide Number Placeholder 3">
            <a:extLst>
              <a:ext uri="{FF2B5EF4-FFF2-40B4-BE49-F238E27FC236}">
                <a16:creationId xmlns:a16="http://schemas.microsoft.com/office/drawing/2014/main" id="{C6859C26-020C-F61F-5AAF-2FEDC0047A12}"/>
              </a:ext>
            </a:extLst>
          </p:cNvPr>
          <p:cNvSpPr>
            <a:spLocks noGrp="1"/>
          </p:cNvSpPr>
          <p:nvPr>
            <p:ph type="sldNum" sz="quarter" idx="12"/>
          </p:nvPr>
        </p:nvSpPr>
        <p:spPr/>
        <p:txBody>
          <a:bodyPr/>
          <a:lstStyle/>
          <a:p>
            <a:fld id="{016742AF-4840-D84D-9D85-9C83F03E7221}" type="slidenum">
              <a:rPr lang="en-US" smtClean="0"/>
              <a:t>55</a:t>
            </a:fld>
            <a:endParaRPr lang="en-US"/>
          </a:p>
        </p:txBody>
      </p:sp>
    </p:spTree>
    <p:extLst>
      <p:ext uri="{BB962C8B-B14F-4D97-AF65-F5344CB8AC3E}">
        <p14:creationId xmlns:p14="http://schemas.microsoft.com/office/powerpoint/2010/main" val="39732861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F9904-E597-0F16-670C-FDF912082D5D}"/>
              </a:ext>
            </a:extLst>
          </p:cNvPr>
          <p:cNvSpPr>
            <a:spLocks noGrp="1"/>
          </p:cNvSpPr>
          <p:nvPr>
            <p:ph type="title"/>
          </p:nvPr>
        </p:nvSpPr>
        <p:spPr>
          <a:xfrm>
            <a:off x="1006900" y="1188637"/>
            <a:ext cx="3057101" cy="4480726"/>
          </a:xfrm>
        </p:spPr>
        <p:txBody>
          <a:bodyPr>
            <a:normAutofit/>
          </a:bodyPr>
          <a:lstStyle/>
          <a:p>
            <a:pPr algn="r"/>
            <a:r>
              <a:rPr lang="en-US" sz="5100"/>
              <a:t>Levels of protection</a:t>
            </a:r>
          </a:p>
        </p:txBody>
      </p:sp>
      <p:graphicFrame>
        <p:nvGraphicFramePr>
          <p:cNvPr id="5" name="Content Placeholder 2">
            <a:extLst>
              <a:ext uri="{FF2B5EF4-FFF2-40B4-BE49-F238E27FC236}">
                <a16:creationId xmlns:a16="http://schemas.microsoft.com/office/drawing/2014/main" id="{9A9A0473-62FB-3896-B40A-68A34714701E}"/>
              </a:ext>
            </a:extLst>
          </p:cNvPr>
          <p:cNvGraphicFramePr>
            <a:graphicFrameLocks noGrp="1"/>
          </p:cNvGraphicFramePr>
          <p:nvPr>
            <p:ph idx="1"/>
          </p:nvPr>
        </p:nvGraphicFramePr>
        <p:xfrm>
          <a:off x="5170778" y="1188637"/>
          <a:ext cx="4780416" cy="4480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9295B507-AB2A-922B-34B3-355D1C41042D}"/>
              </a:ext>
            </a:extLst>
          </p:cNvPr>
          <p:cNvSpPr>
            <a:spLocks noGrp="1"/>
          </p:cNvSpPr>
          <p:nvPr>
            <p:ph type="sldNum" sz="quarter" idx="12"/>
          </p:nvPr>
        </p:nvSpPr>
        <p:spPr/>
        <p:txBody>
          <a:bodyPr/>
          <a:lstStyle/>
          <a:p>
            <a:fld id="{016742AF-4840-D84D-9D85-9C83F03E7221}" type="slidenum">
              <a:rPr lang="en-US" smtClean="0"/>
              <a:t>56</a:t>
            </a:fld>
            <a:endParaRPr lang="en-US"/>
          </a:p>
        </p:txBody>
      </p:sp>
    </p:spTree>
    <p:extLst>
      <p:ext uri="{BB962C8B-B14F-4D97-AF65-F5344CB8AC3E}">
        <p14:creationId xmlns:p14="http://schemas.microsoft.com/office/powerpoint/2010/main" val="2827891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D9A0FD6B-2E69-04F9-CF74-114C63873850}"/>
              </a:ext>
            </a:extLst>
          </p:cNvPr>
          <p:cNvPicPr>
            <a:picLocks noChangeAspect="1"/>
          </p:cNvPicPr>
          <p:nvPr/>
        </p:nvPicPr>
        <p:blipFill>
          <a:blip r:embed="rId3">
            <a:alphaModFix amt="55000"/>
          </a:blip>
          <a:srcRect r="3112" b="1"/>
          <a:stretch>
            <a:fillRect/>
          </a:stretch>
        </p:blipFill>
        <p:spPr>
          <a:xfrm>
            <a:off x="20" y="-9107"/>
            <a:ext cx="12191980" cy="6858000"/>
          </a:xfrm>
          <a:prstGeom prst="rect">
            <a:avLst/>
          </a:prstGeom>
        </p:spPr>
      </p:pic>
      <p:sp>
        <p:nvSpPr>
          <p:cNvPr id="36" name="Arc 3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9" name="TextBox 9">
            <a:extLst>
              <a:ext uri="{FF2B5EF4-FFF2-40B4-BE49-F238E27FC236}">
                <a16:creationId xmlns:a16="http://schemas.microsoft.com/office/drawing/2014/main" id="{D1F0E90E-D059-633A-246B-F082D34943B7}"/>
              </a:ext>
            </a:extLst>
          </p:cNvPr>
          <p:cNvGraphicFramePr/>
          <p:nvPr>
            <p:extLst>
              <p:ext uri="{D42A27DB-BD31-4B8C-83A1-F6EECF244321}">
                <p14:modId xmlns:p14="http://schemas.microsoft.com/office/powerpoint/2010/main" val="1315491512"/>
              </p:ext>
            </p:extLst>
          </p:nvPr>
        </p:nvGraphicFramePr>
        <p:xfrm>
          <a:off x="5346159" y="1155328"/>
          <a:ext cx="6528881" cy="52923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8206F677-87B5-01EE-19CA-41E05768DD82}"/>
              </a:ext>
            </a:extLst>
          </p:cNvPr>
          <p:cNvSpPr txBox="1"/>
          <p:nvPr/>
        </p:nvSpPr>
        <p:spPr>
          <a:xfrm>
            <a:off x="9195851" y="6538912"/>
            <a:ext cx="6099242" cy="369332"/>
          </a:xfrm>
          <a:prstGeom prst="rect">
            <a:avLst/>
          </a:prstGeom>
          <a:noFill/>
        </p:spPr>
        <p:txBody>
          <a:bodyPr wrap="square">
            <a:spAutoFit/>
          </a:bodyPr>
          <a:lstStyle/>
          <a:p>
            <a:r>
              <a:rPr lang="en-US">
                <a:solidFill>
                  <a:schemeClr val="bg1"/>
                </a:solidFill>
              </a:rPr>
              <a:t>https://</a:t>
            </a:r>
            <a:r>
              <a:rPr lang="en-US" err="1">
                <a:solidFill>
                  <a:schemeClr val="bg1"/>
                </a:solidFill>
              </a:rPr>
              <a:t>www.cvedetails.com</a:t>
            </a:r>
            <a:r>
              <a:rPr lang="en-US">
                <a:solidFill>
                  <a:schemeClr val="bg1"/>
                </a:solidFill>
              </a:rPr>
              <a:t>/</a:t>
            </a:r>
          </a:p>
        </p:txBody>
      </p:sp>
      <p:sp>
        <p:nvSpPr>
          <p:cNvPr id="3" name="Slide Number Placeholder 2">
            <a:extLst>
              <a:ext uri="{FF2B5EF4-FFF2-40B4-BE49-F238E27FC236}">
                <a16:creationId xmlns:a16="http://schemas.microsoft.com/office/drawing/2014/main" id="{B6429534-9E7F-DAD5-900E-A13E4B28D57A}"/>
              </a:ext>
            </a:extLst>
          </p:cNvPr>
          <p:cNvSpPr>
            <a:spLocks noGrp="1"/>
          </p:cNvSpPr>
          <p:nvPr>
            <p:ph type="sldNum" sz="quarter" idx="12"/>
          </p:nvPr>
        </p:nvSpPr>
        <p:spPr/>
        <p:txBody>
          <a:bodyPr/>
          <a:lstStyle/>
          <a:p>
            <a:fld id="{016742AF-4840-D84D-9D85-9C83F03E7221}" type="slidenum">
              <a:rPr lang="en-US" smtClean="0"/>
              <a:t>6</a:t>
            </a:fld>
            <a:endParaRPr lang="en-US"/>
          </a:p>
        </p:txBody>
      </p:sp>
      <p:sp>
        <p:nvSpPr>
          <p:cNvPr id="5" name="Rectangle 4">
            <a:extLst>
              <a:ext uri="{FF2B5EF4-FFF2-40B4-BE49-F238E27FC236}">
                <a16:creationId xmlns:a16="http://schemas.microsoft.com/office/drawing/2014/main" id="{B7A44225-68A6-3A94-B55B-AAAE91151FE7}"/>
              </a:ext>
            </a:extLst>
          </p:cNvPr>
          <p:cNvSpPr/>
          <p:nvPr/>
        </p:nvSpPr>
        <p:spPr>
          <a:xfrm>
            <a:off x="1011677" y="758759"/>
            <a:ext cx="2393004" cy="5923806"/>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26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49CD-D9A2-CA4A-51FA-3456B6CD24E8}"/>
              </a:ext>
            </a:extLst>
          </p:cNvPr>
          <p:cNvSpPr>
            <a:spLocks noGrp="1"/>
          </p:cNvSpPr>
          <p:nvPr>
            <p:ph type="title"/>
          </p:nvPr>
        </p:nvSpPr>
        <p:spPr/>
        <p:txBody>
          <a:bodyPr>
            <a:normAutofit/>
          </a:bodyPr>
          <a:lstStyle/>
          <a:p>
            <a:r>
              <a:rPr lang="en-US"/>
              <a:t>Importance of memory safety</a:t>
            </a:r>
          </a:p>
        </p:txBody>
      </p:sp>
      <p:graphicFrame>
        <p:nvGraphicFramePr>
          <p:cNvPr id="12" name="Content Placeholder 2">
            <a:extLst>
              <a:ext uri="{FF2B5EF4-FFF2-40B4-BE49-F238E27FC236}">
                <a16:creationId xmlns:a16="http://schemas.microsoft.com/office/drawing/2014/main" id="{92188A54-118F-027A-71FE-DEF3C78DEB04}"/>
              </a:ext>
            </a:extLst>
          </p:cNvPr>
          <p:cNvGraphicFramePr>
            <a:graphicFrameLocks noGrp="1"/>
          </p:cNvGraphicFramePr>
          <p:nvPr>
            <p:ph idx="1"/>
            <p:extLst>
              <p:ext uri="{D42A27DB-BD31-4B8C-83A1-F6EECF244321}">
                <p14:modId xmlns:p14="http://schemas.microsoft.com/office/powerpoint/2010/main" val="202302952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Tux">
            <a:extLst>
              <a:ext uri="{FF2B5EF4-FFF2-40B4-BE49-F238E27FC236}">
                <a16:creationId xmlns:a16="http://schemas.microsoft.com/office/drawing/2014/main" id="{39EB42A0-34D7-78BC-C258-F29B39623D6E}"/>
              </a:ext>
            </a:extLst>
          </p:cNvPr>
          <p:cNvPicPr>
            <a:picLocks noChangeAspect="1"/>
          </p:cNvPicPr>
          <p:nvPr/>
        </p:nvPicPr>
        <p:blipFill>
          <a:blip r:embed="rId8"/>
          <a:stretch>
            <a:fillRect/>
          </a:stretch>
        </p:blipFill>
        <p:spPr>
          <a:xfrm>
            <a:off x="9201316" y="182074"/>
            <a:ext cx="685176" cy="810792"/>
          </a:xfrm>
          <a:prstGeom prst="rect">
            <a:avLst/>
          </a:prstGeom>
        </p:spPr>
      </p:pic>
      <p:pic>
        <p:nvPicPr>
          <p:cNvPr id="6" name="Picture 5" descr="Unix Logo PNG &amp; SVG Design For T-Shirts">
            <a:extLst>
              <a:ext uri="{FF2B5EF4-FFF2-40B4-BE49-F238E27FC236}">
                <a16:creationId xmlns:a16="http://schemas.microsoft.com/office/drawing/2014/main" id="{BDE73483-7716-B991-59E8-2954D624B134}"/>
              </a:ext>
            </a:extLst>
          </p:cNvPr>
          <p:cNvPicPr>
            <a:picLocks noChangeAspect="1"/>
          </p:cNvPicPr>
          <p:nvPr/>
        </p:nvPicPr>
        <p:blipFill rotWithShape="1">
          <a:blip r:embed="rId9">
            <a:extLst>
              <a:ext uri="{28A0092B-C50C-407E-A947-70E740481C1C}">
                <a14:useLocalDpi xmlns:a14="http://schemas.microsoft.com/office/drawing/2010/main"/>
              </a:ext>
            </a:extLst>
          </a:blip>
          <a:srcRect t="24717" b="24424"/>
          <a:stretch>
            <a:fillRect/>
          </a:stretch>
        </p:blipFill>
        <p:spPr>
          <a:xfrm>
            <a:off x="7946917" y="319580"/>
            <a:ext cx="1114863" cy="567012"/>
          </a:xfrm>
          <a:prstGeom prst="rect">
            <a:avLst/>
          </a:prstGeom>
        </p:spPr>
      </p:pic>
      <p:pic>
        <p:nvPicPr>
          <p:cNvPr id="7" name="Picture 6" descr="OS X - What is OS X - Apple (CA)">
            <a:extLst>
              <a:ext uri="{FF2B5EF4-FFF2-40B4-BE49-F238E27FC236}">
                <a16:creationId xmlns:a16="http://schemas.microsoft.com/office/drawing/2014/main" id="{0D798CBF-C77D-EE74-5B09-1845A0C11EEA}"/>
              </a:ext>
            </a:extLst>
          </p:cNvPr>
          <p:cNvPicPr>
            <a:picLocks noChangeAspect="1"/>
          </p:cNvPicPr>
          <p:nvPr/>
        </p:nvPicPr>
        <p:blipFill>
          <a:blip r:embed="rId10">
            <a:extLst>
              <a:ext uri="{28A0092B-C50C-407E-A947-70E740481C1C}">
                <a14:useLocalDpi xmlns:a14="http://schemas.microsoft.com/office/drawing/2010/main"/>
              </a:ext>
            </a:extLst>
          </a:blip>
          <a:srcRect l="18952" r="20081"/>
          <a:stretch>
            <a:fillRect/>
          </a:stretch>
        </p:blipFill>
        <p:spPr>
          <a:xfrm>
            <a:off x="10146151" y="207696"/>
            <a:ext cx="947989" cy="812562"/>
          </a:xfrm>
          <a:prstGeom prst="rect">
            <a:avLst/>
          </a:prstGeom>
        </p:spPr>
      </p:pic>
      <p:pic>
        <p:nvPicPr>
          <p:cNvPr id="5" name="Picture 4" descr="Single Post">
            <a:extLst>
              <a:ext uri="{FF2B5EF4-FFF2-40B4-BE49-F238E27FC236}">
                <a16:creationId xmlns:a16="http://schemas.microsoft.com/office/drawing/2014/main" id="{31954BB4-00F7-955E-C654-316B5F278F9E}"/>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l="21100" t="552" r="20371" b="957"/>
          <a:stretch>
            <a:fillRect/>
          </a:stretch>
        </p:blipFill>
        <p:spPr bwMode="auto">
          <a:xfrm>
            <a:off x="8042827" y="992866"/>
            <a:ext cx="858448" cy="8125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ile:V8 JavaScript engine logo 2.svg ...">
            <a:extLst>
              <a:ext uri="{FF2B5EF4-FFF2-40B4-BE49-F238E27FC236}">
                <a16:creationId xmlns:a16="http://schemas.microsoft.com/office/drawing/2014/main" id="{C68D94E0-2CC5-CE03-EDA9-41132AFBC5BF}"/>
              </a:ext>
            </a:extLst>
          </p:cNvPr>
          <p:cNvPicPr>
            <a:picLocks noChangeAspect="1"/>
          </p:cNvPicPr>
          <p:nvPr/>
        </p:nvPicPr>
        <p:blipFill>
          <a:blip r:embed="rId12"/>
          <a:stretch>
            <a:fillRect/>
          </a:stretch>
        </p:blipFill>
        <p:spPr>
          <a:xfrm>
            <a:off x="9119692" y="992866"/>
            <a:ext cx="858448" cy="812562"/>
          </a:xfrm>
          <a:prstGeom prst="rect">
            <a:avLst/>
          </a:prstGeom>
        </p:spPr>
      </p:pic>
      <p:pic>
        <p:nvPicPr>
          <p:cNvPr id="10" name="Picture 9" descr="FreeRTOS - Wikipedia">
            <a:extLst>
              <a:ext uri="{FF2B5EF4-FFF2-40B4-BE49-F238E27FC236}">
                <a16:creationId xmlns:a16="http://schemas.microsoft.com/office/drawing/2014/main" id="{9F9986A8-9555-5F95-AE17-78575072F7DC}"/>
              </a:ext>
            </a:extLst>
          </p:cNvPr>
          <p:cNvPicPr>
            <a:picLocks noChangeAspect="1"/>
          </p:cNvPicPr>
          <p:nvPr/>
        </p:nvPicPr>
        <p:blipFill>
          <a:blip r:embed="rId13"/>
          <a:stretch>
            <a:fillRect/>
          </a:stretch>
        </p:blipFill>
        <p:spPr>
          <a:xfrm>
            <a:off x="9978140" y="1134998"/>
            <a:ext cx="1821655" cy="690627"/>
          </a:xfrm>
          <a:prstGeom prst="rect">
            <a:avLst/>
          </a:prstGeom>
        </p:spPr>
      </p:pic>
      <p:sp>
        <p:nvSpPr>
          <p:cNvPr id="9" name="Slide Number Placeholder 8">
            <a:extLst>
              <a:ext uri="{FF2B5EF4-FFF2-40B4-BE49-F238E27FC236}">
                <a16:creationId xmlns:a16="http://schemas.microsoft.com/office/drawing/2014/main" id="{FAD4F8F3-24D3-95EF-7BAD-2ECD3D593873}"/>
              </a:ext>
            </a:extLst>
          </p:cNvPr>
          <p:cNvSpPr>
            <a:spLocks noGrp="1"/>
          </p:cNvSpPr>
          <p:nvPr>
            <p:ph type="sldNum" sz="quarter" idx="12"/>
          </p:nvPr>
        </p:nvSpPr>
        <p:spPr/>
        <p:txBody>
          <a:bodyPr/>
          <a:lstStyle/>
          <a:p>
            <a:fld id="{016742AF-4840-D84D-9D85-9C83F03E7221}" type="slidenum">
              <a:rPr lang="en-US" smtClean="0"/>
              <a:t>7</a:t>
            </a:fld>
            <a:endParaRPr lang="en-US"/>
          </a:p>
        </p:txBody>
      </p:sp>
    </p:spTree>
    <p:extLst>
      <p:ext uri="{BB962C8B-B14F-4D97-AF65-F5344CB8AC3E}">
        <p14:creationId xmlns:p14="http://schemas.microsoft.com/office/powerpoint/2010/main" val="1826182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1D791D-98AC-4897-2DCC-8E5F626AC57A}"/>
              </a:ext>
            </a:extLst>
          </p:cNvPr>
          <p:cNvSpPr>
            <a:spLocks noGrp="1"/>
          </p:cNvSpPr>
          <p:nvPr>
            <p:ph type="title"/>
          </p:nvPr>
        </p:nvSpPr>
        <p:spPr>
          <a:xfrm>
            <a:off x="838200" y="365125"/>
            <a:ext cx="10515600" cy="1325563"/>
          </a:xfrm>
        </p:spPr>
        <p:txBody>
          <a:bodyPr>
            <a:normAutofit/>
          </a:bodyPr>
          <a:lstStyle/>
          <a:p>
            <a:r>
              <a:rPr lang="en-US" sz="5000"/>
              <a:t>Why C/C++, not any other languages?</a:t>
            </a:r>
          </a:p>
        </p:txBody>
      </p:sp>
      <p:sp>
        <p:nvSpPr>
          <p:cNvPr id="22"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7">
            <a:extLst>
              <a:ext uri="{FF2B5EF4-FFF2-40B4-BE49-F238E27FC236}">
                <a16:creationId xmlns:a16="http://schemas.microsoft.com/office/drawing/2014/main" id="{537A1EDB-6990-231A-AEFB-E5E0EB884083}"/>
              </a:ext>
            </a:extLst>
          </p:cNvPr>
          <p:cNvGraphicFramePr>
            <a:graphicFrameLocks noGrp="1"/>
          </p:cNvGraphicFramePr>
          <p:nvPr>
            <p:ph idx="1"/>
            <p:extLst>
              <p:ext uri="{D42A27DB-BD31-4B8C-83A1-F6EECF244321}">
                <p14:modId xmlns:p14="http://schemas.microsoft.com/office/powerpoint/2010/main" val="355555619"/>
              </p:ext>
            </p:extLst>
          </p:nvPr>
        </p:nvGraphicFramePr>
        <p:xfrm>
          <a:off x="838200" y="2544940"/>
          <a:ext cx="10515602" cy="3544548"/>
        </p:xfrm>
        <a:graphic>
          <a:graphicData uri="http://schemas.openxmlformats.org/drawingml/2006/table">
            <a:tbl>
              <a:tblPr>
                <a:noFill/>
                <a:tableStyleId>{2D5ABB26-0587-4C30-8999-92F81FD0307C}</a:tableStyleId>
              </a:tblPr>
              <a:tblGrid>
                <a:gridCol w="3392771">
                  <a:extLst>
                    <a:ext uri="{9D8B030D-6E8A-4147-A177-3AD203B41FA5}">
                      <a16:colId xmlns:a16="http://schemas.microsoft.com/office/drawing/2014/main" val="1406472458"/>
                    </a:ext>
                  </a:extLst>
                </a:gridCol>
                <a:gridCol w="3181043">
                  <a:extLst>
                    <a:ext uri="{9D8B030D-6E8A-4147-A177-3AD203B41FA5}">
                      <a16:colId xmlns:a16="http://schemas.microsoft.com/office/drawing/2014/main" val="2073008832"/>
                    </a:ext>
                  </a:extLst>
                </a:gridCol>
                <a:gridCol w="3941788">
                  <a:extLst>
                    <a:ext uri="{9D8B030D-6E8A-4147-A177-3AD203B41FA5}">
                      <a16:colId xmlns:a16="http://schemas.microsoft.com/office/drawing/2014/main" val="2060175133"/>
                    </a:ext>
                  </a:extLst>
                </a:gridCol>
              </a:tblGrid>
              <a:tr h="1087200">
                <a:tc>
                  <a:txBody>
                    <a:bodyPr/>
                    <a:lstStyle/>
                    <a:p>
                      <a:pPr>
                        <a:buNone/>
                      </a:pPr>
                      <a:endParaRPr lang="en-GB" sz="2200">
                        <a:solidFill>
                          <a:schemeClr val="tx1">
                            <a:lumMod val="75000"/>
                            <a:lumOff val="25000"/>
                          </a:schemeClr>
                        </a:solidFill>
                      </a:endParaRPr>
                    </a:p>
                  </a:txBody>
                  <a:tcPr marL="354521" marR="184351" marT="184351" marB="184351" anchor="ctr">
                    <a:lnL w="12700" cmpd="sng">
                      <a:noFill/>
                      <a:prstDash val="solid"/>
                    </a:lnL>
                    <a:lnR w="12700" cmpd="sng">
                      <a:noFill/>
                      <a:prstDash val="solid"/>
                    </a:lnR>
                    <a:lnT w="12700" cmpd="sng">
                      <a:noFill/>
                      <a:prstDash val="solid"/>
                    </a:lnT>
                    <a:lnB w="12700" cmpd="sng">
                      <a:noFill/>
                      <a:prstDash val="solid"/>
                    </a:lnB>
                    <a:solidFill>
                      <a:srgbClr val="B4BCBE">
                        <a:alpha val="34902"/>
                      </a:srgbClr>
                    </a:solidFill>
                  </a:tcPr>
                </a:tc>
                <a:tc>
                  <a:txBody>
                    <a:bodyPr/>
                    <a:lstStyle/>
                    <a:p>
                      <a:pPr>
                        <a:buNone/>
                      </a:pPr>
                      <a:r>
                        <a:rPr lang="en-GB" sz="2200" b="1">
                          <a:solidFill>
                            <a:schemeClr val="tx1">
                              <a:lumMod val="75000"/>
                              <a:lumOff val="25000"/>
                            </a:schemeClr>
                          </a:solidFill>
                        </a:rPr>
                        <a:t>C/C++</a:t>
                      </a:r>
                      <a:endParaRPr lang="en-GB" sz="2200">
                        <a:solidFill>
                          <a:schemeClr val="tx1">
                            <a:lumMod val="75000"/>
                            <a:lumOff val="25000"/>
                          </a:schemeClr>
                        </a:solidFill>
                      </a:endParaRPr>
                    </a:p>
                  </a:txBody>
                  <a:tcPr marL="354521" marR="184351" marT="184351" marB="184351" anchor="ctr">
                    <a:lnL w="12700" cmpd="sng">
                      <a:noFill/>
                      <a:prstDash val="solid"/>
                    </a:lnL>
                    <a:lnR w="12700" cmpd="sng">
                      <a:noFill/>
                      <a:prstDash val="solid"/>
                    </a:lnR>
                    <a:lnT w="12700" cmpd="sng">
                      <a:noFill/>
                      <a:prstDash val="solid"/>
                    </a:lnT>
                    <a:lnB w="12700" cmpd="sng">
                      <a:noFill/>
                      <a:prstDash val="solid"/>
                    </a:lnB>
                    <a:solidFill>
                      <a:srgbClr val="B4BCBE">
                        <a:alpha val="34902"/>
                      </a:srgbClr>
                    </a:solidFill>
                  </a:tcPr>
                </a:tc>
                <a:tc>
                  <a:txBody>
                    <a:bodyPr/>
                    <a:lstStyle/>
                    <a:p>
                      <a:pPr>
                        <a:buNone/>
                      </a:pPr>
                      <a:r>
                        <a:rPr lang="en-GB" sz="2200" b="1">
                          <a:solidFill>
                            <a:schemeClr val="tx1">
                              <a:lumMod val="75000"/>
                              <a:lumOff val="25000"/>
                            </a:schemeClr>
                          </a:solidFill>
                        </a:rPr>
                        <a:t>Memory-safe Languages (Java, Python, Go, etc.)</a:t>
                      </a:r>
                      <a:endParaRPr lang="en-GB" sz="2200">
                        <a:solidFill>
                          <a:schemeClr val="tx1">
                            <a:lumMod val="75000"/>
                            <a:lumOff val="25000"/>
                          </a:schemeClr>
                        </a:solidFill>
                      </a:endParaRPr>
                    </a:p>
                  </a:txBody>
                  <a:tcPr marL="354521" marR="184351" marT="184351" marB="184351" anchor="ctr">
                    <a:lnL w="12700" cmpd="sng">
                      <a:noFill/>
                      <a:prstDash val="solid"/>
                    </a:lnL>
                    <a:lnR w="12700" cmpd="sng">
                      <a:noFill/>
                      <a:prstDash val="solid"/>
                    </a:lnR>
                    <a:lnT w="12700" cmpd="sng">
                      <a:noFill/>
                      <a:prstDash val="solid"/>
                    </a:lnT>
                    <a:lnB w="12700" cmpd="sng">
                      <a:noFill/>
                      <a:prstDash val="solid"/>
                    </a:lnB>
                    <a:solidFill>
                      <a:srgbClr val="B4BCBE">
                        <a:alpha val="34902"/>
                      </a:srgbClr>
                    </a:solidFill>
                  </a:tcPr>
                </a:tc>
                <a:extLst>
                  <a:ext uri="{0D108BD9-81ED-4DB2-BD59-A6C34878D82A}">
                    <a16:rowId xmlns:a16="http://schemas.microsoft.com/office/drawing/2014/main" val="1651437280"/>
                  </a:ext>
                </a:extLst>
              </a:tr>
              <a:tr h="1418086">
                <a:tc>
                  <a:txBody>
                    <a:bodyPr/>
                    <a:lstStyle/>
                    <a:p>
                      <a:pPr>
                        <a:buNone/>
                      </a:pPr>
                      <a:r>
                        <a:rPr lang="en-GB" sz="2200">
                          <a:solidFill>
                            <a:schemeClr val="tx1">
                              <a:lumMod val="75000"/>
                              <a:lumOff val="25000"/>
                            </a:schemeClr>
                          </a:solidFill>
                        </a:rPr>
                        <a:t>Memory management</a:t>
                      </a:r>
                    </a:p>
                  </a:txBody>
                  <a:tcPr marL="354521" marR="184351" marT="184351" marB="184351" anchor="ctr">
                    <a:lnL w="12700" cmpd="sng">
                      <a:noFill/>
                      <a:prstDash val="solid"/>
                    </a:lnL>
                    <a:lnR w="12700" cmpd="sng">
                      <a:noFill/>
                      <a:prstDash val="solid"/>
                    </a:lnR>
                    <a:lnT w="12700" cmpd="sng">
                      <a:noFill/>
                      <a:prstDash val="solid"/>
                    </a:lnT>
                    <a:lnB w="12700" cmpd="sng">
                      <a:noFill/>
                      <a:prstDash val="solid"/>
                    </a:lnB>
                    <a:solidFill>
                      <a:srgbClr val="B4BCBE">
                        <a:alpha val="34902"/>
                      </a:srgbClr>
                    </a:solidFill>
                  </a:tcPr>
                </a:tc>
                <a:tc>
                  <a:txBody>
                    <a:bodyPr/>
                    <a:lstStyle/>
                    <a:p>
                      <a:pPr>
                        <a:buNone/>
                      </a:pPr>
                      <a:r>
                        <a:rPr lang="en-GB" sz="2200">
                          <a:solidFill>
                            <a:schemeClr val="tx1">
                              <a:lumMod val="75000"/>
                              <a:lumOff val="25000"/>
                            </a:schemeClr>
                          </a:solidFill>
                        </a:rPr>
                        <a:t>Manual allocate, free, manipulate via </a:t>
                      </a:r>
                      <a:r>
                        <a:rPr lang="en-GB" sz="2200" b="1">
                          <a:solidFill>
                            <a:schemeClr val="tx1">
                              <a:lumMod val="75000"/>
                              <a:lumOff val="25000"/>
                            </a:schemeClr>
                          </a:solidFill>
                        </a:rPr>
                        <a:t>pointers</a:t>
                      </a:r>
                    </a:p>
                  </a:txBody>
                  <a:tcPr marL="354521" marR="184351" marT="184351" marB="184351" anchor="ctr">
                    <a:lnL w="12700" cmpd="sng">
                      <a:noFill/>
                      <a:prstDash val="solid"/>
                    </a:lnL>
                    <a:lnR w="12700" cmpd="sng">
                      <a:noFill/>
                      <a:prstDash val="solid"/>
                    </a:lnR>
                    <a:lnT w="12700" cmpd="sng">
                      <a:noFill/>
                      <a:prstDash val="solid"/>
                    </a:lnT>
                    <a:lnB w="12700" cmpd="sng">
                      <a:noFill/>
                      <a:prstDash val="solid"/>
                    </a:lnB>
                    <a:solidFill>
                      <a:srgbClr val="B4BCBE">
                        <a:alpha val="34902"/>
                      </a:srgbClr>
                    </a:solidFill>
                  </a:tcPr>
                </a:tc>
                <a:tc>
                  <a:txBody>
                    <a:bodyPr/>
                    <a:lstStyle/>
                    <a:p>
                      <a:pPr>
                        <a:buNone/>
                      </a:pPr>
                      <a:r>
                        <a:rPr lang="en-GB" sz="2200">
                          <a:solidFill>
                            <a:schemeClr val="tx1">
                              <a:lumMod val="75000"/>
                              <a:lumOff val="25000"/>
                            </a:schemeClr>
                          </a:solidFill>
                        </a:rPr>
                        <a:t>Automate via runtime garbage collection or compile-time checks</a:t>
                      </a:r>
                    </a:p>
                  </a:txBody>
                  <a:tcPr marL="354521" marR="184351" marT="184351" marB="184351" anchor="ctr">
                    <a:lnL w="12700" cmpd="sng">
                      <a:noFill/>
                      <a:prstDash val="solid"/>
                    </a:lnL>
                    <a:lnR w="12700" cmpd="sng">
                      <a:noFill/>
                      <a:prstDash val="solid"/>
                    </a:lnR>
                    <a:lnT w="12700" cmpd="sng">
                      <a:noFill/>
                      <a:prstDash val="solid"/>
                    </a:lnT>
                    <a:lnB w="12700" cmpd="sng">
                      <a:noFill/>
                      <a:prstDash val="solid"/>
                    </a:lnB>
                    <a:solidFill>
                      <a:srgbClr val="B4BCBE">
                        <a:alpha val="34902"/>
                      </a:srgbClr>
                    </a:solidFill>
                  </a:tcPr>
                </a:tc>
                <a:extLst>
                  <a:ext uri="{0D108BD9-81ED-4DB2-BD59-A6C34878D82A}">
                    <a16:rowId xmlns:a16="http://schemas.microsoft.com/office/drawing/2014/main" val="3901912797"/>
                  </a:ext>
                </a:extLst>
              </a:tr>
              <a:tr h="809885">
                <a:tc>
                  <a:txBody>
                    <a:bodyPr/>
                    <a:lstStyle/>
                    <a:p>
                      <a:pPr>
                        <a:buNone/>
                      </a:pPr>
                      <a:r>
                        <a:rPr lang="en-GB" sz="2200">
                          <a:solidFill>
                            <a:schemeClr val="tx1">
                              <a:lumMod val="75000"/>
                              <a:lumOff val="25000"/>
                            </a:schemeClr>
                          </a:solidFill>
                        </a:rPr>
                        <a:t>Language specification</a:t>
                      </a:r>
                    </a:p>
                  </a:txBody>
                  <a:tcPr marL="354521" marR="184351" marT="184351" marB="184351" anchor="ctr">
                    <a:lnL w="12700" cmpd="sng">
                      <a:noFill/>
                      <a:prstDash val="solid"/>
                    </a:lnL>
                    <a:lnR w="12700" cmpd="sng">
                      <a:noFill/>
                      <a:prstDash val="solid"/>
                    </a:lnR>
                    <a:lnT w="12700" cmpd="sng">
                      <a:noFill/>
                      <a:prstDash val="solid"/>
                    </a:lnT>
                    <a:lnB w="12700" cmpd="sng">
                      <a:noFill/>
                      <a:prstDash val="solid"/>
                    </a:lnB>
                    <a:solidFill>
                      <a:srgbClr val="B4BCBE">
                        <a:alpha val="34902"/>
                      </a:srgbClr>
                    </a:solidFill>
                  </a:tcPr>
                </a:tc>
                <a:tc>
                  <a:txBody>
                    <a:bodyPr/>
                    <a:lstStyle/>
                    <a:p>
                      <a:pPr>
                        <a:buNone/>
                      </a:pPr>
                      <a:r>
                        <a:rPr lang="en-GB" sz="2200">
                          <a:solidFill>
                            <a:schemeClr val="tx1">
                              <a:lumMod val="75000"/>
                              <a:lumOff val="25000"/>
                            </a:schemeClr>
                          </a:solidFill>
                        </a:rPr>
                        <a:t>Built-in undefined behaviours (UB)</a:t>
                      </a:r>
                    </a:p>
                  </a:txBody>
                  <a:tcPr marL="354521" marR="184351" marT="184351" marB="184351" anchor="ctr">
                    <a:lnL w="12700" cmpd="sng">
                      <a:noFill/>
                      <a:prstDash val="solid"/>
                    </a:lnL>
                    <a:lnR w="12700" cmpd="sng">
                      <a:noFill/>
                      <a:prstDash val="solid"/>
                    </a:lnR>
                    <a:lnT w="12700" cmpd="sng">
                      <a:noFill/>
                      <a:prstDash val="solid"/>
                    </a:lnT>
                    <a:lnB w="12700" cmpd="sng">
                      <a:noFill/>
                      <a:prstDash val="solid"/>
                    </a:lnB>
                    <a:solidFill>
                      <a:srgbClr val="B4BCBE">
                        <a:alpha val="34902"/>
                      </a:srgbClr>
                    </a:solidFill>
                  </a:tcPr>
                </a:tc>
                <a:tc>
                  <a:txBody>
                    <a:bodyPr/>
                    <a:lstStyle/>
                    <a:p>
                      <a:pPr>
                        <a:buNone/>
                      </a:pPr>
                      <a:r>
                        <a:rPr lang="en-GB" sz="2200">
                          <a:solidFill>
                            <a:schemeClr val="tx1">
                              <a:lumMod val="75000"/>
                              <a:lumOff val="25000"/>
                            </a:schemeClr>
                          </a:solidFill>
                        </a:rPr>
                        <a:t>Strict formal semantics with few restricted escapes</a:t>
                      </a:r>
                    </a:p>
                  </a:txBody>
                  <a:tcPr marL="354521" marR="184351" marT="184351" marB="184351" anchor="ctr">
                    <a:lnL w="12700" cmpd="sng">
                      <a:noFill/>
                      <a:prstDash val="solid"/>
                    </a:lnL>
                    <a:lnR w="12700" cmpd="sng">
                      <a:noFill/>
                      <a:prstDash val="solid"/>
                    </a:lnR>
                    <a:lnT w="12700" cmpd="sng">
                      <a:noFill/>
                      <a:prstDash val="solid"/>
                    </a:lnT>
                    <a:lnB w="12700" cmpd="sng">
                      <a:noFill/>
                      <a:prstDash val="solid"/>
                    </a:lnB>
                    <a:solidFill>
                      <a:srgbClr val="B4BCBE">
                        <a:alpha val="34902"/>
                      </a:srgbClr>
                    </a:solidFill>
                  </a:tcPr>
                </a:tc>
                <a:extLst>
                  <a:ext uri="{0D108BD9-81ED-4DB2-BD59-A6C34878D82A}">
                    <a16:rowId xmlns:a16="http://schemas.microsoft.com/office/drawing/2014/main" val="3163507114"/>
                  </a:ext>
                </a:extLst>
              </a:tr>
            </a:tbl>
          </a:graphicData>
        </a:graphic>
      </p:graphicFrame>
      <p:sp>
        <p:nvSpPr>
          <p:cNvPr id="10" name="Slide Number Placeholder 9">
            <a:extLst>
              <a:ext uri="{FF2B5EF4-FFF2-40B4-BE49-F238E27FC236}">
                <a16:creationId xmlns:a16="http://schemas.microsoft.com/office/drawing/2014/main" id="{8222FD9C-5067-84DA-9881-44A67EE45AB1}"/>
              </a:ext>
            </a:extLst>
          </p:cNvPr>
          <p:cNvSpPr>
            <a:spLocks noGrp="1"/>
          </p:cNvSpPr>
          <p:nvPr>
            <p:ph type="sldNum" sz="quarter" idx="12"/>
          </p:nvPr>
        </p:nvSpPr>
        <p:spPr/>
        <p:txBody>
          <a:bodyPr/>
          <a:lstStyle/>
          <a:p>
            <a:fld id="{016742AF-4840-D84D-9D85-9C83F03E7221}" type="slidenum">
              <a:rPr lang="en-US" smtClean="0"/>
              <a:t>8</a:t>
            </a:fld>
            <a:endParaRPr lang="en-US"/>
          </a:p>
        </p:txBody>
      </p:sp>
    </p:spTree>
    <p:extLst>
      <p:ext uri="{BB962C8B-B14F-4D97-AF65-F5344CB8AC3E}">
        <p14:creationId xmlns:p14="http://schemas.microsoft.com/office/powerpoint/2010/main" val="120032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B678-2850-BECB-C11B-0DD63393E747}"/>
              </a:ext>
            </a:extLst>
          </p:cNvPr>
          <p:cNvSpPr>
            <a:spLocks noGrp="1"/>
          </p:cNvSpPr>
          <p:nvPr>
            <p:ph type="title"/>
          </p:nvPr>
        </p:nvSpPr>
        <p:spPr/>
        <p:txBody>
          <a:bodyPr/>
          <a:lstStyle/>
          <a:p>
            <a:r>
              <a:rPr lang="en-US"/>
              <a:t>Issues with using pointers</a:t>
            </a:r>
          </a:p>
        </p:txBody>
      </p:sp>
      <p:sp>
        <p:nvSpPr>
          <p:cNvPr id="3" name="Content Placeholder 2">
            <a:extLst>
              <a:ext uri="{FF2B5EF4-FFF2-40B4-BE49-F238E27FC236}">
                <a16:creationId xmlns:a16="http://schemas.microsoft.com/office/drawing/2014/main" id="{9A8ACCAC-C7FE-72FF-6CAC-D475BCB0B4E2}"/>
              </a:ext>
            </a:extLst>
          </p:cNvPr>
          <p:cNvSpPr>
            <a:spLocks noGrp="1"/>
          </p:cNvSpPr>
          <p:nvPr>
            <p:ph idx="1"/>
          </p:nvPr>
        </p:nvSpPr>
        <p:spPr>
          <a:xfrm>
            <a:off x="838200" y="1825624"/>
            <a:ext cx="10515600" cy="2481166"/>
          </a:xfrm>
        </p:spPr>
        <p:txBody>
          <a:bodyPr>
            <a:normAutofit/>
          </a:bodyPr>
          <a:lstStyle/>
          <a:p>
            <a:r>
              <a:rPr lang="en-GB"/>
              <a:t>A </a:t>
            </a:r>
            <a:r>
              <a:rPr lang="en-GB" b="1"/>
              <a:t>pointer</a:t>
            </a:r>
            <a:r>
              <a:rPr lang="en-GB"/>
              <a:t> in C/C++ is a variable that stores the addresses of other variables, i.e. it points to the memory of language constructs</a:t>
            </a:r>
          </a:p>
          <a:p>
            <a:r>
              <a:rPr lang="en-GB"/>
              <a:t>Pointer is architecturally indistinguishable from memory addresses as they are all represented as integers</a:t>
            </a:r>
          </a:p>
          <a:p>
            <a:r>
              <a:rPr lang="en-GB"/>
              <a:t>Mistreatment of pointers could corrupt or leak memory</a:t>
            </a:r>
          </a:p>
        </p:txBody>
      </p:sp>
      <p:sp>
        <p:nvSpPr>
          <p:cNvPr id="8" name="TextBox 7">
            <a:extLst>
              <a:ext uri="{FF2B5EF4-FFF2-40B4-BE49-F238E27FC236}">
                <a16:creationId xmlns:a16="http://schemas.microsoft.com/office/drawing/2014/main" id="{993CC7AC-B9F6-1911-F00D-8534FC6F82F6}"/>
              </a:ext>
            </a:extLst>
          </p:cNvPr>
          <p:cNvSpPr txBox="1"/>
          <p:nvPr/>
        </p:nvSpPr>
        <p:spPr>
          <a:xfrm>
            <a:off x="2824861" y="5648464"/>
            <a:ext cx="2495683" cy="707886"/>
          </a:xfrm>
          <a:prstGeom prst="rect">
            <a:avLst/>
          </a:prstGeom>
          <a:noFill/>
        </p:spPr>
        <p:txBody>
          <a:bodyPr wrap="none" rtlCol="0">
            <a:spAutoFit/>
          </a:bodyPr>
          <a:lstStyle/>
          <a:p>
            <a:r>
              <a:rPr lang="en-US" sz="2000" dirty="0"/>
              <a:t>out-of-bound access</a:t>
            </a:r>
          </a:p>
          <a:p>
            <a:pPr algn="ctr"/>
            <a:r>
              <a:rPr lang="en-US" sz="2000" dirty="0"/>
              <a:t>/buffer overflow</a:t>
            </a:r>
          </a:p>
        </p:txBody>
      </p:sp>
      <p:grpSp>
        <p:nvGrpSpPr>
          <p:cNvPr id="11" name="Group 10">
            <a:extLst>
              <a:ext uri="{FF2B5EF4-FFF2-40B4-BE49-F238E27FC236}">
                <a16:creationId xmlns:a16="http://schemas.microsoft.com/office/drawing/2014/main" id="{C7C76D1A-D403-C41B-C809-24AC179924D5}"/>
              </a:ext>
            </a:extLst>
          </p:cNvPr>
          <p:cNvGrpSpPr/>
          <p:nvPr/>
        </p:nvGrpSpPr>
        <p:grpSpPr>
          <a:xfrm>
            <a:off x="3252129" y="4494091"/>
            <a:ext cx="1641148" cy="1014469"/>
            <a:chOff x="1134788" y="3591298"/>
            <a:chExt cx="1641148" cy="1014469"/>
          </a:xfrm>
        </p:grpSpPr>
        <p:cxnSp>
          <p:nvCxnSpPr>
            <p:cNvPr id="7" name="Straight Arrow Connector 6">
              <a:extLst>
                <a:ext uri="{FF2B5EF4-FFF2-40B4-BE49-F238E27FC236}">
                  <a16:creationId xmlns:a16="http://schemas.microsoft.com/office/drawing/2014/main" id="{AE912162-6EC6-3F00-CC30-2A85D05F21EF}"/>
                </a:ext>
              </a:extLst>
            </p:cNvPr>
            <p:cNvCxnSpPr/>
            <p:nvPr/>
          </p:nvCxnSpPr>
          <p:spPr>
            <a:xfrm flipV="1">
              <a:off x="1753344" y="4187586"/>
              <a:ext cx="0" cy="418181"/>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8341B79F-05F1-A768-CB84-4CFA1CCD890D}"/>
                </a:ext>
              </a:extLst>
            </p:cNvPr>
            <p:cNvGrpSpPr/>
            <p:nvPr/>
          </p:nvGrpSpPr>
          <p:grpSpPr>
            <a:xfrm>
              <a:off x="1134788" y="3591298"/>
              <a:ext cx="1641148" cy="596290"/>
              <a:chOff x="1134788" y="3591298"/>
              <a:chExt cx="1641148" cy="596290"/>
            </a:xfrm>
          </p:grpSpPr>
          <p:sp>
            <p:nvSpPr>
              <p:cNvPr id="4" name="Rectangle 3">
                <a:extLst>
                  <a:ext uri="{FF2B5EF4-FFF2-40B4-BE49-F238E27FC236}">
                    <a16:creationId xmlns:a16="http://schemas.microsoft.com/office/drawing/2014/main" id="{C5529410-BD5C-DA9A-57DD-B905A35F3E49}"/>
                  </a:ext>
                </a:extLst>
              </p:cNvPr>
              <p:cNvSpPr/>
              <p:nvPr/>
            </p:nvSpPr>
            <p:spPr>
              <a:xfrm>
                <a:off x="1134788" y="3591302"/>
                <a:ext cx="412371" cy="596286"/>
              </a:xfrm>
              <a:prstGeom prst="rect">
                <a:avLst/>
              </a:prstGeom>
              <a:solidFill>
                <a:schemeClr val="accent1">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CF8EFDBD-06E8-A970-90FD-763F3D013D98}"/>
                  </a:ext>
                </a:extLst>
              </p:cNvPr>
              <p:cNvSpPr/>
              <p:nvPr/>
            </p:nvSpPr>
            <p:spPr>
              <a:xfrm>
                <a:off x="1547159" y="3591300"/>
                <a:ext cx="412371" cy="596287"/>
              </a:xfrm>
              <a:prstGeom prst="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811A1F3B-8C06-21CE-3EC0-3C9F451A844B}"/>
                  </a:ext>
                </a:extLst>
              </p:cNvPr>
              <p:cNvSpPr/>
              <p:nvPr/>
            </p:nvSpPr>
            <p:spPr>
              <a:xfrm>
                <a:off x="1955362" y="3591300"/>
                <a:ext cx="412371" cy="596288"/>
              </a:xfrm>
              <a:prstGeom prst="rect">
                <a:avLst/>
              </a:prstGeom>
              <a:solidFill>
                <a:schemeClr val="accent3"/>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D7AA3210-F76B-913A-A8BE-62B6E469A90E}"/>
                  </a:ext>
                </a:extLst>
              </p:cNvPr>
              <p:cNvSpPr/>
              <p:nvPr/>
            </p:nvSpPr>
            <p:spPr>
              <a:xfrm>
                <a:off x="2363565" y="3591298"/>
                <a:ext cx="412371" cy="596288"/>
              </a:xfrm>
              <a:prstGeom prst="rect">
                <a:avLst/>
              </a:prstGeom>
              <a:solidFill>
                <a:schemeClr val="accent3"/>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sp>
        <p:nvSpPr>
          <p:cNvPr id="17" name="TextBox 16">
            <a:extLst>
              <a:ext uri="{FF2B5EF4-FFF2-40B4-BE49-F238E27FC236}">
                <a16:creationId xmlns:a16="http://schemas.microsoft.com/office/drawing/2014/main" id="{88BFFD4A-8DB3-8F5F-42B6-B0BD66257F72}"/>
              </a:ext>
            </a:extLst>
          </p:cNvPr>
          <p:cNvSpPr txBox="1"/>
          <p:nvPr/>
        </p:nvSpPr>
        <p:spPr>
          <a:xfrm>
            <a:off x="7417537" y="5802352"/>
            <a:ext cx="1696618" cy="400110"/>
          </a:xfrm>
          <a:prstGeom prst="rect">
            <a:avLst/>
          </a:prstGeom>
          <a:noFill/>
        </p:spPr>
        <p:txBody>
          <a:bodyPr wrap="none" rtlCol="0">
            <a:spAutoFit/>
          </a:bodyPr>
          <a:lstStyle/>
          <a:p>
            <a:r>
              <a:rPr lang="en-US" sz="2000" dirty="0"/>
              <a:t>use-after-free</a:t>
            </a:r>
          </a:p>
        </p:txBody>
      </p:sp>
      <p:grpSp>
        <p:nvGrpSpPr>
          <p:cNvPr id="19" name="Group 18">
            <a:extLst>
              <a:ext uri="{FF2B5EF4-FFF2-40B4-BE49-F238E27FC236}">
                <a16:creationId xmlns:a16="http://schemas.microsoft.com/office/drawing/2014/main" id="{61D51D18-E7B2-F1BE-8511-CB4220CC31C3}"/>
              </a:ext>
            </a:extLst>
          </p:cNvPr>
          <p:cNvGrpSpPr/>
          <p:nvPr/>
        </p:nvGrpSpPr>
        <p:grpSpPr>
          <a:xfrm>
            <a:off x="7473007" y="4494091"/>
            <a:ext cx="1641148" cy="1014469"/>
            <a:chOff x="1130620" y="4896465"/>
            <a:chExt cx="1641148" cy="1014469"/>
          </a:xfrm>
        </p:grpSpPr>
        <p:sp>
          <p:nvSpPr>
            <p:cNvPr id="12" name="Rectangle 11">
              <a:extLst>
                <a:ext uri="{FF2B5EF4-FFF2-40B4-BE49-F238E27FC236}">
                  <a16:creationId xmlns:a16="http://schemas.microsoft.com/office/drawing/2014/main" id="{6EA20295-B80A-4BE1-ECC2-EB712D4A3011}"/>
                </a:ext>
              </a:extLst>
            </p:cNvPr>
            <p:cNvSpPr/>
            <p:nvPr/>
          </p:nvSpPr>
          <p:spPr>
            <a:xfrm>
              <a:off x="1130620" y="4896469"/>
              <a:ext cx="412371" cy="596286"/>
            </a:xfrm>
            <a:prstGeom prst="rect">
              <a:avLst/>
            </a:prstGeom>
            <a:solidFill>
              <a:schemeClr val="accent1">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0BA30DE7-E892-94E0-7481-E1C9D57FB9BE}"/>
                </a:ext>
              </a:extLst>
            </p:cNvPr>
            <p:cNvSpPr/>
            <p:nvPr/>
          </p:nvSpPr>
          <p:spPr>
            <a:xfrm>
              <a:off x="1542991" y="4896467"/>
              <a:ext cx="412371" cy="59628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EB0200B4-B2CA-254E-AF59-2E90A503A286}"/>
                </a:ext>
              </a:extLst>
            </p:cNvPr>
            <p:cNvSpPr/>
            <p:nvPr/>
          </p:nvSpPr>
          <p:spPr>
            <a:xfrm>
              <a:off x="1951194" y="4896467"/>
              <a:ext cx="412371" cy="596288"/>
            </a:xfrm>
            <a:prstGeom prst="rect">
              <a:avLst/>
            </a:prstGeom>
            <a:solidFill>
              <a:schemeClr val="accent3"/>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1D688648-173F-7EEB-3A61-47CA2A18B905}"/>
                </a:ext>
              </a:extLst>
            </p:cNvPr>
            <p:cNvSpPr/>
            <p:nvPr/>
          </p:nvSpPr>
          <p:spPr>
            <a:xfrm>
              <a:off x="2359397" y="4896465"/>
              <a:ext cx="412371" cy="596288"/>
            </a:xfrm>
            <a:prstGeom prst="rect">
              <a:avLst/>
            </a:prstGeom>
            <a:solidFill>
              <a:schemeClr val="accent3"/>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5169FEF6-7A7D-C18A-A03B-CC21BD27EBFB}"/>
                </a:ext>
              </a:extLst>
            </p:cNvPr>
            <p:cNvCxnSpPr/>
            <p:nvPr/>
          </p:nvCxnSpPr>
          <p:spPr>
            <a:xfrm flipV="1">
              <a:off x="1753344" y="5492753"/>
              <a:ext cx="0" cy="418181"/>
            </a:xfrm>
            <a:prstGeom prst="straightConnector1">
              <a:avLst/>
            </a:prstGeom>
            <a:ln w="44450">
              <a:tailEnd type="triangle"/>
            </a:ln>
          </p:spPr>
          <p:style>
            <a:lnRef idx="1">
              <a:schemeClr val="accent2"/>
            </a:lnRef>
            <a:fillRef idx="0">
              <a:schemeClr val="accent2"/>
            </a:fillRef>
            <a:effectRef idx="0">
              <a:schemeClr val="accent2"/>
            </a:effectRef>
            <a:fontRef idx="minor">
              <a:schemeClr val="tx1"/>
            </a:fontRef>
          </p:style>
        </p:cxnSp>
        <p:sp>
          <p:nvSpPr>
            <p:cNvPr id="18" name="Multiply 17">
              <a:extLst>
                <a:ext uri="{FF2B5EF4-FFF2-40B4-BE49-F238E27FC236}">
                  <a16:creationId xmlns:a16="http://schemas.microsoft.com/office/drawing/2014/main" id="{FECBAF3A-FFD9-87BE-F688-C8C8B04E6A85}"/>
                </a:ext>
              </a:extLst>
            </p:cNvPr>
            <p:cNvSpPr/>
            <p:nvPr/>
          </p:nvSpPr>
          <p:spPr>
            <a:xfrm>
              <a:off x="1605652" y="4896465"/>
              <a:ext cx="282879" cy="613464"/>
            </a:xfrm>
            <a:prstGeom prst="mathMultiply">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Slide Number Placeholder 21">
            <a:extLst>
              <a:ext uri="{FF2B5EF4-FFF2-40B4-BE49-F238E27FC236}">
                <a16:creationId xmlns:a16="http://schemas.microsoft.com/office/drawing/2014/main" id="{A4475314-C130-CC9D-BA4F-127CF6437AB9}"/>
              </a:ext>
            </a:extLst>
          </p:cNvPr>
          <p:cNvSpPr>
            <a:spLocks noGrp="1"/>
          </p:cNvSpPr>
          <p:nvPr>
            <p:ph type="sldNum" sz="quarter" idx="12"/>
          </p:nvPr>
        </p:nvSpPr>
        <p:spPr/>
        <p:txBody>
          <a:bodyPr/>
          <a:lstStyle/>
          <a:p>
            <a:fld id="{016742AF-4840-D84D-9D85-9C83F03E7221}" type="slidenum">
              <a:rPr lang="en-US" smtClean="0"/>
              <a:t>9</a:t>
            </a:fld>
            <a:endParaRPr lang="en-US"/>
          </a:p>
        </p:txBody>
      </p:sp>
    </p:spTree>
    <p:extLst>
      <p:ext uri="{BB962C8B-B14F-4D97-AF65-F5344CB8AC3E}">
        <p14:creationId xmlns:p14="http://schemas.microsoft.com/office/powerpoint/2010/main" val="40150038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14561</TotalTime>
  <Words>6800</Words>
  <Application>Microsoft Macintosh PowerPoint</Application>
  <PresentationFormat>Widescreen</PresentationFormat>
  <Paragraphs>763</Paragraphs>
  <Slides>56</Slides>
  <Notes>44</Notes>
  <HiddenSlides>22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Aptos</vt:lpstr>
      <vt:lpstr>Aptos Display</vt:lpstr>
      <vt:lpstr>Arial</vt:lpstr>
      <vt:lpstr>Calibri</vt:lpstr>
      <vt:lpstr>Courier New</vt:lpstr>
      <vt:lpstr>Nunito</vt:lpstr>
      <vt:lpstr>Office Theme</vt:lpstr>
      <vt:lpstr>Hardware-software interface:  How it contributes to better computer security</vt:lpstr>
      <vt:lpstr>Starter Question</vt:lpstr>
      <vt:lpstr>PowerPoint Presentation</vt:lpstr>
      <vt:lpstr>Attack Vectors and Vulnerabilities</vt:lpstr>
      <vt:lpstr>Common Vulnerabilities and Exposures (CVEs) Databases</vt:lpstr>
      <vt:lpstr>PowerPoint Presentation</vt:lpstr>
      <vt:lpstr>Importance of memory safety</vt:lpstr>
      <vt:lpstr>Why C/C++, not any other languages?</vt:lpstr>
      <vt:lpstr>Issues with using pointers</vt:lpstr>
      <vt:lpstr>Let’s have some fun playing with real C/C++ vulnerability</vt:lpstr>
      <vt:lpstr>Return-Oriented Programming (ROP)</vt:lpstr>
      <vt:lpstr>What could go wrong with the program?</vt:lpstr>
      <vt:lpstr>PowerPoint Presentation</vt:lpstr>
      <vt:lpstr>Disassembly: Reverse Engineering to understand program vulnerabilities inherent in the architecture</vt:lpstr>
      <vt:lpstr>Caveats</vt:lpstr>
      <vt:lpstr>Consequence: remote code execution (RCE)</vt:lpstr>
      <vt:lpstr>PowerPoint Presentation</vt:lpstr>
      <vt:lpstr>Now let’s shift our attention, and questions!</vt:lpstr>
      <vt:lpstr>An overview into the computer stack</vt:lpstr>
      <vt:lpstr>Instruction-set architecture(ISA)</vt:lpstr>
      <vt:lpstr>Why do we revisit the ISA for software security? </vt:lpstr>
      <vt:lpstr>The big idea</vt:lpstr>
      <vt:lpstr>Two mainstream ISA design philosophy</vt:lpstr>
      <vt:lpstr>RISC ISA-based security protections</vt:lpstr>
      <vt:lpstr>Example: ARM Pointer Authentication (PAuth)</vt:lpstr>
      <vt:lpstr>Recompiled with -mbranch-protection=standard compiler support</vt:lpstr>
      <vt:lpstr>PAuth catches return address integrity fault and traps the same vulnerable program</vt:lpstr>
      <vt:lpstr>There are many other hardware security extensions, each with different design approach</vt:lpstr>
      <vt:lpstr>Question</vt:lpstr>
      <vt:lpstr>Hardware-Software-Semantics Codesign </vt:lpstr>
      <vt:lpstr>Levels of software protection</vt:lpstr>
      <vt:lpstr>Design Tradeoffs</vt:lpstr>
      <vt:lpstr>More Readings</vt:lpstr>
      <vt:lpstr>Questions?</vt:lpstr>
      <vt:lpstr>Example1: DDoS Attack</vt:lpstr>
      <vt:lpstr>PowerPoint Presentation</vt:lpstr>
      <vt:lpstr>PowerPoint Presentation</vt:lpstr>
      <vt:lpstr>CVE databases</vt:lpstr>
      <vt:lpstr>PowerPoint Presentation</vt:lpstr>
      <vt:lpstr>Attacks are often categorised based on the underlying vulnerability they exploit</vt:lpstr>
      <vt:lpstr>PowerPoint Presentation</vt:lpstr>
      <vt:lpstr>Case study: Cpython language runtime</vt:lpstr>
      <vt:lpstr>Example2: Malware</vt:lpstr>
      <vt:lpstr>Types of attacks</vt:lpstr>
      <vt:lpstr>Classes of Vulnerabilities</vt:lpstr>
      <vt:lpstr>Mitigations?</vt:lpstr>
      <vt:lpstr>PowerPoint Presentation</vt:lpstr>
      <vt:lpstr>Vulnerabilities and Cyberattacks in real life</vt:lpstr>
      <vt:lpstr>PowerPoint Presentation</vt:lpstr>
      <vt:lpstr>Example 2: Memory Tagging Extension (MTE) </vt:lpstr>
      <vt:lpstr>Tag manipulation instructions</vt:lpstr>
      <vt:lpstr>PowerPoint Presentation</vt:lpstr>
      <vt:lpstr>Example 3: Access Control vs Capabilities</vt:lpstr>
      <vt:lpstr>Key Security Principles</vt:lpstr>
      <vt:lpstr>CHERI:  hardware-assisted memory safety</vt:lpstr>
      <vt:lpstr>Levels of protection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Qianhui Wang</dc:creator>
  <cp:lastModifiedBy>Qianhui Wang</cp:lastModifiedBy>
  <cp:revision>211</cp:revision>
  <dcterms:created xsi:type="dcterms:W3CDTF">2026-02-08T17:31:26Z</dcterms:created>
  <dcterms:modified xsi:type="dcterms:W3CDTF">2026-02-24T16:43:35Z</dcterms:modified>
</cp:coreProperties>
</file>