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1" r:id="rId5"/>
    <p:sldId id="265" r:id="rId6"/>
    <p:sldId id="267" r:id="rId7"/>
    <p:sldId id="258" r:id="rId8"/>
    <p:sldId id="275" r:id="rId9"/>
    <p:sldId id="259" r:id="rId10"/>
    <p:sldId id="276" r:id="rId11"/>
    <p:sldId id="282" r:id="rId12"/>
    <p:sldId id="268" r:id="rId13"/>
    <p:sldId id="285" r:id="rId14"/>
    <p:sldId id="260" r:id="rId15"/>
    <p:sldId id="286" r:id="rId16"/>
    <p:sldId id="284" r:id="rId17"/>
    <p:sldId id="288" r:id="rId18"/>
    <p:sldId id="287" r:id="rId19"/>
    <p:sldId id="289" r:id="rId20"/>
    <p:sldId id="270" r:id="rId21"/>
    <p:sldId id="291" r:id="rId22"/>
    <p:sldId id="269" r:id="rId2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7" autoAdjust="0"/>
    <p:restoredTop sz="86370"/>
  </p:normalViewPr>
  <p:slideViewPr>
    <p:cSldViewPr snapToGrid="0" showGuides="1">
      <p:cViewPr>
        <p:scale>
          <a:sx n="93" d="100"/>
          <a:sy n="93" d="100"/>
        </p:scale>
        <p:origin x="240" y="544"/>
      </p:cViewPr>
      <p:guideLst>
        <p:guide orient="horz" pos="2198"/>
        <p:guide pos="3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an approximation scheme for an optimization problem is an algorithm that receives, in addition to the input of the optimization problem, a parameter ✏ which specifies how close to optimal do we want to solution to be. For a maximization optimization problem (like our allocation problem) this would mean a solution whose value is at least (1 - epsilon) the value of optimal solution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we see a clash between truthfulness and efficiency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The optimal VCG mechanism requires maximization of Pi vi(mi) over all possible al- locations (m1,...,mn). One can think about a “restricted” version of VCG which does not aim to maximize over all possible allocations but rather only over some pre-specified range of possible allocations.</a:t>
            </a:r>
          </a:p>
          <a:p>
            <a:endParaRPr lang="en-US"/>
          </a:p>
          <a:p>
            <a:r>
              <a:rPr lang="en-US"/>
              <a:t>The smaller the range, the easier, potentially, it will be to optimize over it, but the less good will the best allocation in this limited range be.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quality of the allocation always at least half the total value of the optimal one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the required outcome is the socially-ecient allocation of resources. </a:t>
            </a:r>
          </a:p>
          <a:p>
            <a:endParaRPr lang="en-US"/>
          </a:p>
          <a:p>
            <a:r>
              <a:rPr lang="en-US"/>
              <a:t>Even for the simplest types of valuations, it turns outs that just computing the optimal allocation is computationally intractable. This will lead us to considering also relaxations of our economic e</a:t>
            </a:r>
          </a:p>
          <a:p>
            <a:r>
              <a:rPr lang="en-US"/>
              <a:t>The basic difficulty in AMD is to simultaneously achieve computational efficiency and incentive compatibility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design of some mechanism to achieve certain desired soical outcomes/properties </a:t>
            </a:r>
          </a:p>
          <a:p>
            <a:r>
              <a:rPr lang="en-US"/>
              <a:t>increase overall social welfare/ decrease social cost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http://timroughgarden.org/talks/focs10.pdf</a:t>
            </a:r>
          </a:p>
          <a:p>
            <a:endParaRPr lang="en-US"/>
          </a:p>
          <a:p>
            <a:r>
              <a:rPr lang="en-US"/>
              <a:t>abstract away from low-level real-world distribution details</a:t>
            </a:r>
          </a:p>
          <a:p>
            <a:r>
              <a:rPr lang="en-US"/>
              <a:t>more robust &amp; technical simpler -- worst case</a:t>
            </a:r>
          </a:p>
          <a:p>
            <a:r>
              <a:rPr lang="en-US"/>
              <a:t>-&gt; focus on algorithmic designs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strategic incentive is to maximise his own gains, measured by the common economic notion of utility </a:t>
            </a:r>
          </a:p>
          <a:p>
            <a:endParaRPr lang="en-US"/>
          </a:p>
          <a:p>
            <a:r>
              <a:rPr lang="en-US"/>
              <a:t>In this game, the players are acting strategically to optimise their resulting utility</a:t>
            </a:r>
          </a:p>
          <a:p>
            <a:endParaRPr lang="en-US"/>
          </a:p>
          <a:p>
            <a:r>
              <a:rPr lang="en-US"/>
              <a:t>Doing so, we expect players co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adopt the rational modelling of participants, taking into account the possibility of falsification of valuations, and abuse of mechanism</a:t>
            </a:r>
          </a:p>
          <a:p>
            <a:r>
              <a:rPr lang="en-US">
                <a:sym typeface="+mn-ea"/>
              </a:rPr>
              <a:t>“the rational modeling of participants was adopted into computational settings and Mechanism Design was embraced as a paradigm for the design of distributed computational protocols over the Internet.”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-&gt; still design a robust mechanism that can withstand false reportings of valuations, and deliver desired social outcomes that are aligned with the planner’s objectives</a:t>
            </a:r>
          </a:p>
          <a:p>
            <a:r>
              <a:rPr lang="en-US"/>
              <a:t>-&gt; as well as that can detemine this prefered social outcome in polynomial running time.</a:t>
            </a:r>
          </a:p>
          <a:p>
            <a:endParaRPr lang="en-US"/>
          </a:p>
          <a:p>
            <a:r>
              <a:rPr lang="en-US"/>
              <a:t>definition of nash equilibrium</a:t>
            </a:r>
          </a:p>
          <a:p>
            <a:r>
              <a:rPr lang="en-US"/>
              <a:t>no single player would change its strategy unilaterally : meaning the current state is better -&gt; hence state equilibrium / equilibrium outcome</a:t>
            </a:r>
          </a:p>
          <a:p>
            <a:endParaRPr lang="en-US"/>
          </a:p>
          <a:p>
            <a:r>
              <a:rPr lang="en-US"/>
              <a:t>the incorporation of strategic dominance into mechanism design -&gt; “truthful mechanism”</a:t>
            </a:r>
          </a:p>
          <a:p>
            <a:endParaRPr lang="en-US"/>
          </a:p>
          <a:p>
            <a:r>
              <a:rPr lang="en-US"/>
              <a:t>player has no incentive to report false values; i.e. in the context of auction, false bid never outperforms true bid</a:t>
            </a:r>
          </a:p>
          <a:p>
            <a:endParaRPr lang="en-US"/>
          </a:p>
          <a:p>
            <a:r>
              <a:rPr lang="en-US"/>
              <a:t>“revelation principle”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ensure truthful mechanism</a:t>
            </a:r>
          </a:p>
          <a:p>
            <a:r>
              <a:rPr lang="en-US"/>
              <a:t>payments;</a:t>
            </a:r>
          </a:p>
          <a:p>
            <a:r>
              <a:rPr lang="en-US"/>
              <a:t>where players can measure their own utility by the simple difference of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from the perspective of computer program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Thinking from computation perspective: </a:t>
            </a:r>
          </a:p>
          <a:p>
            <a:endParaRPr lang="en-US" dirty="0"/>
          </a:p>
          <a:p>
            <a:r>
              <a:rPr lang="en-US" dirty="0"/>
              <a:t>Our basic requirement from the algorithm is that it be “computationally-efficient”</a:t>
            </a:r>
          </a:p>
          <a:p>
            <a:r>
              <a:rPr lang="en-US" dirty="0"/>
              <a:t>for every input, want </a:t>
            </a:r>
            <a:r>
              <a:rPr lang="en-US" dirty="0" err="1"/>
              <a:t>algorihtm</a:t>
            </a:r>
            <a:r>
              <a:rPr lang="en-US" dirty="0"/>
              <a:t> to provide output quickly</a:t>
            </a:r>
          </a:p>
          <a:p>
            <a:endParaRPr lang="en-US" dirty="0"/>
          </a:p>
          <a:p>
            <a:r>
              <a:rPr lang="en-US" dirty="0"/>
              <a:t>Any process that solves a problem, must certainly get access to the data specifying the problem requirements. In our case this is to the valuation functions of the n players.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Dynamic Programming (DP) is an </a:t>
            </a:r>
            <a:r>
              <a:rPr lang="en-US" dirty="0" err="1"/>
              <a:t>optimisation</a:t>
            </a:r>
            <a:r>
              <a:rPr lang="en-US" dirty="0"/>
              <a:t> technique applicable to the class of problems with optimal substructure, i.e. a problem can be solved optimally by breaking it into simpler subproblems, and recursively finding the optimal solutions to the subproblems.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0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5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3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5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2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noProof="0" dirty="0">
                <a:effectLst/>
                <a:latin typeface="Arial Regular" panose="020B0604020202020204" charset="0"/>
                <a:cs typeface="Arial Regular" panose="020B0604020202020204" charset="0"/>
              </a:rPr>
              <a:t>Algorithmic Mechanism Design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noProof="0" dirty="0">
                <a:latin typeface="Arial Regular" panose="020B0604020202020204" charset="0"/>
                <a:cs typeface="Arial Regular" panose="020B0604020202020204" charset="0"/>
              </a:rPr>
              <a:t>Qianhui Wang</a:t>
            </a:r>
          </a:p>
          <a:p>
            <a:r>
              <a:rPr lang="en-GB" dirty="0">
                <a:latin typeface="Arial Regular" panose="020B0604020202020204" charset="0"/>
                <a:cs typeface="Arial Regular" panose="020B0604020202020204" charset="0"/>
              </a:rPr>
              <a:t>Oct 2022</a:t>
            </a:r>
            <a:endParaRPr lang="en-GB" noProof="0" dirty="0">
              <a:latin typeface="Arial Regular" panose="020B0604020202020204" charset="0"/>
              <a:cs typeface="Arial Regular" panose="020B0604020202020204" charset="0"/>
            </a:endParaRPr>
          </a:p>
          <a:p>
            <a:r>
              <a:rPr lang="en-GB" i="1" noProof="0" dirty="0">
                <a:latin typeface="Arial Regular" panose="020B0604020202020204" charset="0"/>
                <a:cs typeface="Arial Regular" panose="020B0604020202020204" charset="0"/>
              </a:rPr>
              <a:t>COMP4600 Advanced Algorithms</a:t>
            </a:r>
          </a:p>
          <a:p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Convenor: Dr. Sid Chau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Intractability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GB" noProof="0" dirty="0"/>
                  <a:t>Bidding language model</a:t>
                </a:r>
              </a:p>
              <a:p>
                <a:pPr lvl="1"/>
                <a:r>
                  <a:rPr lang="en-GB" noProof="0" dirty="0"/>
                  <a:t>Consider the simplest step function</a:t>
                </a:r>
              </a:p>
              <a:p>
                <a:pPr lvl="1"/>
                <a:r>
                  <a:rPr lang="en-GB" noProof="0" dirty="0"/>
                  <a:t>“Knapsack problem”</a:t>
                </a:r>
              </a:p>
              <a:p>
                <a:pPr lvl="2"/>
                <a:r>
                  <a:rPr lang="en-GB" noProof="0" dirty="0"/>
                  <a:t>player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noProof="0" dirty="0"/>
                  <a:t> = item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</a:t>
                </a:r>
                <a:r>
                  <a:rPr lang="en-GB" noProof="0" dirty="0"/>
                  <a:t>with value p;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noProof="0" dirty="0"/>
                  <a:t>m = knapsack capacity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noProof="0" dirty="0"/>
                  <a:t>allocate k items to player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</a:t>
                </a:r>
                <a:r>
                  <a:rPr lang="en-GB" noProof="0" dirty="0"/>
                  <a:t>= packing item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</a:t>
                </a:r>
                <a:r>
                  <a:rPr lang="en-GB" noProof="0" dirty="0"/>
                  <a:t>with weight k</a:t>
                </a:r>
              </a:p>
              <a:p>
                <a:pPr lvl="2"/>
                <a:r>
                  <a:rPr lang="en-GB" noProof="0" dirty="0"/>
                  <a:t> </a:t>
                </a:r>
              </a:p>
              <a:p>
                <a:pPr lvl="1"/>
                <a:r>
                  <a:rPr lang="en-GB" noProof="0" dirty="0"/>
                  <a:t>NP-complete</a:t>
                </a:r>
              </a:p>
              <a:p>
                <a:pPr marL="457200" lvl="1" indent="0">
                  <a:buNone/>
                </a:pPr>
                <a:endParaRPr lang="en-GB" noProof="0" dirty="0"/>
              </a:p>
              <a:p>
                <a:r>
                  <a:rPr lang="en-GB" noProof="0" dirty="0"/>
                  <a:t>Communication model </a:t>
                </a:r>
                <a14:m>
                  <m:oMath xmlns:m="http://schemas.openxmlformats.org/officeDocument/2006/math">
                    <m:r>
                      <a:rPr lang="en-GB" b="0" i="0" noProof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noProof="0" dirty="0"/>
              </a:p>
              <a:p>
                <a:pPr lvl="1"/>
                <a:r>
                  <a:rPr lang="en-GB" noProof="0" dirty="0"/>
                  <a:t>number of value queries</a:t>
                </a:r>
              </a:p>
              <a:p>
                <a:pPr lvl="1"/>
                <a:r>
                  <a:rPr lang="en-GB" noProof="0" dirty="0"/>
                  <a:t>length of answer bits</a:t>
                </a:r>
              </a:p>
              <a:p>
                <a:endParaRPr lang="en-GB" noProof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15600" cy="5032375"/>
              </a:xfrm>
              <a:blipFill>
                <a:blip r:embed="rId2"/>
                <a:stretch>
                  <a:fillRect l="-965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12" y="129510"/>
            <a:ext cx="2488288" cy="2157893"/>
          </a:xfrm>
          <a:prstGeom prst="rect">
            <a:avLst/>
          </a:prstGeom>
        </p:spPr>
      </p:pic>
      <p:pic>
        <p:nvPicPr>
          <p:cNvPr id="5" name="334E55B0-647D-440b-865C-3EC943EB4CBC-30" descr="/private/var/folders/cw/z3j9jbg578db7p7r8q0nzskh0000gn/T/com.kingsoft.wpsoffice.mac/wpsoffice.nxCfpG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545" y="1802309"/>
            <a:ext cx="2700655" cy="888365"/>
          </a:xfrm>
          <a:prstGeom prst="rect">
            <a:avLst/>
          </a:prstGeom>
        </p:spPr>
      </p:pic>
      <p:pic>
        <p:nvPicPr>
          <p:cNvPr id="6" name="334E55B0-647D-440b-865C-3EC943EB4CBC-31" descr="/private/var/folders/cw/z3j9jbg578db7p7r8q0nzskh0000gn/T/com.kingsoft.wpsoffice.mac/wpsoffice.qBSSml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589" y="3918682"/>
            <a:ext cx="1170940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Approximate 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28445"/>
            <a:ext cx="10515600" cy="5329555"/>
          </a:xfrm>
        </p:spPr>
        <p:txBody>
          <a:bodyPr/>
          <a:lstStyle/>
          <a:p>
            <a:r>
              <a:rPr lang="en-GB" noProof="0" dirty="0"/>
              <a:t>Fully polynomial-time approximation scheme (FPTAS)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additional parameter  </a:t>
            </a:r>
          </a:p>
          <a:p>
            <a:pPr lvl="2"/>
            <a:r>
              <a:rPr lang="en-GB" noProof="0" dirty="0"/>
              <a:t>specifies how close our approximation should be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additional polynomial time requirement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for maximisation problem: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noProof="0" dirty="0"/>
          </a:p>
          <a:p>
            <a:pPr lvl="0">
              <a:lnSpc>
                <a:spcPct val="100000"/>
              </a:lnSpc>
            </a:pPr>
            <a:r>
              <a:rPr lang="en-GB" noProof="0" dirty="0"/>
              <a:t>     - approximation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for maximisation problem: </a:t>
            </a:r>
          </a:p>
          <a:p>
            <a:pPr lvl="1">
              <a:lnSpc>
                <a:spcPct val="100000"/>
              </a:lnSpc>
            </a:pPr>
            <a:endParaRPr lang="en-GB" noProof="0" dirty="0"/>
          </a:p>
        </p:txBody>
      </p:sp>
      <p:pic>
        <p:nvPicPr>
          <p:cNvPr id="4" name="334E55B0-647D-440b-865C-3EC943EB4CBC-14" descr="/private/var/folders/cw/z3j9jbg578db7p7r8q0nzskh0000gn/T/com.kingsoft.wpsoffice.mac/wpsoffice.PzkTRL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692" y="2056309"/>
            <a:ext cx="781685" cy="260350"/>
          </a:xfrm>
          <a:prstGeom prst="rect">
            <a:avLst/>
          </a:prstGeom>
        </p:spPr>
      </p:pic>
      <p:pic>
        <p:nvPicPr>
          <p:cNvPr id="5" name="334E55B0-647D-440b-865C-3EC943EB4CBC-15" descr="/private/var/folders/cw/z3j9jbg578db7p7r8q0nzskh0000gn/T/com.kingsoft.wpsoffice.mac/wpsoffice.zBbpLD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404" y="2677865"/>
            <a:ext cx="1016635" cy="592455"/>
          </a:xfrm>
          <a:prstGeom prst="rect">
            <a:avLst/>
          </a:prstGeom>
        </p:spPr>
      </p:pic>
      <p:pic>
        <p:nvPicPr>
          <p:cNvPr id="6" name="334E55B0-647D-440b-865C-3EC943EB4CBC-16" descr="/private/var/folders/cw/z3j9jbg578db7p7r8q0nzskh0000gn/T/com.kingsoft.wpsoffice.mac/wpsoffice.WarKAK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838" y="3274378"/>
            <a:ext cx="3772535" cy="319405"/>
          </a:xfrm>
          <a:prstGeom prst="rect">
            <a:avLst/>
          </a:prstGeom>
        </p:spPr>
      </p:pic>
      <p:pic>
        <p:nvPicPr>
          <p:cNvPr id="7" name="334E55B0-647D-440b-865C-3EC943EB4CBC-20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4273453"/>
            <a:ext cx="257191" cy="208396"/>
          </a:xfrm>
          <a:prstGeom prst="rect">
            <a:avLst/>
          </a:prstGeom>
        </p:spPr>
      </p:pic>
      <p:pic>
        <p:nvPicPr>
          <p:cNvPr id="8" name="334E55B0-647D-440b-865C-3EC943EB4CBC-21" descr="/private/var/folders/cw/z3j9jbg578db7p7r8q0nzskh0000gn/T/com.kingsoft.wpsoffice.mac/wpsoffice.nKaknr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682" y="4640442"/>
            <a:ext cx="3347720" cy="3194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52270" y="5878830"/>
            <a:ext cx="7351395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17335" y="5757545"/>
            <a:ext cx="0" cy="19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6965" y="5767705"/>
            <a:ext cx="0" cy="19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31235" y="5767705"/>
            <a:ext cx="0" cy="19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4544060" y="6092825"/>
            <a:ext cx="1122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f(Approx)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346190" y="6092825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f(</a:t>
            </a:r>
            <a:r>
              <a:rPr lang="en-GB" noProof="0" dirty="0" err="1"/>
              <a:t>Opt</a:t>
            </a:r>
            <a:r>
              <a:rPr lang="en-GB" noProof="0" dirty="0"/>
              <a:t>)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037205" y="6092825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1/2 * f(</a:t>
            </a:r>
            <a:r>
              <a:rPr lang="en-GB" noProof="0" dirty="0" err="1"/>
              <a:t>Opt</a:t>
            </a:r>
            <a:r>
              <a:rPr lang="en-GB" noProof="0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Truncation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278255"/>
                <a:ext cx="10515600" cy="5410200"/>
              </a:xfrm>
            </p:spPr>
            <p:txBody>
              <a:bodyPr/>
              <a:lstStyle/>
              <a:p>
                <a:r>
                  <a:rPr lang="en-GB" noProof="0" dirty="0"/>
                  <a:t>Previously,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noProof="0" dirty="0"/>
                  <a:t> columns in the table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GB" sz="2400" i="1" noProof="0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noProof="0" dirty="0"/>
                  <a:t> tries for each subproblem</a:t>
                </a:r>
              </a:p>
              <a:p>
                <a:pPr marL="457200" lvl="1" indent="0">
                  <a:buNone/>
                </a:pPr>
                <a:endParaRPr lang="en-GB" sz="2400" noProof="0" dirty="0"/>
              </a:p>
              <a:p>
                <a:pPr lvl="0"/>
                <a:r>
                  <a:rPr lang="en-GB" sz="2800" noProof="0" dirty="0"/>
                  <a:t>A </a:t>
                </a:r>
                <a:r>
                  <a:rPr lang="en-GB" sz="2800" b="1" noProof="0" dirty="0"/>
                  <a:t>FPTAS</a:t>
                </a:r>
                <a:r>
                  <a:rPr lang="en-GB" sz="2800" noProof="0" dirty="0"/>
                  <a:t> by value truncation: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400" noProof="0" dirty="0"/>
                  <a:t>number of possible values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GB" sz="2800" noProof="0" dirty="0"/>
                  <a:t>New subproblem: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400" noProof="0" dirty="0"/>
                  <a:t>minimum number of items that yields total value </a:t>
                </a:r>
                <a:endParaRPr lang="en-GB" sz="2880" noProof="0" dirty="0"/>
              </a:p>
              <a:p>
                <a:pPr lvl="0">
                  <a:lnSpc>
                    <a:spcPct val="110000"/>
                  </a:lnSpc>
                </a:pPr>
                <a:r>
                  <a:rPr lang="en-GB" noProof="0" dirty="0"/>
                  <a:t>carefully choose truncation precision   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/>
                  <a:t>total relative error less than 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/>
                  <a:t>              approximation</a:t>
                </a:r>
              </a:p>
              <a:p>
                <a:endParaRPr lang="en-GB" noProof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278255"/>
                <a:ext cx="10515600" cy="5410200"/>
              </a:xfrm>
              <a:blipFill>
                <a:blip r:embed="rId4"/>
                <a:stretch>
                  <a:fillRect l="-965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34E55B0-647D-440b-865C-3EC943EB4CBC-22" descr="/private/var/folders/cw/z3j9jbg578db7p7r8q0nzskh0000gn/T/com.kingsoft.wpsoffice.mac/wpsoffice.OjsZpf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917" y="3179103"/>
            <a:ext cx="1140460" cy="321945"/>
          </a:xfrm>
          <a:prstGeom prst="rect">
            <a:avLst/>
          </a:prstGeom>
        </p:spPr>
      </p:pic>
      <p:pic>
        <p:nvPicPr>
          <p:cNvPr id="5" name="334E55B0-647D-440b-865C-3EC943EB4CBC-23" descr="/private/var/folders/cw/z3j9jbg578db7p7r8q0nzskh0000gn/T/com.kingsoft.wpsoffice.mac/wpsoffice.tMHpOE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802" y="4187222"/>
            <a:ext cx="753110" cy="260600"/>
          </a:xfrm>
          <a:prstGeom prst="rect">
            <a:avLst/>
          </a:prstGeom>
        </p:spPr>
      </p:pic>
      <p:pic>
        <p:nvPicPr>
          <p:cNvPr id="8" name="334E55B0-647D-440b-865C-3EC943EB4CBC-24" descr="/private/var/folders/cw/z3j9jbg578db7p7r8q0nzskh0000gn/T/com.kingsoft.wpsoffice.mac/wpsoffice.Lxpazc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247" y="4678189"/>
            <a:ext cx="2706841" cy="399447"/>
          </a:xfrm>
          <a:prstGeom prst="rect">
            <a:avLst/>
          </a:prstGeom>
        </p:spPr>
      </p:pic>
      <p:pic>
        <p:nvPicPr>
          <p:cNvPr id="10" name="334E55B0-647D-440b-865C-3EC943EB4CBC-25" descr="/private/var/folders/cw/z3j9jbg578db7p7r8q0nzskh0000gn/T/com.kingsoft.wpsoffice.mac/wpsoffice.opwCGq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086" y="5675997"/>
            <a:ext cx="865505" cy="319405"/>
          </a:xfrm>
          <a:prstGeom prst="rect">
            <a:avLst/>
          </a:prstGeom>
        </p:spPr>
      </p:pic>
      <p:pic>
        <p:nvPicPr>
          <p:cNvPr id="11" name="334E55B0-647D-440b-865C-3EC943EB4CBC-26" descr="/private/var/folders/cw/z3j9jbg578db7p7r8q0nzskh0000gn/T/com.kingsoft.wpsoffice.mac/wpsoffice.GEuwbf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518" y="5269198"/>
            <a:ext cx="155636" cy="199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507383159"/>
                  </p:ext>
                </p:extLst>
              </p:nvPr>
            </p:nvGraphicFramePr>
            <p:xfrm>
              <a:off x="6601460" y="355600"/>
              <a:ext cx="5020945" cy="2312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21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7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4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96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899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88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511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400" noProof="0" dirty="0"/>
                            <a:t>#bidders/</a:t>
                          </a:r>
                        </a:p>
                        <a:p>
                          <a:pPr>
                            <a:buNone/>
                          </a:pPr>
                          <a:r>
                            <a:rPr lang="en-GB" sz="1400" noProof="0" dirty="0"/>
                            <a:t>total value 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>
                              <a:solidFill>
                                <a:srgbClr val="FFFF00"/>
                              </a:solidFill>
                            </a:rPr>
                            <a:t>n^2/e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97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60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97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560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507383159"/>
                  </p:ext>
                </p:extLst>
              </p:nvPr>
            </p:nvGraphicFramePr>
            <p:xfrm>
              <a:off x="6601460" y="355600"/>
              <a:ext cx="5020945" cy="2312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21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7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4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96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899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88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400" noProof="0" dirty="0"/>
                            <a:t>#bidders/</a:t>
                          </a:r>
                        </a:p>
                        <a:p>
                          <a:pPr>
                            <a:buNone/>
                          </a:pPr>
                          <a:r>
                            <a:rPr lang="en-GB" sz="1400" noProof="0" dirty="0"/>
                            <a:t>total value 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>
                              <a:solidFill>
                                <a:srgbClr val="FFFF00"/>
                              </a:solidFill>
                            </a:rPr>
                            <a:t>n^2/e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97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60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97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71831" t="-384375" r="-91549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560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0213975" y="1732915"/>
            <a:ext cx="0" cy="2527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>
            <a:off x="9561195" y="1811655"/>
            <a:ext cx="464820" cy="132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7578090" y="1504950"/>
            <a:ext cx="39655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/>
              <a:t>look at previous n/e cells in the row above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924685"/>
          </a:xfrm>
        </p:spPr>
        <p:txBody>
          <a:bodyPr/>
          <a:lstStyle/>
          <a:p>
            <a:r>
              <a:rPr lang="en-GB" noProof="0" dirty="0"/>
              <a:t>Truthful Auctions</a:t>
            </a:r>
            <a:br>
              <a:rPr lang="en-GB" noProof="0" dirty="0"/>
            </a:br>
            <a:r>
              <a:rPr lang="en-GB" noProof="0" dirty="0"/>
              <a:t>	</a:t>
            </a:r>
            <a:r>
              <a:rPr lang="en-GB" sz="3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sz="36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65020"/>
            <a:ext cx="10515600" cy="4351338"/>
          </a:xfrm>
        </p:spPr>
        <p:txBody>
          <a:bodyPr>
            <a:normAutofit/>
          </a:bodyPr>
          <a:lstStyle/>
          <a:p>
            <a:r>
              <a:rPr lang="en-GB" noProof="0" dirty="0">
                <a:sym typeface="+mn-ea"/>
              </a:rPr>
              <a:t>Choice of payment function</a:t>
            </a:r>
            <a:endParaRPr lang="en-GB" noProof="0" dirty="0"/>
          </a:p>
          <a:p>
            <a:pPr lvl="1">
              <a:lnSpc>
                <a:spcPct val="100000"/>
              </a:lnSpc>
            </a:pPr>
            <a:r>
              <a:rPr lang="en-GB" noProof="0" dirty="0"/>
              <a:t>Align players’ max utility with total social welfare</a:t>
            </a:r>
          </a:p>
          <a:p>
            <a:pPr lvl="1">
              <a:lnSpc>
                <a:spcPct val="110000"/>
              </a:lnSpc>
            </a:pPr>
            <a:endParaRPr lang="en-GB" noProof="0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Sadly,  </a:t>
            </a:r>
            <a:r>
              <a:rPr lang="en-GB" sz="2400" noProof="0" dirty="0"/>
              <a:t> </a:t>
            </a:r>
          </a:p>
          <a:p>
            <a:pPr lvl="1">
              <a:lnSpc>
                <a:spcPct val="140000"/>
              </a:lnSpc>
            </a:pPr>
            <a:r>
              <a:rPr lang="en-GB" sz="2400" noProof="0" dirty="0"/>
              <a:t>                  </a:t>
            </a:r>
            <a:r>
              <a:rPr lang="en-GB" noProof="0" dirty="0">
                <a:sym typeface="+mn-ea"/>
              </a:rPr>
              <a:t>General Allocation Algorithm</a:t>
            </a:r>
            <a:endParaRPr lang="en-GB" noProof="0" dirty="0"/>
          </a:p>
        </p:txBody>
      </p:sp>
      <p:pic>
        <p:nvPicPr>
          <p:cNvPr id="5" name="334E55B0-647D-440b-865C-3EC943EB4CBC-17" descr="/private/var/folders/cw/z3j9jbg578db7p7r8q0nzskh0000gn/T/com.kingsoft.wpsoffice.mac/wpsoffice.mHfcOU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5" y="2980689"/>
            <a:ext cx="6939280" cy="697230"/>
          </a:xfrm>
          <a:prstGeom prst="rect">
            <a:avLst/>
          </a:prstGeom>
        </p:spPr>
      </p:pic>
      <p:pic>
        <p:nvPicPr>
          <p:cNvPr id="6" name="334E55B0-647D-440b-865C-3EC943EB4CBC-18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05" y="3627119"/>
            <a:ext cx="3768090" cy="696595"/>
          </a:xfrm>
          <a:prstGeom prst="rect">
            <a:avLst/>
          </a:prstGeom>
        </p:spPr>
      </p:pic>
      <p:pic>
        <p:nvPicPr>
          <p:cNvPr id="11" name="334E55B0-647D-440b-865C-3EC943EB4CBC-19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399" y="5952941"/>
            <a:ext cx="1114739" cy="377265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7776633" y="3576320"/>
            <a:ext cx="2821940" cy="9728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sz="20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1. no positive transfer</a:t>
            </a:r>
          </a:p>
          <a:p>
            <a:pPr algn="l"/>
            <a:r>
              <a:rPr lang="en-GB" sz="20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2. individual rationality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3685540" y="4658995"/>
            <a:ext cx="3768090" cy="697230"/>
          </a:xfrm>
          <a:prstGeom prst="borderCallout1">
            <a:avLst>
              <a:gd name="adj1" fmla="val 1639"/>
              <a:gd name="adj2" fmla="val -261"/>
              <a:gd name="adj3" fmla="val -77322"/>
              <a:gd name="adj4" fmla="val -225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noProof="0" dirty="0"/>
              <a:t>optimal allocation that maximises other players’ welfare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Truthful Approximation?</a:t>
            </a:r>
            <a:br>
              <a:rPr lang="en-GB" dirty="0"/>
            </a:br>
            <a:r>
              <a:rPr lang="en-GB" dirty="0"/>
              <a:t>	- </a:t>
            </a:r>
            <a:r>
              <a:rPr lang="en-GB" sz="3100" b="1" noProof="0" dirty="0"/>
              <a:t>Counter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GB" noProof="0" dirty="0"/>
                  <a:t>Idea:</a:t>
                </a:r>
              </a:p>
              <a:p>
                <a:pPr marL="0" indent="0">
                  <a:buNone/>
                </a:pPr>
                <a:endParaRPr lang="en-GB" noProof="0" dirty="0"/>
              </a:p>
              <a:p>
                <a:endParaRPr lang="en-GB" noProof="0" dirty="0"/>
              </a:p>
              <a:p>
                <a:r>
                  <a:rPr lang="en-GB" noProof="0" dirty="0"/>
                  <a:t>2 players, 2 items;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r>
                  <a:rPr lang="en-GB" noProof="0" dirty="0"/>
                  <a:t> and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=3.1</m:t>
                    </m:r>
                  </m:oMath>
                </a14:m>
                <a:endParaRPr lang="en-GB" noProof="0" dirty="0"/>
              </a:p>
              <a:p>
                <a:r>
                  <a:rPr lang="en-GB" noProof="0" dirty="0"/>
                  <a:t>Truncation scheme: </a:t>
                </a:r>
                <a:endParaRPr lang="en-GB" i="1" noProof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noProof="0" dirty="0"/>
                  <a:t> and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</a:p>
              <a:p>
                <a:pPr lvl="1"/>
                <a:r>
                  <a:rPr lang="en-GB" noProof="0" dirty="0"/>
                  <a:t>Optimal allocation: 2 items to single player</a:t>
                </a:r>
              </a:p>
              <a:p>
                <a:pPr lvl="2"/>
                <a:r>
                  <a:rPr lang="en-GB" sz="2000" noProof="0" dirty="0"/>
                  <a:t>payment </a:t>
                </a:r>
                <a14:m>
                  <m:oMath xmlns:m="http://schemas.openxmlformats.org/officeDocument/2006/math">
                    <m:r>
                      <a:rPr lang="en-GB" sz="2000" i="1" noProof="0" dirty="0" smtClean="0">
                        <a:latin typeface="Cambria Math" panose="02040503050406030204" pitchFamily="18" charset="0"/>
                      </a:rPr>
                      <m:t>=3.</m:t>
                    </m:r>
                    <m:r>
                      <a:rPr lang="en-GB" sz="2000" b="0" i="1" noProof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 noProof="0" dirty="0" smtClean="0">
                        <a:latin typeface="Cambria Math" panose="02040503050406030204" pitchFamily="18" charset="0"/>
                      </a:rPr>
                      <m:t>−0=3.1</m:t>
                    </m:r>
                  </m:oMath>
                </a14:m>
                <a:r>
                  <a:rPr lang="en-GB" sz="2000" noProof="0" dirty="0"/>
                  <a:t>; net utility </a:t>
                </a:r>
                <a14:m>
                  <m:oMath xmlns:m="http://schemas.openxmlformats.org/officeDocument/2006/math">
                    <m:r>
                      <a:rPr lang="en-GB" sz="2000" i="1" noProof="0" dirty="0" smtClean="0">
                        <a:latin typeface="Cambria Math" panose="02040503050406030204" pitchFamily="18" charset="0"/>
                      </a:rPr>
                      <m:t>=3.1−3.1</m:t>
                    </m:r>
                    <m:r>
                      <a:rPr lang="en-GB" sz="2000" b="0" i="1" noProof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noProof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noProof="0" dirty="0"/>
                  <a:t>!</a:t>
                </a:r>
              </a:p>
              <a:p>
                <a:pPr lvl="1"/>
                <a:r>
                  <a:rPr lang="en-GB" sz="2400" noProof="0" dirty="0"/>
                  <a:t>false reporting </a:t>
                </a:r>
                <a14:m>
                  <m:oMath xmlns:m="http://schemas.openxmlformats.org/officeDocument/2006/math">
                    <m:r>
                      <a:rPr lang="en-GB" sz="2400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400" i="1" noProof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noProof="0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noProof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400" i="1" noProof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</a:p>
              <a:p>
                <a:pPr lvl="1"/>
                <a:r>
                  <a:rPr lang="en-GB" noProof="0" dirty="0"/>
                  <a:t>Optimal allocation: 1 item to each</a:t>
                </a:r>
              </a:p>
              <a:p>
                <a:pPr lvl="2"/>
                <a:r>
                  <a:rPr lang="en-GB" noProof="0" dirty="0"/>
                  <a:t>payment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=3.1−1.9=1.2</m:t>
                    </m:r>
                  </m:oMath>
                </a14:m>
                <a:r>
                  <a:rPr lang="en-GB" noProof="0" dirty="0"/>
                  <a:t>; net utility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=1.9−1.2&gt;0</m:t>
                    </m:r>
                  </m:oMath>
                </a14:m>
                <a:r>
                  <a:rPr lang="en-GB" noProof="0" dirty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10515600" cy="5032375"/>
              </a:xfrm>
              <a:blipFill>
                <a:blip r:embed="rId3"/>
                <a:stretch>
                  <a:fillRect l="-965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334E55B0-647D-440b-865C-3EC943EB4CBC-27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65" y="2425065"/>
            <a:ext cx="3768090" cy="696595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5237480" y="1584325"/>
            <a:ext cx="3768090" cy="697230"/>
          </a:xfrm>
          <a:prstGeom prst="borderCallout1">
            <a:avLst>
              <a:gd name="adj1" fmla="val 51074"/>
              <a:gd name="adj2" fmla="val -261"/>
              <a:gd name="adj3" fmla="val 127642"/>
              <a:gd name="adj4" fmla="val -787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noProof="0" dirty="0"/>
              <a:t>allocation that</a:t>
            </a:r>
            <a:r>
              <a:rPr lang="en-GB" noProof="0" dirty="0">
                <a:solidFill>
                  <a:srgbClr val="C00000"/>
                </a:solidFill>
              </a:rPr>
              <a:t> “approximately” </a:t>
            </a:r>
            <a:r>
              <a:rPr lang="en-GB" noProof="0" dirty="0"/>
              <a:t>maximises total welfare</a:t>
            </a:r>
          </a:p>
        </p:txBody>
      </p:sp>
      <p:cxnSp>
        <p:nvCxnSpPr>
          <p:cNvPr id="4" name="Straight Connector 3"/>
          <p:cNvCxnSpPr>
            <a:cxnSpLocks/>
            <a:stCxn id="10" idx="2"/>
          </p:cNvCxnSpPr>
          <p:nvPr/>
        </p:nvCxnSpPr>
        <p:spPr>
          <a:xfrm flipH="1">
            <a:off x="4141470" y="1932940"/>
            <a:ext cx="1096010" cy="53276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xplosion 1 4"/>
          <p:cNvSpPr/>
          <p:nvPr/>
        </p:nvSpPr>
        <p:spPr>
          <a:xfrm>
            <a:off x="8237220" y="4371975"/>
            <a:ext cx="2944495" cy="188722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noProof="0" dirty="0">
                <a:solidFill>
                  <a:srgbClr val="C00000"/>
                </a:solidFill>
              </a:rPr>
              <a:t>Not incentive compatible!</a:t>
            </a:r>
          </a:p>
        </p:txBody>
      </p:sp>
      <p:pic>
        <p:nvPicPr>
          <p:cNvPr id="7" name="334E55B0-647D-440b-865C-3EC943EB4CBC-40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81" y="3876007"/>
            <a:ext cx="3768090" cy="6965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Restricted VCG</a:t>
            </a:r>
            <a:br>
              <a:rPr lang="en-GB" noProof="0" dirty="0"/>
            </a:br>
            <a:r>
              <a:rPr lang="en-GB" noProof="0" dirty="0"/>
              <a:t>	</a:t>
            </a:r>
            <a:r>
              <a:rPr lang="en-GB" sz="3600" b="1" noProof="0" dirty="0"/>
              <a:t>- Maximum in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1701"/>
          </a:xfrm>
        </p:spPr>
        <p:txBody>
          <a:bodyPr/>
          <a:lstStyle/>
          <a:p>
            <a:r>
              <a:rPr lang="en-GB" noProof="0" dirty="0"/>
              <a:t>2-approximation scheme</a:t>
            </a:r>
          </a:p>
          <a:p>
            <a:pPr>
              <a:lnSpc>
                <a:spcPct val="80000"/>
              </a:lnSpc>
            </a:pPr>
            <a:r>
              <a:rPr lang="en-GB" noProof="0" dirty="0"/>
              <a:t>Idea: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maximise over a </a:t>
            </a:r>
            <a:r>
              <a:rPr lang="en-GB" noProof="0" dirty="0">
                <a:solidFill>
                  <a:srgbClr val="C00000"/>
                </a:solidFill>
              </a:rPr>
              <a:t>restricted range</a:t>
            </a:r>
            <a:r>
              <a:rPr lang="en-GB" noProof="0" dirty="0"/>
              <a:t> of possible allocations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use General Allocation Algorithm</a:t>
            </a:r>
          </a:p>
          <a:p>
            <a:pPr lvl="0"/>
            <a:r>
              <a:rPr lang="en-GB" noProof="0" dirty="0"/>
              <a:t>bundles of items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manipulate m into some form in n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e.g.,             items in a bundle -&gt;       items in total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26630" y="4937760"/>
            <a:ext cx="4472940" cy="1642745"/>
          </a:xfrm>
          <a:prstGeom prst="cloudCallout">
            <a:avLst>
              <a:gd name="adj1" fmla="val -54538"/>
              <a:gd name="adj2" fmla="val -352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rgbClr val="C00000"/>
                </a:solidFill>
              </a:rPr>
              <a:t>the only</a:t>
            </a:r>
            <a:r>
              <a:rPr lang="en-GB" noProof="0" dirty="0"/>
              <a:t> approximation mechanisms that become truthful under the VCG payment rule.</a:t>
            </a:r>
          </a:p>
        </p:txBody>
      </p:sp>
      <p:pic>
        <p:nvPicPr>
          <p:cNvPr id="6" name="334E55B0-647D-440b-865C-3EC943EB4CBC-28" descr="/private/var/folders/cw/z3j9jbg578db7p7r8q0nzskh0000gn/T/com.kingsoft.wpsoffice.mac/wpsoffice.WoKhtE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87" y="4562516"/>
            <a:ext cx="774302" cy="377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60" y="258445"/>
            <a:ext cx="2686050" cy="1704975"/>
          </a:xfrm>
          <a:prstGeom prst="rect">
            <a:avLst/>
          </a:prstGeom>
        </p:spPr>
      </p:pic>
      <p:pic>
        <p:nvPicPr>
          <p:cNvPr id="4" name="334E55B0-647D-440b-865C-3EC943EB4CBC-28" descr="/private/var/folders/cw/z3j9jbg578db7p7r8q0nzskh0000gn/T/com.kingsoft.wpsoffice.mac/wpsoffice.WoKhtEwpsoffice">
            <a:extLst>
              <a:ext uri="{FF2B5EF4-FFF2-40B4-BE49-F238E27FC236}">
                <a16:creationId xmlns:a16="http://schemas.microsoft.com/office/drawing/2014/main" id="{F40EB39D-0514-D9ED-A510-2E03CC4D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372"/>
          <a:stretch>
            <a:fillRect/>
          </a:stretch>
        </p:blipFill>
        <p:spPr>
          <a:xfrm>
            <a:off x="5567938" y="4560709"/>
            <a:ext cx="322321" cy="3770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Proof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7700" y="1583690"/>
            <a:ext cx="10515600" cy="45935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noProof="0" dirty="0"/>
              <a:t>bidder who gets the greatest number of items</a:t>
            </a:r>
          </a:p>
          <a:p>
            <a:pPr lvl="1">
              <a:lnSpc>
                <a:spcPct val="110000"/>
              </a:lnSpc>
            </a:pPr>
            <a:r>
              <a:rPr lang="en-GB" noProof="0" dirty="0"/>
              <a:t>Case 1: at least half total value from him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GB" sz="2400" noProof="0" dirty="0"/>
              <a:t>-&gt; give everything to him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Case 2: less than half from him</a:t>
            </a:r>
          </a:p>
          <a:p>
            <a:pPr marL="914400" lvl="2" indent="0">
              <a:buNone/>
            </a:pPr>
            <a:r>
              <a:rPr lang="en-GB" sz="2400" noProof="0" dirty="0"/>
              <a:t>-&gt; take everything from him; distribute to all others</a:t>
            </a:r>
          </a:p>
          <a:p>
            <a:pPr marL="914400" lvl="2" indent="0">
              <a:buNone/>
            </a:pPr>
            <a:endParaRPr lang="en-GB" sz="2400" noProof="0" dirty="0"/>
          </a:p>
          <a:p>
            <a:pPr marL="914400" lvl="2" indent="0">
              <a:buNone/>
            </a:pPr>
            <a:endParaRPr lang="en-GB" sz="2400" noProof="0" dirty="0"/>
          </a:p>
          <a:p>
            <a:pPr lvl="0"/>
            <a:r>
              <a:rPr lang="en-GB" noProof="0" dirty="0"/>
              <a:t>our allocation always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noProof="0" dirty="0"/>
              <a:t> half total optimal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218045" y="300990"/>
            <a:ext cx="4058285" cy="1283335"/>
          </a:xfrm>
          <a:prstGeom prst="cloudCallout">
            <a:avLst>
              <a:gd name="adj1" fmla="val -25593"/>
              <a:gd name="adj2" fmla="val 705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cannot be better than 2!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170" y="2298700"/>
            <a:ext cx="1325880" cy="132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430" y="4338955"/>
            <a:ext cx="2143125" cy="2143125"/>
          </a:xfrm>
          <a:prstGeom prst="rect">
            <a:avLst/>
          </a:prstGeom>
        </p:spPr>
      </p:pic>
      <p:pic>
        <p:nvPicPr>
          <p:cNvPr id="11" name="334E55B0-647D-440b-865C-3EC943EB4CBC-32" descr="/private/var/folders/cw/z3j9jbg578db7p7r8q0nzskh0000gn/T/com.kingsoft.wpsoffice.mac/wpsoffice.mTsHJo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650" y="3161665"/>
            <a:ext cx="1638300" cy="534670"/>
          </a:xfrm>
          <a:prstGeom prst="rect">
            <a:avLst/>
          </a:prstGeom>
        </p:spPr>
      </p:pic>
      <p:pic>
        <p:nvPicPr>
          <p:cNvPr id="12" name="334E55B0-647D-440b-865C-3EC943EB4CBC-33" descr="/private/var/folders/cw/z3j9jbg578db7p7r8q0nzskh0000gn/T/com.kingsoft.wpsoffice.mac/wpsoffice.Ajiyhw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050" y="5630228"/>
            <a:ext cx="1637030" cy="534035"/>
          </a:xfrm>
          <a:prstGeom prst="rect">
            <a:avLst/>
          </a:prstGeom>
        </p:spPr>
      </p:pic>
      <p:pic>
        <p:nvPicPr>
          <p:cNvPr id="13" name="334E55B0-647D-440b-865C-3EC943EB4CBC-41" descr="/private/var/folders/cw/z3j9jbg578db7p7r8q0nzskh0000gn/T/com.kingsoft.wpsoffice.mac/wpsoffice.WoKhtE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50" y="850106"/>
            <a:ext cx="730250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746" y="37417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071370"/>
                <a:ext cx="10515600" cy="4415155"/>
              </a:xfrm>
            </p:spPr>
            <p:txBody>
              <a:bodyPr/>
              <a:lstStyle/>
              <a:p>
                <a:r>
                  <a:rPr lang="en-GB" noProof="0" dirty="0"/>
                  <a:t>Two properties for Truthfulness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noProof="0" dirty="0"/>
                  <a:t>Monotonicity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noProof="0" dirty="0"/>
                  <a:t>win with bid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noProof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noProof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/>
                  <a:t> =&gt; win with bid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noProof="0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b="0" i="1" noProof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noProof="0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noProof="0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noProof="0" dirty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en-GB" b="0" i="1" noProof="0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</a:p>
              <a:p>
                <a:pPr lvl="1">
                  <a:lnSpc>
                    <a:spcPct val="100000"/>
                  </a:lnSpc>
                </a:pPr>
                <a:r>
                  <a:rPr lang="en-GB" noProof="0" dirty="0"/>
                  <a:t>Critical payment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noProof="0" dirty="0"/>
                  <a:t>the minimum value for a win with k items</a:t>
                </a:r>
              </a:p>
              <a:p>
                <a:r>
                  <a:rPr lang="en-GB" noProof="0" dirty="0"/>
                  <a:t>Idea:</a:t>
                </a:r>
              </a:p>
              <a:p>
                <a:pPr lvl="1"/>
                <a:r>
                  <a:rPr lang="en-GB" sz="2000" noProof="0" dirty="0"/>
                  <a:t>still use     scale truncation to keep range of values small -&gt; efficiency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sz="2000" noProof="0" dirty="0"/>
                  <a:t>monotone way of choosing     -&gt; truthfulness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GB" sz="1665" noProof="0" dirty="0"/>
                  <a:t>simultaneously try multiple values of      </a:t>
                </a:r>
              </a:p>
              <a:p>
                <a:pPr lvl="2"/>
                <a:r>
                  <a:rPr lang="en-GB" sz="1665" noProof="0" dirty="0"/>
                  <a:t>independent of bids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65" i="1" noProof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65" i="1" noProof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65" b="0" i="1" noProof="0" dirty="0" smtClean="0">
                            <a:latin typeface="Cambria Math" panose="02040503050406030204" pitchFamily="18" charset="0"/>
                          </a:rPr>
                          <m:t>*</m:t>
                        </m:r>
                        <m:r>
                          <a:rPr lang="en-GB" sz="1665" i="1" noProof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65" i="1" noProof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1665" noProof="0" dirty="0"/>
                  <a:t>-&gt; but trim down search space to	</a:t>
                </a:r>
              </a:p>
              <a:p>
                <a:r>
                  <a:rPr lang="en-GB" sz="2400" b="1" noProof="0" dirty="0"/>
                  <a:t>FPTAS!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071370"/>
                <a:ext cx="10515600" cy="4415155"/>
              </a:xfrm>
              <a:blipFill>
                <a:blip r:embed="rId2"/>
                <a:stretch>
                  <a:fillRect l="-965" t="-2299" b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/>
        </p:nvSpPr>
        <p:spPr>
          <a:xfrm>
            <a:off x="838200" y="371475"/>
            <a:ext cx="10515600" cy="19246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Truthful Auctions</a:t>
            </a:r>
            <a:br>
              <a:rPr lang="en-GB" noProof="0" dirty="0"/>
            </a:br>
            <a:r>
              <a:rPr lang="en-GB" noProof="0" dirty="0"/>
              <a:t>	</a:t>
            </a:r>
            <a:r>
              <a:rPr lang="en-GB" sz="3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sz="3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 </a:t>
            </a:r>
            <a:r>
              <a:rPr lang="en-GB" sz="36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VCG Mechanism (Single Parameter)</a:t>
            </a:r>
          </a:p>
        </p:txBody>
      </p:sp>
      <p:pic>
        <p:nvPicPr>
          <p:cNvPr id="7" name="334E55B0-647D-440b-865C-3EC943EB4CBC-37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92" y="5411246"/>
            <a:ext cx="150355" cy="258675"/>
          </a:xfrm>
          <a:prstGeom prst="rect">
            <a:avLst/>
          </a:prstGeom>
        </p:spPr>
      </p:pic>
      <p:pic>
        <p:nvPicPr>
          <p:cNvPr id="9" name="334E55B0-647D-440b-865C-3EC943EB4CBC-38" descr="/private/var/folders/cw/z3j9jbg578db7p7r8q0nzskh0000gn/T/com.kingsoft.wpsoffice.mac/wpsoffice.QomDmh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528" y="5530850"/>
            <a:ext cx="422910" cy="600710"/>
          </a:xfrm>
          <a:prstGeom prst="rect">
            <a:avLst/>
          </a:prstGeom>
        </p:spPr>
      </p:pic>
      <p:pic>
        <p:nvPicPr>
          <p:cNvPr id="10" name="334E55B0-647D-440b-865C-3EC943EB4CBC-39" descr="/private/var/folders/cw/z3j9jbg578db7p7r8q0nzskh0000gn/T/com.kingsoft.wpsoffice.mac/wpsoffice.nxCfpG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745" y="2071370"/>
            <a:ext cx="2700655" cy="888365"/>
          </a:xfrm>
          <a:prstGeom prst="rect">
            <a:avLst/>
          </a:prstGeom>
        </p:spPr>
      </p:pic>
      <p:pic>
        <p:nvPicPr>
          <p:cNvPr id="2" name="334E55B0-647D-440b-865C-3EC943EB4CBC-37" descr="wpsoffice">
            <a:extLst>
              <a:ext uri="{FF2B5EF4-FFF2-40B4-BE49-F238E27FC236}">
                <a16:creationId xmlns:a16="http://schemas.microsoft.com/office/drawing/2014/main" id="{67DF78BC-AB04-F90D-1E58-487FF0E7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53" y="5052763"/>
            <a:ext cx="150355" cy="258675"/>
          </a:xfrm>
          <a:prstGeom prst="rect">
            <a:avLst/>
          </a:prstGeom>
        </p:spPr>
      </p:pic>
      <p:pic>
        <p:nvPicPr>
          <p:cNvPr id="8" name="334E55B0-647D-440b-865C-3EC943EB4CBC-37" descr="wpsoffice">
            <a:extLst>
              <a:ext uri="{FF2B5EF4-FFF2-40B4-BE49-F238E27FC236}">
                <a16:creationId xmlns:a16="http://schemas.microsoft.com/office/drawing/2014/main" id="{9EEA9214-7E66-0D85-97E1-8FD848038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14" y="4665097"/>
            <a:ext cx="150355" cy="258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Randomisation </a:t>
            </a:r>
          </a:p>
          <a:p>
            <a:pPr lvl="1"/>
            <a:r>
              <a:rPr lang="en-GB" noProof="0" dirty="0"/>
              <a:t>maximise </a:t>
            </a:r>
            <a:r>
              <a:rPr lang="en-GB" b="1" noProof="0" dirty="0"/>
              <a:t>expected</a:t>
            </a:r>
            <a:r>
              <a:rPr lang="en-GB" noProof="0" dirty="0"/>
              <a:t> social welfare</a:t>
            </a:r>
          </a:p>
          <a:p>
            <a:pPr lvl="1"/>
            <a:r>
              <a:rPr lang="en-GB" noProof="0" dirty="0"/>
              <a:t>maximum-in-distributional-range</a:t>
            </a:r>
          </a:p>
          <a:p>
            <a:pPr lvl="1"/>
            <a:r>
              <a:rPr lang="en-GB" noProof="0" dirty="0"/>
              <a:t>FPTAS</a:t>
            </a:r>
          </a:p>
          <a:p>
            <a:pPr lvl="2"/>
            <a:r>
              <a:rPr lang="en-GB" noProof="0" dirty="0"/>
              <a:t>reduce the number of values to consider for each player</a:t>
            </a:r>
          </a:p>
          <a:p>
            <a:pPr lvl="1"/>
            <a:endParaRPr lang="en-GB" noProof="0" dirty="0"/>
          </a:p>
          <a:p>
            <a:pPr lvl="0"/>
            <a:r>
              <a:rPr lang="en-GB" sz="2800" noProof="0" dirty="0">
                <a:sym typeface="+mn-ea"/>
              </a:rPr>
              <a:t>Combinatorial Auctions</a:t>
            </a:r>
            <a:endParaRPr lang="en-GB" sz="2800" noProof="0" dirty="0"/>
          </a:p>
          <a:p>
            <a:pPr lvl="1"/>
            <a:r>
              <a:rPr lang="en-GB" noProof="0" dirty="0">
                <a:sym typeface="+mn-ea"/>
              </a:rPr>
              <a:t>m heterogenous items</a:t>
            </a:r>
            <a:endParaRPr lang="en-GB" noProof="0" dirty="0"/>
          </a:p>
          <a:p>
            <a:pPr lvl="1"/>
            <a:r>
              <a:rPr lang="en-GB" noProof="0" dirty="0">
                <a:sym typeface="+mn-ea"/>
              </a:rPr>
              <a:t>allocation of a subset of items</a:t>
            </a:r>
            <a:endParaRPr lang="en-GB" noProof="0" dirty="0"/>
          </a:p>
          <a:p>
            <a:pPr lvl="1"/>
            <a:r>
              <a:rPr lang="en-GB" noProof="0" dirty="0">
                <a:sym typeface="+mn-ea"/>
              </a:rPr>
              <a:t>valuation of all subsets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Nisan, Noam. (2015). Algorithmic Mechanism Design: Through the lens of Multiunit auctions. Handbook of Game Theory with Economic Applications. 4. 477-515. 10.1016/B978-0-444-53766-9.00009-4.</a:t>
            </a:r>
            <a:endParaRPr lang="en-GB" sz="2400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Mechanism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82725"/>
            <a:ext cx="10693400" cy="232029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noProof="0" dirty="0"/>
              <a:t>“a field in economics and game theory that explores how businesses and institutions can achieve </a:t>
            </a:r>
            <a:r>
              <a:rPr lang="en-GB" noProof="0" dirty="0">
                <a:solidFill>
                  <a:srgbClr val="C00000"/>
                </a:solidFill>
              </a:rPr>
              <a:t>desirable social or economic outcomes</a:t>
            </a:r>
            <a:r>
              <a:rPr lang="en-GB" noProof="0" dirty="0"/>
              <a:t> given the constraints of individuals' </a:t>
            </a:r>
            <a:r>
              <a:rPr lang="en-GB" noProof="0" dirty="0">
                <a:solidFill>
                  <a:srgbClr val="C00000"/>
                </a:solidFill>
              </a:rPr>
              <a:t>self-interest</a:t>
            </a:r>
            <a:r>
              <a:rPr lang="en-GB" noProof="0" dirty="0"/>
              <a:t> and </a:t>
            </a:r>
            <a:r>
              <a:rPr lang="en-GB" noProof="0" dirty="0">
                <a:solidFill>
                  <a:srgbClr val="C00000"/>
                </a:solidFill>
              </a:rPr>
              <a:t>incomplete information</a:t>
            </a:r>
            <a:r>
              <a:rPr lang="en-GB" noProof="0" dirty="0"/>
              <a:t>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9945"/>
          <a:stretch>
            <a:fillRect/>
          </a:stretch>
        </p:blipFill>
        <p:spPr>
          <a:xfrm>
            <a:off x="7148830" y="3249930"/>
            <a:ext cx="35941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565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noProof="0" dirty="0"/>
              <a:t>Central Issue</a:t>
            </a:r>
            <a:br>
              <a:rPr lang="en-GB" sz="5400" noProof="0" dirty="0"/>
            </a:br>
            <a:r>
              <a:rPr lang="en-GB" sz="5400" noProof="0" dirty="0"/>
              <a:t>	</a:t>
            </a:r>
            <a:r>
              <a:rPr lang="en-GB" sz="3100" noProof="0" dirty="0"/>
              <a:t>with Algorithmic Mechanism Design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806950" y="2584450"/>
            <a:ext cx="2578100" cy="16891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GB" sz="24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 Regular" panose="020B0604020202020204" charset="0"/>
                <a:cs typeface="Arial Regular" panose="020B0604020202020204" charset="0"/>
              </a:rPr>
              <a:t>CLASH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88795" y="2860675"/>
            <a:ext cx="278765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noProof="0" dirty="0">
                <a:latin typeface="Arial Regular" panose="020B0604020202020204" charset="0"/>
                <a:cs typeface="Arial Regular" panose="020B0604020202020204" charset="0"/>
              </a:rPr>
              <a:t>Algorithm Efficiency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73695" y="3121660"/>
            <a:ext cx="278765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noProof="0" dirty="0">
                <a:latin typeface="Arial Regular" panose="020B0604020202020204" charset="0"/>
                <a:cs typeface="Arial Regular" panose="020B0604020202020204" charset="0"/>
              </a:rPr>
              <a:t>Truthfulness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Beyond Multi-unit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/>
              <a:t>Where Algorithm Comes In</a:t>
            </a: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971553659"/>
              </p:ext>
            </p:extLst>
          </p:nvPr>
        </p:nvGraphicFramePr>
        <p:xfrm>
          <a:off x="647700" y="1979295"/>
          <a:ext cx="8534400" cy="368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4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4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real-world </a:t>
                      </a:r>
                      <a:r>
                        <a:rPr lang="en-GB" sz="2000" noProof="0" dirty="0">
                          <a:latin typeface="Arial Regular" panose="020B0604020202020204" charset="0"/>
                          <a:cs typeface="Arial Regular" panose="020B0604020202020204" charset="0"/>
                          <a:sym typeface="+mn-ea"/>
                        </a:rPr>
                        <a:t>Bayesian</a:t>
                      </a: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 distributions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- </a:t>
                      </a:r>
                      <a:r>
                        <a:rPr lang="en-GB" sz="1800" noProof="0" dirty="0">
                          <a:latin typeface="Arial Regular" panose="020B0604020202020204" charset="0"/>
                          <a:cs typeface="Arial Regular" panose="020B0604020202020204" charset="0"/>
                          <a:sym typeface="+mn-ea"/>
                        </a:rPr>
                        <a:t>Average Case Analysis</a:t>
                      </a:r>
                      <a:endParaRPr lang="en-GB" sz="1800" b="0" noProof="0" dirty="0">
                        <a:latin typeface="Arial Regular" panose="020B0604020202020204" charset="0"/>
                        <a:cs typeface="Arial Regular" panose="020B06040202020202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abstraction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- </a:t>
                      </a:r>
                      <a:r>
                        <a:rPr lang="en-GB" sz="1800" noProof="0" dirty="0">
                          <a:latin typeface="Arial Regular" panose="020B0604020202020204" charset="0"/>
                          <a:cs typeface="Arial Regular" panose="020B0604020202020204" charset="0"/>
                          <a:sym typeface="+mn-ea"/>
                        </a:rPr>
                        <a:t>Worst Case Analysis</a:t>
                      </a:r>
                      <a:endParaRPr lang="en-GB" sz="1800" b="0" noProof="0" dirty="0">
                        <a:latin typeface="Arial Regular" panose="020B0604020202020204" charset="0"/>
                        <a:cs typeface="Arial Regular" panose="020B060402020202020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Solution exactness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Approximations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Efficiency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- computation time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- memory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2000" b="0" noProof="0" dirty="0">
                          <a:latin typeface="Arial Regular" panose="020B0604020202020204" charset="0"/>
                          <a:cs typeface="Arial Regular" panose="020B0604020202020204" charset="0"/>
                        </a:rPr>
                        <a:t>-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860" y="438150"/>
            <a:ext cx="2035175" cy="13252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60" y="3103245"/>
            <a:ext cx="3690620" cy="3522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Strategic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08125"/>
                <a:ext cx="10515600" cy="4780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noProof="0" dirty="0">
                    <a:latin typeface="Arial Regular" panose="020B0604020202020204" charset="0"/>
                    <a:cs typeface="Arial Regular" panose="020B0604020202020204" charset="0"/>
                  </a:rPr>
                  <a:t>Rational Agents: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>
                    <a:latin typeface="Arial Regular" panose="020B0604020202020204" charset="0"/>
                    <a:cs typeface="Arial Regular" panose="020B0604020202020204" charset="0"/>
                  </a:rPr>
                  <a:t>Utility Maximising – Strategic Moves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>
                    <a:latin typeface="Arial Regular" panose="020B0604020202020204" charset="0"/>
                    <a:cs typeface="Arial Regular" panose="020B0604020202020204" charset="0"/>
                  </a:rPr>
                  <a:t>Selfishness &amp; Lying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GB" noProof="0" dirty="0">
                  <a:latin typeface="Arial Regular" panose="020B0604020202020204" charset="0"/>
                  <a:cs typeface="Arial Regular" panose="020B060402020202020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GB" noProof="0" dirty="0">
                    <a:latin typeface="Arial Regular" panose="020B0604020202020204" charset="0"/>
                    <a:cs typeface="Arial Regular" panose="020B0604020202020204" charset="0"/>
                  </a:rPr>
                  <a:t>Utility Model: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sz="2400" noProof="0" dirty="0">
                    <a:latin typeface="Arial Regular" panose="020B0604020202020204" charset="0"/>
                    <a:cs typeface="Arial Regular" panose="020B0604020202020204" charset="0"/>
                  </a:rPr>
                  <a:t>Quasi-linear utility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sz="2000" noProof="0" dirty="0">
                    <a:latin typeface="Arial Regular" panose="020B0604020202020204" charset="0"/>
                    <a:cs typeface="Arial Regular" panose="020B0604020202020204" charset="0"/>
                  </a:rPr>
                  <a:t>Auction: Bidder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 Regular" panose="020B0604020202020204" charset="0"/>
                      </a:rPr>
                      <m:t>𝑖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 Regular" panose="020B0604020202020204" charset="0"/>
                      </a:rPr>
                      <m:t> </m:t>
                    </m:r>
                  </m:oMath>
                </a14:m>
                <a:r>
                  <a:rPr lang="en-GB" sz="2000" noProof="0" dirty="0">
                    <a:latin typeface="Arial Regular" panose="020B0604020202020204" charset="0"/>
                    <a:cs typeface="Arial Regular" panose="020B0604020202020204" charset="0"/>
                  </a:rPr>
                  <a:t>has valuation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GB" sz="2000" noProof="0" dirty="0">
                    <a:latin typeface="Arial Regular" panose="020B0604020202020204" charset="0"/>
                    <a:cs typeface="Arial Regular" panose="020B0604020202020204" charset="0"/>
                  </a:rPr>
                  <a:t>utility</a:t>
                </a:r>
              </a:p>
              <a:p>
                <a:pPr marL="914400" lvl="2" indent="0">
                  <a:lnSpc>
                    <a:spcPct val="100000"/>
                  </a:lnSpc>
                  <a:buNone/>
                </a:pPr>
                <a:r>
                  <a:rPr lang="en-GB" sz="2000" noProof="0" dirty="0">
                    <a:latin typeface="Arial Regular" panose="020B0604020202020204" charset="0"/>
                    <a:cs typeface="Arial Regular" panose="020B0604020202020204" charset="0"/>
                  </a:rPr>
                  <a:t>  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GB" noProof="0" dirty="0">
                    <a:latin typeface="Arial Regular" panose="020B0604020202020204" charset="0"/>
                    <a:cs typeface="Arial Regular" panose="020B0604020202020204" charset="0"/>
                  </a:rPr>
                  <a:t>Value transfer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08125"/>
                <a:ext cx="10515600" cy="4780915"/>
              </a:xfrm>
              <a:blipFill>
                <a:blip r:embed="rId3"/>
                <a:stretch>
                  <a:fillRect l="-965"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3613" r="11618"/>
          <a:stretch>
            <a:fillRect/>
          </a:stretch>
        </p:blipFill>
        <p:spPr>
          <a:xfrm>
            <a:off x="3492499" y="5217160"/>
            <a:ext cx="1712331" cy="1551940"/>
          </a:xfrm>
          <a:prstGeom prst="rect">
            <a:avLst/>
          </a:prstGeom>
        </p:spPr>
      </p:pic>
      <p:pic>
        <p:nvPicPr>
          <p:cNvPr id="11" name="334E55B0-647D-440b-865C-3EC943EB4CBC-1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930" y="4541663"/>
            <a:ext cx="266065" cy="231140"/>
          </a:xfrm>
          <a:prstGeom prst="rect">
            <a:avLst/>
          </a:prstGeom>
        </p:spPr>
      </p:pic>
      <p:pic>
        <p:nvPicPr>
          <p:cNvPr id="13" name="334E55B0-647D-440b-865C-3EC943EB4CBC-2" descr="/private/var/folders/cw/z3j9jbg578db7p7r8q0nzskh0000gn/T/com.kingsoft.wpsoffice.mac/wpsoffice.RcTAOw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420" y="4846370"/>
            <a:ext cx="2244725" cy="32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210" y="1040765"/>
            <a:ext cx="4159885" cy="3115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>
                <a:latin typeface="Arial Regular" panose="020B0604020202020204" charset="0"/>
                <a:cs typeface="Arial Regular" panose="020B0604020202020204" charset="0"/>
              </a:rPr>
              <a:t>Combining Strategy and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84325"/>
            <a:ext cx="10731500" cy="48996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Goal </a:t>
            </a:r>
          </a:p>
          <a:p>
            <a:pPr lvl="1">
              <a:lnSpc>
                <a:spcPct val="110000"/>
              </a:lnSpc>
            </a:pP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Design </a:t>
            </a:r>
            <a:r>
              <a:rPr lang="en-GB" noProof="0" dirty="0">
                <a:solidFill>
                  <a:srgbClr val="0070C0"/>
                </a:solidFill>
                <a:latin typeface="Arial Regular" panose="020B0604020202020204" charset="0"/>
                <a:cs typeface="Arial Regular" panose="020B0604020202020204" charset="0"/>
              </a:rPr>
              <a:t>truthful</a:t>
            </a: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 mechanisms</a:t>
            </a:r>
          </a:p>
          <a:p>
            <a:pPr lvl="1">
              <a:lnSpc>
                <a:spcPct val="110000"/>
              </a:lnSpc>
            </a:pP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Run in polynomial time</a:t>
            </a:r>
          </a:p>
          <a:p>
            <a:pPr lvl="1">
              <a:lnSpc>
                <a:spcPct val="110000"/>
              </a:lnSpc>
            </a:pP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Determine </a:t>
            </a:r>
            <a:r>
              <a:rPr lang="en-GB" dirty="0">
                <a:solidFill>
                  <a:srgbClr val="0070C0"/>
                </a:solidFill>
                <a:latin typeface="Arial Regular" panose="020B0604020202020204" charset="0"/>
                <a:cs typeface="Arial Regular" panose="020B0604020202020204" charset="0"/>
              </a:rPr>
              <a:t>“</a:t>
            </a:r>
            <a:r>
              <a:rPr lang="en-GB" noProof="0" dirty="0">
                <a:solidFill>
                  <a:srgbClr val="0070C0"/>
                </a:solidFill>
                <a:latin typeface="Arial Regular" panose="020B0604020202020204" charset="0"/>
                <a:cs typeface="Arial Regular" panose="020B0604020202020204" charset="0"/>
              </a:rPr>
              <a:t>optimal”</a:t>
            </a: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 social outcome</a:t>
            </a:r>
          </a:p>
          <a:p>
            <a:pPr lvl="1">
              <a:lnSpc>
                <a:spcPct val="110000"/>
              </a:lnSpc>
            </a:pPr>
            <a:endParaRPr lang="en-GB" noProof="0" dirty="0">
              <a:latin typeface="Arial Regular" panose="020B0604020202020204" charset="0"/>
              <a:cs typeface="Arial Regular" panose="020B0604020202020204" charset="0"/>
            </a:endParaRPr>
          </a:p>
          <a:p>
            <a:pPr lvl="1">
              <a:lnSpc>
                <a:spcPct val="110000"/>
              </a:lnSpc>
            </a:pPr>
            <a:endParaRPr lang="en-GB" noProof="0" dirty="0">
              <a:latin typeface="Arial Regular" panose="020B0604020202020204" charset="0"/>
              <a:cs typeface="Arial Regular" panose="020B0604020202020204" charset="0"/>
            </a:endParaRPr>
          </a:p>
          <a:p>
            <a:pPr lvl="0">
              <a:lnSpc>
                <a:spcPct val="110000"/>
              </a:lnSpc>
            </a:pPr>
            <a:r>
              <a:rPr lang="en-GB" noProof="0" dirty="0">
                <a:latin typeface="Arial Regular" panose="020B0604020202020204" charset="0"/>
                <a:cs typeface="Arial Regular" panose="020B0604020202020204" charset="0"/>
              </a:rPr>
              <a:t>Truthfulness:</a:t>
            </a:r>
          </a:p>
          <a:p>
            <a:pPr lvl="1">
              <a:lnSpc>
                <a:spcPct val="110000"/>
              </a:lnSpc>
            </a:pP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aka</a:t>
            </a:r>
            <a:r>
              <a:rPr lang="en-GB" sz="2400" b="1" noProof="0" dirty="0">
                <a:latin typeface="Arial Bold" panose="020B0604020202020204" charset="0"/>
                <a:cs typeface="Arial Bold" panose="020B0604020202020204" charset="0"/>
              </a:rPr>
              <a:t> Incentive compatibility</a:t>
            </a:r>
          </a:p>
          <a:p>
            <a:pPr lvl="2">
              <a:lnSpc>
                <a:spcPct val="110000"/>
              </a:lnSpc>
            </a:pPr>
            <a:r>
              <a:rPr lang="en-GB" sz="2000" noProof="0" dirty="0">
                <a:latin typeface="Arial Bold" panose="020B0604020202020204" charset="0"/>
                <a:cs typeface="Arial Bold" panose="020B0604020202020204" charset="0"/>
              </a:rPr>
              <a:t>Reporting false value is no better than true value</a:t>
            </a:r>
          </a:p>
          <a:p>
            <a:pPr lvl="1">
              <a:lnSpc>
                <a:spcPct val="110000"/>
              </a:lnSpc>
            </a:pP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Internalise </a:t>
            </a:r>
            <a:r>
              <a:rPr lang="en-GB" sz="2400" noProof="0" dirty="0">
                <a:latin typeface="Arial Bold" panose="020B0604020202020204" charset="0"/>
                <a:cs typeface="Arial Bold" panose="020B0604020202020204" charset="0"/>
              </a:rPr>
              <a:t>“Dominant strategy” </a:t>
            </a: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into the mechanism</a:t>
            </a:r>
          </a:p>
          <a:p>
            <a:pPr lvl="2">
              <a:lnSpc>
                <a:spcPct val="110000"/>
              </a:lnSpc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Direct Revelation principle in Mechanism Design</a:t>
            </a:r>
            <a:endParaRPr lang="en-GB" sz="20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55" y="1463675"/>
            <a:ext cx="525907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258445"/>
            <a:ext cx="10515600" cy="1325563"/>
          </a:xfrm>
        </p:spPr>
        <p:txBody>
          <a:bodyPr/>
          <a:lstStyle/>
          <a:p>
            <a:r>
              <a:rPr lang="en-GB" noProof="0" dirty="0"/>
              <a:t>Multi-unit Auction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1290" y="290195"/>
            <a:ext cx="2099310" cy="1261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647700" y="1584960"/>
                <a:ext cx="10515600" cy="4940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GB" b="1" noProof="0" dirty="0"/>
                  <a:t>Problem Definition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noProof="0" dirty="0"/>
                  <a:t>Algorithmic Perspective: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noProof="0" dirty="0"/>
                  <a:t> identical items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noProof="0" dirty="0"/>
                  <a:t> bidders with private valuation functions </a:t>
                </a:r>
                <a:r>
                  <a:rPr lang="en-GB" sz="2000" noProof="0" dirty="0"/>
                  <a:t>(willingness to pay)</a:t>
                </a:r>
                <a:endParaRPr lang="en-GB" noProof="0" dirty="0"/>
              </a:p>
              <a:p>
                <a:pPr lvl="1">
                  <a:lnSpc>
                    <a:spcPct val="120000"/>
                  </a:lnSpc>
                </a:pPr>
                <a:r>
                  <a:rPr lang="en-GB" noProof="0" dirty="0"/>
                  <a:t>Give an efficient algorithm that outputs allocation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noProof="0" dirty="0"/>
                  <a:t>Maximize total social welfare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noProof="0" dirty="0"/>
                  <a:t>Constraint </a:t>
                </a:r>
                <a:r>
                  <a:rPr lang="en-GB" sz="2055" noProof="0" dirty="0"/>
                  <a:t> </a:t>
                </a:r>
              </a:p>
              <a:p>
                <a:pPr lvl="1">
                  <a:lnSpc>
                    <a:spcPct val="100000"/>
                  </a:lnSpc>
                </a:pPr>
                <a:endParaRPr lang="en-GB" sz="2400" noProof="0" dirty="0"/>
              </a:p>
              <a:p>
                <a:pPr lvl="0">
                  <a:lnSpc>
                    <a:spcPct val="100000"/>
                  </a:lnSpc>
                </a:pPr>
                <a:r>
                  <a:rPr lang="en-GB" sz="2800" noProof="0" dirty="0"/>
                  <a:t>Additional Strategic Considerations: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sz="2400" noProof="0" dirty="0"/>
                  <a:t>output payments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sz="2400" noProof="0" dirty="0"/>
                  <a:t>ensure truthfulness</a:t>
                </a: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584960"/>
                <a:ext cx="10515600" cy="4940300"/>
              </a:xfrm>
              <a:prstGeom prst="rect">
                <a:avLst/>
              </a:prstGeom>
              <a:blipFill>
                <a:blip r:embed="rId4"/>
                <a:stretch>
                  <a:fillRect l="-96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334E55B0-647D-440b-865C-3EC943EB4CBC-3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515" y="3389056"/>
            <a:ext cx="2439670" cy="332740"/>
          </a:xfrm>
          <a:prstGeom prst="rect">
            <a:avLst/>
          </a:prstGeom>
        </p:spPr>
      </p:pic>
      <p:pic>
        <p:nvPicPr>
          <p:cNvPr id="8" name="334E55B0-647D-440b-865C-3EC943EB4CBC-4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43" y="3756578"/>
            <a:ext cx="1304925" cy="426720"/>
          </a:xfrm>
          <a:prstGeom prst="rect">
            <a:avLst/>
          </a:prstGeom>
        </p:spPr>
      </p:pic>
      <p:pic>
        <p:nvPicPr>
          <p:cNvPr id="10" name="334E55B0-647D-440b-865C-3EC943EB4CBC-5" descr="/private/var/folders/cw/z3j9jbg578db7p7r8q0nzskh0000gn/T/com.kingsoft.wpsoffice.mac/wpsoffice.QGiMwG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387" y="4212590"/>
            <a:ext cx="1535430" cy="431800"/>
          </a:xfrm>
          <a:prstGeom prst="rect">
            <a:avLst/>
          </a:prstGeom>
        </p:spPr>
      </p:pic>
      <p:pic>
        <p:nvPicPr>
          <p:cNvPr id="13" name="334E55B0-647D-440b-865C-3EC943EB4CBC-6" descr="/private/var/folders/cw/z3j9jbg578db7p7r8q0nzskh0000gn/T/com.kingsoft.wpsoffice.mac/wpsoffice.trQDWi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831" y="5513991"/>
            <a:ext cx="2064385" cy="332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rcRect t="22311" b="20593"/>
          <a:stretch>
            <a:fillRect/>
          </a:stretch>
        </p:blipFill>
        <p:spPr>
          <a:xfrm>
            <a:off x="6754495" y="5485130"/>
            <a:ext cx="2143125" cy="1223645"/>
          </a:xfrm>
          <a:prstGeom prst="rect">
            <a:avLst/>
          </a:prstGeom>
        </p:spPr>
      </p:pic>
      <p:pic>
        <p:nvPicPr>
          <p:cNvPr id="5" name="334E55B0-647D-440b-865C-3EC943EB4CBC-7" descr="/private/var/folders/cw/z3j9jbg578db7p7r8q0nzskh0000gn/T/com.kingsoft.wpsoffice.mac/wpsoffice.RcTAOw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575" y="5936615"/>
            <a:ext cx="2244725" cy="320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Memory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424305"/>
                <a:ext cx="10515600" cy="5197475"/>
              </a:xfrm>
            </p:spPr>
            <p:txBody>
              <a:bodyPr/>
              <a:lstStyle/>
              <a:p>
                <a:r>
                  <a:rPr lang="en-GB" noProof="0" dirty="0"/>
                  <a:t>Input Representation</a:t>
                </a:r>
                <a:endParaRPr lang="en-GB" sz="2800" noProof="0" dirty="0">
                  <a:sym typeface="+mn-ea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GB" sz="2800" noProof="0" dirty="0">
                    <a:sym typeface="+mn-ea"/>
                  </a:rPr>
                  <a:t>valuations for </a:t>
                </a:r>
                <a:r>
                  <a:rPr lang="en-GB" sz="2800" noProof="0" dirty="0">
                    <a:solidFill>
                      <a:srgbClr val="C00000"/>
                    </a:solidFill>
                    <a:sym typeface="+mn-ea"/>
                  </a:rPr>
                  <a:t>m</a:t>
                </a:r>
                <a:r>
                  <a:rPr lang="en-GB" sz="2800" noProof="0" dirty="0">
                    <a:sym typeface="+mn-ea"/>
                  </a:rPr>
                  <a:t> items</a:t>
                </a:r>
                <a:endParaRPr lang="en-GB" sz="2800" noProof="0" dirty="0"/>
              </a:p>
              <a:p>
                <a:pPr marL="457200" lvl="1" indent="0">
                  <a:buNone/>
                </a:pPr>
                <a:endParaRPr lang="en-GB" sz="2800" noProof="0" dirty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GB" sz="2800" noProof="0" dirty="0">
                    <a:sym typeface="+mn-ea"/>
                  </a:rPr>
                  <a:t>-&gt; more succinct representations?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>
                    <a:sym typeface="+mn-ea"/>
                  </a:rPr>
                  <a:t>single value encompasses multiple meanings</a:t>
                </a:r>
              </a:p>
              <a:p>
                <a:pPr lvl="0">
                  <a:lnSpc>
                    <a:spcPct val="50000"/>
                  </a:lnSpc>
                </a:pPr>
                <a:endParaRPr lang="en-GB" noProof="0" dirty="0">
                  <a:sym typeface="+mn-ea"/>
                </a:endParaRPr>
              </a:p>
              <a:p>
                <a:pPr marL="0" lvl="0" indent="0">
                  <a:lnSpc>
                    <a:spcPct val="80000"/>
                  </a:lnSpc>
                  <a:buNone/>
                </a:pPr>
                <a:r>
                  <a:rPr lang="en-GB" noProof="0" dirty="0">
                    <a:sym typeface="+mn-ea"/>
                  </a:rPr>
                  <a:t>Examples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>
                    <a:sym typeface="+mn-ea"/>
                  </a:rPr>
                  <a:t>step function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GB" noProof="0" dirty="0">
                    <a:sym typeface="+mn-ea"/>
                  </a:rPr>
                  <a:t>only need </a:t>
                </a:r>
                <a:r>
                  <a:rPr lang="en-GB" b="1" noProof="0" dirty="0">
                    <a:sym typeface="+mn-ea"/>
                  </a:rPr>
                  <a:t>(k*, p)</a:t>
                </a:r>
                <a:endParaRPr lang="en-GB" noProof="0" dirty="0">
                  <a:sym typeface="+mn-ea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>
                    <a:sym typeface="+mn-ea"/>
                  </a:rPr>
                  <a:t>piece-wise function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GB" b="1" noProof="0" dirty="0">
                    <a:sym typeface="+mn-ea"/>
                  </a:rPr>
                  <a:t>t     m</a:t>
                </a:r>
                <a:r>
                  <a:rPr lang="en-GB" noProof="0" dirty="0">
                    <a:sym typeface="+mn-ea"/>
                  </a:rPr>
                  <a:t> pairs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  <m:t>𝑘</m:t>
                        </m:r>
                      </m:e>
                      <m:sub>
                        <m: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noProof="0" dirty="0"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GB" i="1" noProof="0" dirty="0" smtClean="0">
                            <a:latin typeface="Cambria Math" panose="02040503050406030204" pitchFamily="18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noProof="0" dirty="0">
                    <a:sym typeface="+mn-ea"/>
                  </a:rPr>
                  <a:t>)</a:t>
                </a:r>
              </a:p>
              <a:p>
                <a:pPr lvl="2">
                  <a:lnSpc>
                    <a:spcPct val="110000"/>
                  </a:lnSpc>
                </a:pPr>
                <a:endParaRPr lang="en-GB" noProof="0" dirty="0">
                  <a:sym typeface="+mn-ea"/>
                </a:endParaRPr>
              </a:p>
              <a:p>
                <a:pPr lvl="0"/>
                <a:endParaRPr lang="en-GB" sz="2400" noProof="0" dirty="0"/>
              </a:p>
              <a:p>
                <a:pPr lvl="1"/>
                <a:endParaRPr lang="en-GB" noProof="0" dirty="0"/>
              </a:p>
              <a:p>
                <a:pPr lvl="1"/>
                <a:endParaRPr lang="en-GB" noProof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424305"/>
                <a:ext cx="10515600" cy="5197475"/>
              </a:xfrm>
              <a:blipFill>
                <a:blip r:embed="rId3"/>
                <a:stretch>
                  <a:fillRect l="-1206" t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5312410" y="1336040"/>
            <a:ext cx="2265045" cy="1158875"/>
          </a:xfrm>
          <a:prstGeom prst="cloudCallout">
            <a:avLst>
              <a:gd name="adj1" fmla="val -69017"/>
              <a:gd name="adj2" fmla="val 141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m could be very large!</a:t>
            </a:r>
          </a:p>
        </p:txBody>
      </p:sp>
      <p:pic>
        <p:nvPicPr>
          <p:cNvPr id="10" name="334E55B0-647D-440b-865C-3EC943EB4CBC-8" descr="/private/var/folders/cw/z3j9jbg578db7p7r8q0nzskh0000gn/T/com.kingsoft.wpsoffice.mac/wpsoffice.KGppJQ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40" y="2494915"/>
            <a:ext cx="3348990" cy="277495"/>
          </a:xfrm>
          <a:prstGeom prst="rect">
            <a:avLst/>
          </a:prstGeom>
        </p:spPr>
      </p:pic>
      <p:pic>
        <p:nvPicPr>
          <p:cNvPr id="4" name="334E55B0-647D-440b-865C-3EC943EB4CBC-9" descr="/private/var/folders/cw/z3j9jbg578db7p7r8q0nzskh0000gn/T/com.kingsoft.wpsoffice.mac/wpsoffice.bNBzkT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877" y="4421147"/>
            <a:ext cx="2700655" cy="888365"/>
          </a:xfrm>
          <a:prstGeom prst="rect">
            <a:avLst/>
          </a:prstGeom>
        </p:spPr>
      </p:pic>
      <p:pic>
        <p:nvPicPr>
          <p:cNvPr id="5" name="334E55B0-647D-440b-865C-3EC943EB4CBC-10" descr="/private/var/folders/cw/z3j9jbg578db7p7r8q0nzskh0000gn/T/com.kingsoft.wpsoffice.mac/wpsoffice.KrRiRA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050" y="5083175"/>
            <a:ext cx="3747135" cy="135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535" y="2094230"/>
            <a:ext cx="2733675" cy="1676400"/>
          </a:xfrm>
          <a:prstGeom prst="rect">
            <a:avLst/>
          </a:prstGeom>
        </p:spPr>
      </p:pic>
      <p:pic>
        <p:nvPicPr>
          <p:cNvPr id="6" name="334E55B0-647D-440b-865C-3EC943EB4CBC-34" descr="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570" y="6115050"/>
            <a:ext cx="253365" cy="183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Efficiency Requirements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627505"/>
                <a:ext cx="6591300" cy="5094605"/>
              </a:xfrm>
            </p:spPr>
            <p:txBody>
              <a:bodyPr>
                <a:normAutofit/>
              </a:bodyPr>
              <a:lstStyle/>
              <a:p>
                <a:r>
                  <a:rPr lang="en-GB" sz="3200" noProof="0" dirty="0">
                    <a:solidFill>
                      <a:schemeClr val="accent1"/>
                    </a:solidFill>
                  </a:rPr>
                  <a:t>POLY</a:t>
                </a:r>
                <a:r>
                  <a:rPr lang="en-GB" sz="3200" noProof="0" dirty="0"/>
                  <a:t> time w.r.t. ?</a:t>
                </a:r>
              </a:p>
              <a:p>
                <a:pPr marL="0" indent="0">
                  <a:buNone/>
                </a:pPr>
                <a:r>
                  <a:rPr lang="en-GB" sz="2740" noProof="0" dirty="0"/>
                  <a:t>  A theory perspective: </a:t>
                </a:r>
              </a:p>
              <a:p>
                <a:pPr lvl="1"/>
                <a:r>
                  <a:rPr lang="en-GB" sz="2800" noProof="0" dirty="0"/>
                  <a:t>size of input encoding</a:t>
                </a:r>
                <a:endParaRPr lang="en-GB" sz="3260" dirty="0"/>
              </a:p>
              <a:p>
                <a:pPr marL="457200" lvl="1" indent="0">
                  <a:buNone/>
                </a:pPr>
                <a:endParaRPr lang="en-GB" sz="2795" noProof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3200" noProof="0" dirty="0">
                    <a:sym typeface="+mn-ea"/>
                  </a:rPr>
                  <a:t>Two data query models</a:t>
                </a:r>
                <a:endParaRPr lang="en-GB" sz="2795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71550" lvl="1" indent="-51435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GB" sz="2795" noProof="0" dirty="0">
                    <a:sym typeface="+mn-ea"/>
                  </a:rPr>
                  <a:t>concrete functions </a:t>
                </a:r>
                <a:r>
                  <a:rPr lang="en-GB" b="1" noProof="0" dirty="0">
                    <a:sym typeface="+mn-ea"/>
                  </a:rPr>
                  <a:t>(bidding language)</a:t>
                </a:r>
                <a:endParaRPr lang="en-GB" sz="2795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200150" lvl="2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GB" sz="2400" noProof="0" dirty="0">
                    <a:sym typeface="+mn-ea"/>
                  </a:rPr>
                  <a:t>length of all valuations</a:t>
                </a:r>
              </a:p>
              <a:p>
                <a:pPr marL="1200150" lvl="2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noProof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en-GB" sz="2400" noProof="0" dirty="0">
                    <a:sym typeface="+mn-ea"/>
                  </a:rPr>
                  <a:t>, bidders</a:t>
                </a:r>
              </a:p>
              <a:p>
                <a:pPr marL="1200150" lvl="2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0" noProof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noProof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sz="2400" b="0" i="1" noProof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GB" sz="2400" i="1" noProof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noProof="0" dirty="0">
                    <a:sym typeface="+mn-ea"/>
                  </a:rPr>
                  <a:t>, #bits to represent #items we bid</a:t>
                </a:r>
              </a:p>
              <a:p>
                <a:pPr marL="1200150" lvl="2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noProof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#bits to represent a value</a:t>
                </a:r>
              </a:p>
              <a:p>
                <a:pPr marL="1657350" lvl="3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GB" sz="216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aka precision</a:t>
                </a:r>
              </a:p>
              <a:p>
                <a:pPr marL="1200150" lvl="2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:endPara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627505"/>
                <a:ext cx="6591300" cy="5094605"/>
              </a:xfrm>
              <a:blipFill>
                <a:blip r:embed="rId3"/>
                <a:stretch>
                  <a:fillRect l="-2303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459" y="135890"/>
            <a:ext cx="2023745" cy="1570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6F70D8-CEE8-75E4-B7BD-22980C2245F7}"/>
              </a:ext>
            </a:extLst>
          </p:cNvPr>
          <p:cNvGrpSpPr/>
          <p:nvPr/>
        </p:nvGrpSpPr>
        <p:grpSpPr>
          <a:xfrm>
            <a:off x="6637284" y="1854200"/>
            <a:ext cx="5454168" cy="3854260"/>
            <a:chOff x="6372225" y="1854200"/>
            <a:chExt cx="5687695" cy="3854260"/>
          </a:xfrm>
        </p:grpSpPr>
        <p:sp>
          <p:nvSpPr>
            <p:cNvPr id="4" name="Text Box 3"/>
            <p:cNvSpPr txBox="1"/>
            <p:nvPr/>
          </p:nvSpPr>
          <p:spPr>
            <a:xfrm>
              <a:off x="6372225" y="1854200"/>
              <a:ext cx="5687695" cy="38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indent="0">
                <a:buFont typeface="Arial" panose="020B0604020202020204" pitchFamily="34" charset="0"/>
                <a:buNone/>
              </a:pPr>
              <a:r>
                <a:rPr lang="en-GB" sz="28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black-box communication</a:t>
              </a:r>
            </a:p>
            <a:p>
              <a:pPr marL="1200150" lvl="2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precise input representation</a:t>
              </a:r>
            </a:p>
            <a:p>
              <a:pPr lvl="2"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number of “</a:t>
              </a:r>
              <a:r>
                <a:rPr lang="en-GB" sz="2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value-queries”</a:t>
              </a:r>
            </a:p>
            <a:p>
              <a:pPr lvl="2"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length of answer bits</a:t>
              </a:r>
            </a:p>
            <a:p>
              <a:pPr lvl="2"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en-GB" sz="2400" noProof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257300" lvl="2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still require sublinear in m! </a:t>
              </a:r>
            </a:p>
            <a:p>
              <a:pPr lvl="2"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GB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e.g., </a:t>
              </a:r>
              <a:endParaRPr lang="en-GB" sz="2800" noProof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742950" lvl="1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endParaRPr lang="en-GB" sz="2800" noProof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" name="334E55B0-647D-440b-865C-3EC943EB4CBC-11" descr="/private/var/folders/cw/z3j9jbg578db7p7r8q0nzskh0000gn/T/com.kingsoft.wpsoffice.mac/wpsoffice.SUsXQP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6980" y="4783455"/>
              <a:ext cx="2298700" cy="349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General Allocation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72870"/>
                <a:ext cx="10515600" cy="4351338"/>
              </a:xfrm>
            </p:spPr>
            <p:txBody>
              <a:bodyPr/>
              <a:lstStyle/>
              <a:p>
                <a:r>
                  <a:rPr lang="en-GB" sz="3200" noProof="0" dirty="0"/>
                  <a:t>Dynamic Programming (DP)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/>
                  <a:t>Divide-and-Conquer &amp; Optimal Substructure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GB" noProof="0" dirty="0"/>
                  <a:t>Subproblem: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GB" sz="2000" noProof="0" dirty="0"/>
                  <a:t>Optimal allocation of first k items among the first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</a:t>
                </a:r>
                <a:r>
                  <a:rPr lang="en-GB" sz="2000" noProof="0" dirty="0"/>
                  <a:t>bidders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GB" sz="2000" noProof="0" dirty="0"/>
                  <a:t> </a:t>
                </a:r>
              </a:p>
              <a:p>
                <a:pPr lvl="2">
                  <a:lnSpc>
                    <a:spcPct val="110000"/>
                  </a:lnSpc>
                </a:pPr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72870"/>
                <a:ext cx="10515600" cy="4351338"/>
              </a:xfrm>
              <a:blipFill>
                <a:blip r:embed="rId4"/>
                <a:stretch>
                  <a:fillRect l="-1327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746191257"/>
                  </p:ext>
                </p:extLst>
              </p:nvPr>
            </p:nvGraphicFramePr>
            <p:xfrm>
              <a:off x="1407795" y="4009390"/>
              <a:ext cx="8995410" cy="2584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31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53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50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850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846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51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#bidders/ items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m-1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925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925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dirty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746191257"/>
                  </p:ext>
                </p:extLst>
              </p:nvPr>
            </p:nvGraphicFramePr>
            <p:xfrm>
              <a:off x="1407795" y="4009390"/>
              <a:ext cx="8995410" cy="2584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31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53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50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850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846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51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#bidders/ items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m-1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925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925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9020" t="-383333" r="-30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...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noProof="0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3960" t="-567742" r="-1980" b="-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loud Callout 4"/>
          <p:cNvSpPr/>
          <p:nvPr/>
        </p:nvSpPr>
        <p:spPr>
          <a:xfrm>
            <a:off x="8318064" y="786556"/>
            <a:ext cx="3003550" cy="1450975"/>
          </a:xfrm>
          <a:prstGeom prst="cloudCallout">
            <a:avLst>
              <a:gd name="adj1" fmla="val -28434"/>
              <a:gd name="adj2" fmla="val 730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C00000"/>
                </a:solidFill>
              </a:rPr>
              <a:t>NOT</a:t>
            </a:r>
            <a:r>
              <a:rPr lang="en-GB" noProof="0" dirty="0"/>
              <a:t> computationally efficient!</a:t>
            </a:r>
          </a:p>
        </p:txBody>
      </p:sp>
      <p:pic>
        <p:nvPicPr>
          <p:cNvPr id="6" name="334E55B0-647D-440b-865C-3EC943EB4CBC-12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075" y="3292475"/>
            <a:ext cx="5177790" cy="51244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425780" y="5245931"/>
            <a:ext cx="2086378" cy="40789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739425" y="5233052"/>
            <a:ext cx="811369" cy="3048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96637" y="5158481"/>
            <a:ext cx="0" cy="3238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334E55B0-647D-440b-865C-3EC943EB4CBC-13" descr="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00" y="2606675"/>
            <a:ext cx="956945" cy="323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8*196"/>
  <p:tag name="TABLE_ENDDRAG_RECT" val="107*311*708*1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9*167"/>
  <p:tag name="TABLE_ENDDRAG_RECT" val="599*29*309*167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ZGw5cElGeGQiLAoJIkxhdGV4SW1nQmFzZTY0IiA6ICJpVkJPUncwS0dnb0FBQUFOU1VoRVVnQUFBRHNBQUFBekJBTUFBQURiV0czdEFBQUFNRkJNVkVYLy8vOEFBQUFBQUFBQUFBQUFBQUFBQUFBQUFBQUFBQUFBQUFBQUFBQUFBQUFBQUFBQUFBQUFBQUFBQUFBQUFBQXYzYUI3QUFBQUQzUlNUbE1BVkx2dnEwUjIzWWt5elpraVpoQ29YK3A4QUFBQUNYQklXWE1BQUE3RUFBQU94QUdWS3c0YkFBQUNVa2xFUVZRNEVYVlV2VzRUUVJBZU96NGJKOWdYMFZER2lBZHdCTFJ3Zm9OWWVRSG5EWXprRm5GK0E2ZE9ZeW9LQ214Ukkva1FFcFR4RzloQzlJRUVZakEvdzdlN003dG5mSm5pNXB2NVpuZG5kMmFPQ0hJbmVkUTFHbElkREszT2ZjNTR4ZC9FYm51a0FSRy9wUVZQclZsbDVrd0pwOGRmaVdMK2FZMWQwQ2ViZERJbnF2R2xwOTArR3JObmpvMzV5dG9Ockc0cFkvWDRMOVE1ODlKYXMvL3A5aEQrSHJObHFjemNjY2g5NjNiWlREYW5Kdk13VDl1aktaSFVpRWFNVElQc2ZBZU9tSEU3SzJNK0ZlVE1MMUI3ekVZWmlTVUpvclBMSlZGL0N0OU9TS2ptYmtoMDIvcU9NOUJJZkIvS3lLNitQblpzV1EvUmtkNExHLzBSSDY0NEY4ajhTeERGdndWRjNsZGlOdmxiNlIwcWVwY0pxakI3WjcranROY3hTN25oYWV1Qm5xVUREbThocFFra1Z1aUxFNVZjM2ZNczVSS3Y2TDFDUUQyOE9NV20rcHVDL3ZQT1JXdVRnNFY3UFZWbjJuWG8rT0ZMZGFFOVc0S2p0UU9mK0JVL0V4L3FOUlZZZG1WdnBoMmFTQ1JLN0h1NzUwNHAveUNhYVJHeGVpNnJKdzRzRU5YV3BzUFpRcGRXTGl6TkNPMDNkUVl5SHpyMDNvMVNBMCtIWnRFMXZwVW1ia0VOQ2Q0S3M2alBVcEZrTHc1Tisvblg3L08xM1h6MHhKM3g4Y1MwbjdhMm1aeFRFSjlYbWFQTjk4aTN0c0hYUy9xUXZBNHNocW5qclViS1Z3Tis3RzBpVEhJM21OR2J3ZXBlTU5IdW9VUHlic1huakhlOVdVYXMvVjRZay9nYUY5R1k2SDJpdTFrUkIxL0ZabVlxVXlnWFpzRHFVci90aUFQekd5eG9hb2tjbWFFemxTbVdQcjhvSERlSkh1TmVWZTNGN1IzSzJIejJmTnN2bm1hNmJxK1hOOUpVdmY4QTcwTC9BUEtEQkw4bnJDR2lBQUFBQUVsRlRrU3VRbUNDIgp9Cg=="/>
    </extobj>
    <extobj name="334E55B0-647D-440b-865C-3EC943EB4CBC-2">
      <extobjdata type="334E55B0-647D-440b-865C-3EC943EB4CBC" data="ewoJIkltZ1NldHRpbmdKc29uIiA6ICJ7XCJkcGlcIjpcIjYwMFwiLFwiZm9ybWF0XCI6XCJQTkdcIixcInRyYW5zcGFyZW50XCI6dHJ1ZSxcImF1dG9cIjp0cnVlfSIsCgkiTGF0ZXgiIDogIlhGc2dkVjlwSUQwZ2RsOXBLRzFmYVNrZ0xTQndYMmtnWEYwPSIsCgkiTGF0ZXhJbWdCYXNlNjQiIDogImlWQk9SdzBLR2dvQUFBQU5TVWhFVWdBQUFrVUFBQUJUQkFNQUFBQmpRRzVkQUFBQU1GQk1WRVgvLy84QUFBQUFBQUFBQUFBQUFBQUFBQUFBQUFBQUFBQUFBQUFBQUFBQUFBQUFBQUFBQUFBQUFBQUFBQUFBQUFBdjNhQjdBQUFBRDNSU1RsTUFacnZ2cTBReXpSQ1pJbFRkaVhiNXBhTHhBQUFBQ1hCSVdYTUFBQTdFQUFBT3hBR1ZLdzRiQUFBTmprbEVRVlI0QWQxYlQ0aWtSeFgvcG5kbXR1Zi9FQzk2Nm9aY0ZJWGVaRFNiQktISFV5U1hHWUxlaEI2aUVtKzllRWtVdFJzVEVIR2hCeEVOQWVtR0hKWE1FRzhpOU1DdUVrVHNPUWVsRzNQUlUwOHlNYk9Ka3kxL3I3NzZYOVhUMy9kVlp6T3pCVHRmZlZYdi9lclZlMVh2dmFxdk4wa3VUVm41Y3pGUmxoOHJ4bmNWdWJwUEY1UjZVQzNJZU9YWTV0bGVRWmx2bjdVTGNsNDF0dHAvaTBxOFhIK3JLT3ZWNHJ2T05nc0wzRHh2RithOVNvdzdIeGVYZG9YZEtzNThkVGpYV0RWQzJPSDdFY3hYaHJYQjJoR3lyckpSQlBjVllTM1gzNDJSZEpsOUVNTitOWGl2UjNxVThmblZtR2VNbEJYV2kyRlByckhqS1A0cndGeG1IOFpKT2Zmd2I3WjVkaTlPUjhuZ0xCTGcwck0zMlg2a2pIMTJHSWx3MmRsclVaR2ZacmZLYmx6MlNjYkp0eGpyanBKa25kMlBrK0d5YzVmaVBXNlpuVjcyV2NiSjEyRkhjUURnM25uSUhkSjRCdGxOSXpJTGpUYlNKd3d3aU13Z1Nid045dEVuTE9XbkNyL0lacERjbEZqRTVjcW5PdjFNZ3kvTllucHo3S0Urc20yd3d0ZTAyZ2JMclBCOXVBYTV2TFVHTzVtQmNJT0grZzVwT0pPUXRCTjFrem5WU0kvVXY3dzdsYWdvd1pzYWZQM09jUWlsWllmK043ZCtzTWZKZnZHYit2blhCTVBuN3B6ZS9XeUlXYlZWb2xiajgvVzdleHpxa2ZyTnR4V21ycnpBdHBpK0VQN01iTDlXdmNET0ZYaE4xZlRncURFci9WdVMwdnljZ1RVOVlwUzdqQTNZeFp1cEdaT3NyMkhROTlwSlVuNkhmWld4cjF2aTBjc0NleTJwcUlQM0NsTlZqN0pBZ3dtK3psZ29FVnF3dlczM0w4bVF0czA2ZTJvdldhanpIVlJodjI0bmYyRHZYU1RBQm91NDdoMS9KZWt6ZktYN05uczdXYW43M3IvNVA4ckE1SVh3ZGNhMkx4SWxaNThKRHVqUVVsaGp6QUJkT1czalZoRUgxQjM4UzVJRE91NHVjVFpFcm4yRDBLMnVoaGVwU3haOFg0VHRTdUJmWjYraS8wQXBReEtYNjV0MHRTQnQxR0VSSHdNbHBuNmE0S1Nqd0N4TFZtYXpDb3VWb0xYU1dZOVE1bW5wMVg3SUFXc1hwdEx6RWFmYUV1d0JVL1dHR0p4cXNKTlY1a2s3RzJxQXZyM3lMZEw4TDB2azV5VDRISFJVOVRHdUtmdFFYLytJMWczYmJGWHBMYUd0WHhMMjYxOTRoUUltemxIa3o4Rkpra0M2ZjZhYnJPeHRwZVpIUUQxZzhwYXJPM1dvOG5lL09hbjBYQUdiOTB4d1lGZGRDbEtoZVpuZEd2SEY4eXVobDBYR2pycUNxYWtNNllPUS84S0tLMWk2V043a0xZWEQ4UlpzN1JqQWZhV1p3ZFREMDhzQW0xRHV1ekp5OElZRXh4N2FkaW5JUGdiYk10bUtOdVd0bEJBMmZWY2VNclFoZlJDKzRuWkQ3Vm5hYVAxZ3J6RUIwTFdzbGlTTGZBRjFwWWtnMDdTeklhWThxUWpqSzdGOGNES0lVeHBtUUZvbmlHdkE3NlZVY05US0N6VlZxNFBBWDdIaU5rUHRHZG9XNkg0T25rL09mQ3kxSVhpWCtMenEwaWRnLzA4N1BNM1hKNm1JdWI5RTQrNG9VZUFJNm9GcFZNd1JyMU1BeDRLUmNSeUpBUTlxSkcxZk9RUWh1L1dBTmdNR3NFZ212U3pSWm9kaGJnaUNpbU9NRFhMbGtJUWVLRmh4SjJsdEZuK3ZrYjQxZU5MME00OEVpcE41QjRnM3lEdENHYmZFOFBDa2Nxc2xZN2xuUlovekNHNWtoeWI4U3JFMDZXaGpRRWVISm1XVFZJSjFKalFEVnlERkk2b1hLUGtzWGpnNEFvNEFoM3VXV0Fad1YyMG1kRFp1NEU5WHgxWXdDK3ZSZGF4U0Y0Z1dXNStYWU9uVGx0enV1L2l0UTVFRmh1a0pzcUZXRjVkenVJK09EWlc0b0hZc0tQSEErdDNXYi9scll3TEhJcFlncS9KaTNnVGVZU1NpS0VNYTNZZ2JxM29Ib05uMGR3ZHV6bGhjUi8wcUJsVXVtWXdobFpESytWd1AvZERoTGg0b0RWV2pOMWl4U3MraWhZTUQ4bEFBWEpmSFFoUFkwaEZ4bUhFRE80RDBUTVZzeG12WDBoZ2FrQ1hnYjVIeVBFMStvSFZlVTRNYWN1NG9SNDVsMXRiRGxJckhDZzBDcThpWGE5SVZtOEExY3gwUnBSazNEQVdiemFDcUtiOHUwT3ZLNTRvRzdJTUppZHozRklXcVVKSWhYd1pxSFJseU1wVVF0S3owYUVHMVMvWUNUdzJlZW1TQ01JRmJ5bDBKY0JqdlJJNWoyTXhzUm5kRExUQkJHOUFSSmhzdXRIRHNBZ3RRdUtBQ2RjbjRxK1UwTEtTVEJFNyt1eDUveFB3eHdGT1A3QUo3T29JUHVpVkhiR2svRGI5V2xjMTRMdi9SZUtIcVFHdFc5b1FWaE5hUnBGQlBXT0NHZUVFZ2xxNG5VUXJBaWhMOTZKNldIaW5VakJYRVREbDRNdDRPTUhrNjZxaWxUazVHSFZRT1FsTXo4QUxyNkI4VGxIU3paL0NsVlJobVd6UlN4cjBuNnVvQm9mYlRsOW1tUnh4elE0SERoMnlxTVhYRjgwZDliVWJZVElYK1lVQnlqWklnVlQweVgzUFdvUU1wSEphTThxQUtwYUpHZDlJalJSRlJ3WXozSkxzWkQyUWJJcTBSKzZtMXEwWEVRVk4xRHBpWkhpbDJWWW5Ua1NFbXJHb21HZWtBTlJYVzBIMnNCcDFOUllNbksvN1FHTVBUa1pFZXdhUkhRZ3ljeCtSNUtpeVk0Y1hDQkJlMkd1bFIwd2h4aWtkditvWmU1cW8zc3FMQmsza1ZYVTFNSzg5R2g1a0h3V2JDQzlBcFNRWWVrMXZYYlpldTI3UFZqQVIxR0JnSkZwS2JIdDNUSVhQY0g5RzlnZ0pQTnRTK01RY1pPbUhDRElRd3FmUVNDR3RISnB0YmgycTMzYmJzNytCV056U0R3RWpHcHJmVG8vQVFMN09KUlEyak9RM3dwRkxWN2JyVzEwcmtqV1llTk5hSEtLaHJwSm44V3NTNUgyQXdqRHhaVTNwMDZPSWJtejdkOCt2cCtuNXU2eWN1S2IwM0pxb280T3JvdUh3a1VRYTdhYzBHYnVvRWwzZWJjY053WnQxVVhkOW9FOUhDb3pkSDlEUUtRdUNtOFpxemFoZ0dWaFhCd1pCVHB3WWlQZXJjb0JGK3lsNWtmdzBNTlYrZnFDVDMvZ2pjbUhGVmdDeWNwUlVIdU9QNDRvNFJONWcrUk5YVEU4QmdEeURsMmxucnZKZWl5YjlZQ2J1eW52OEpIVlFGRjZxcDN6VGx4RTQvVHZ2Rnh1Z1RlWG13bmJURXJBUjNrUWZBOXdWZktmVjZMckI5bjIwZHErSE1wSnVIK2U0RFo1bmZITngrSDdxL1pZc0QyWHQyUzU0M0dHWWs2TEdwajZocXlibWhWcW5ZZGQwUlNFcUl0RjEvWXhKM25nTHdrYUJ2SFBHS0M3eHFIUkhwemsybFVaaTNqR1hZRFBmQXZzWnZEbkJOdnVSNE1icWpFT01VZWZSMUZ0Y1ZWVXRPVE9Nd3hVVnRHelcrbml0SGRMWVdDeXp0THZJWDYyaFQ4TFhTaWd0Y1V0bFpTbWNjMFdDekc0SVpPRlZVVittb05BZC80ZjBteS81TUo3Z3lQM2FVaHVINzB6ek1raFBENzZaZzBPWklydWRCajlMNy9jeWpUQ0NFUDBwVms2d0lUK2dDWTdHMFRXWWpvUkkybzk2REZLZEJPbHZGNHJyR1BqU1pBZzEyOTVTM3V0cXBLbVJZY3FMMU1JVVk4QnBmejNQSWlhRlNNYjhwSTF6UWpiaDJuSGEvbmdaWER4aE9aODhBZ09PUjJScnV2NVVBalZTVGZDMVdxcVF6NmFrRWIwZXpHV2dacTVpcEhLblBUbnZFWmN1SkRIWkVyUlNuU1Z4K1UwLzM0T2pvVVh0TVFialpUdmxiKy96cEF5dnhlRDhHSmNmRHkxZ0wwT0E3a24vbFNRWXc2VkI1S2tIYmRCdEVlNllIUGkySUdGQ3VzNmM1aXkwbkRGbmx6WlU3M0ZoOFBWUDh0Nzh5WnhyTUo1SlRuaGN4MGdldVNTMXlacXpxSTRsaXBFZE43dG41RjR3eXhiYTZrRm1TSmhYbHVsUlQ5Z3F0ampRNjNKYXIycEZUM0U3TXNUZTQzVm9qZ1A4ZWZ4b3h5MWNLT09ZeEc0Wi9NbTN4Z1lmVzdEWjBzZ0JGeUF0dzJJdXEzU3IrTFArZGY1RENZakxManFWcHN5ZERIUzc1eDl5RzVRRjdJcVYzNUJTZkdMcFBJQTNmVE5hRmI2VVQrVWtHL0Nra2lFMTdJSG5sdktjSmJlQ0d0VXZnZzNZRkpieUVjanBybE1Tdm5iZEZGd3l2NFhpdExoMkswNTdwOVFCZWM3QVAwbSt4OTlxYXc1QnpzYzZleFUrNDRLc2ErS0hTK0FOQkZIZEtWQ1B0c1B2dDVJMzZTNnFCVHZiYitnMWZycFNUUm11RjczZmVEVjkyVDlFTjJONWlUYXhGK21Lb1ZsaEtBWWZSVnJTNUt4aDA5L1d6dmVRN2xtKzA1SHlGMFUvY1JsakNkZnltVHBvUmpreFdjdzlxTU13TjJPa2Q5cGpaWWdQUFcvTnRpUFFFOUpnMzJUWXRQNk1mRGJibG0vVUJuQnJYblV4VUVtWjc3bUJaTHRjdzk5Ti9Hd3kyQXQ1NHB2NDQ3NTM3MHZtcmt1cTZrOXpKOXJ6UGhWL2VPZitpeWVRQUwxampyRzBkSzlwM25sTFZKREYrZkpva0xjdUhnYXFrdDZYQms3WEtENE1yajU3ZVBUUTVIRG5OTGxrLzBCYVZUYk41dXNEMTNPc1Zua3Bya2d2Vk1iWmxiaWtCZHovQTVNb1pJUEZTa0FCTm9TWVhlR2k1cHl5UWZ1WTJOclpsRmdTTEJwdEtPbUd6M1pYVDdCTjFMd1VKMEJScWNvRTd1ZU9ubjduQnBSZVNoVE1oU3A0RXVGMDVmUkljQ3JBNy85VHpleUpiUE9CNUs3QmxRZWVaMjRweHU3VWM1YktSSGxYOVlUMDVmWkwwaDZwMHNwdHg4WUR6VDNDSFhEWWRiV1ZaY2k3RlpYdTJKOUtqa1UvcHllbVRkT2hrdmFnU1NwK2dhSXNQM00yNVVaQzQ3Q2RKODBoTDBBa3RCTjA5cFVicGtVL2l5K25SOU1tUGhULzNlTFM1R256Z3ZETkVjcm1IWThDbUhuYVlVOHVhazJxVUh2bkZsOU9qNGNlbzlHcmI2NHRxOElIWGdtRmw4aUQ0bFRudVV1VVB2a0JYdHRMUXlZd1Rlc1JkdWRQcnkra1FKUGo1NGEwSlgrZzkwbndOQWVDQmM3S1lBc2lUNnBJNnk5RXR6cjBwTEJkMUl6MzZPTkFma05PbGFtS0xyOGRmK3J1dzhDTStjQ1BrRDN4TzJiSklCOXd4VENqTFFjeUJOa0Y2Wko0WUpXaEFUdGtsbnlYRWp1NWI4bTJHendEd2tudTBtREpjN1RSWk9tOXJvbGFVTFpFZWhaWmhRRTQ5WWxvckQ4NXFaNFljYm4vaDl4RHdBREUwUjduTnZzOWUwdlJ6N0VuOWtyL1dDT3NvSktjTHZ2N280NGR1MjB6ZUE4QUhPZVBTdjdiTVUzSW4zMWExSmxIK3p6T01zZE12L05hZmEwQk9pL1VCdjZ6US83QXJYR3IzQzdQU2Q3bTBuQlRIZUVDYzR3aVBzaFIzbnQzNjI0cy91bFBQZmE1K1FJb3hobG1Ma0hFYy9PMlhBZjZ3VkllaEZDWFQ1RllpMUp0cGdFdER0RjQ0eFdubWk0bVhac1lGQk9tSHJya3k0SlRaS0FQVncwR3kvRnF4ZVpTZkxjYVhtZXYvc3kzTitEeXJrSDBBQUFBQVNVVk9SSzVDWUlJPSIKfQo="/>
    </extobj>
    <extobj name="334E55B0-647D-440b-865C-3EC943EB4CBC-3">
      <extobjdata type="334E55B0-647D-440b-865C-3EC943EB4CBC" data="ewoJIkltZ1NldHRpbmdKc29uIiA6ICJ7XCJkcGlcIjpcIjYwMFwiLFwiZm9ybWF0XCI6XCJQTkdcIixcInRyYW5zcGFyZW50XCI6dHJ1ZSxcImF1dG9cIjp0cnVlfSIsCgkiTGF0ZXgiIDogIlhGc2dLRzFmTVN3Z2JWOHlMQ0JjYkdSdmRITXNJRzFmYmlrZ1hGMD0iLAoJIkxhdGV4SW1nQmFzZTY0IiA6ICJpVkJPUncwS0dnb0FBQUFOU1VoRVVnQUFBbUFBQUFCVEJBTUFBQURLTktiSkFBQUFNRkJNVkVYLy8vOEFBQUFBQUFBQUFBQUFBQUFBQUFBQUFBQUFBQUFBQUFBQUFBQUFBQUFBQUFBQUFBQUFBQUFBQUFBQUFBQXYzYUI3QUFBQUQzUlNUbE1BVk4xRW1lOGlxeks3eldhSkVIYW1RNFJZQUFBQUNYQklXWE1BQUE3RUFBQU94QUdWS3c0YkFBQU5LRWxFUVZSNEFlMWNYWWhqV1JHKzZmL3VkQ2Z6b09ENmttWkZSd1ZOSTRxSVFqZUN1aXRJR3RsV0VjZWJseEY4a0F3dStySU1hWEJmOWtIU29LdFBra1oyQlVGTlAreVRJR2tFWHdSSis3ZUNzQ1N3Q0NKSXhuYml6czdNN3ZHcmM4OVBuZnVYMCtsa0ZyWnpIM0xyMUttcWM2cHVWWjA2NTk3dUlGQlg0VDBhbXQrVEZyaDVrc0RWdnBSQXpSSEdBZ3V2RzFBQnErSXdqcHEzclFXMnFyKzBEUW0xL3h0RHpKdU9CVzZlbnpudERaRU1Vb2ZncWpmV3hJY2NFelFmT3MxNUkyR0J5bjJPMmhSSHZEbUhreGJZRkxjWWNsZTRFY3E2NXFDeVFQVk5hNHF0OElGdHpLRjBDelJZSGJFaGp0T0o1bGhyZ1pMWU5vMnVxQnQ0RG1SWklEUUw0NWE0bTBVMHgxc0xkRTFNcm9vM0xIb09aVmxnd1NTdWx0akxJcHJqclFVSzRqK3EwWjRYRmRZc09WQjFGSFd1elZOWWpwVlkxMUFNWkd0ZDNHUFlPWmhwZ2I3WWwzMTlWbUJrRXM4N2dtQlZKYkdoT0oyYnc4Y0NpeUxhZ0ZmblphdVB1VUFqcEtYV2xOMDhtYTR5V1Z2RzRwSXdKZjlWTm9hUDdsMlo3Y3RpZmpydFl5M1FOR1E5c1N2dWVOSmZlYklGUVdkaVBiTkZ1dklHR1dlQVZVRnYyenB1VmZIWXdRdUhrdkdQbncvUG41RlFFTHowM3RIMTN5alk5MVo0L3F0UFNOcXRkN3dvcnA5RWJNVlBoMTk4NXN4WHhOVHBMcWxjVVFoTVNZaHJiR0pMNGtDOFJ1Mi9DSEV1cEFzR1d6VWhxa0x0Q3hodFBsZ2JoZklZbkhNem9mbk1zK205ckhKckFpYzhpL1JqcjlyN0VhTkhRVkFTVDZFdmxDOUh1dUtKcytDZDBoMHQ0VGhvNmZ4d1U3SU1SM0MwajBtd0tPNStQeWhFUXNmeHo2TC8wc29KdkkzY2xHNm1wMWNZblFYTDVGZE5TbTlZRm5DMHVDUjlhMFZjN0JDb2NpTUlRbkN1TXU2YUZhb0hmSlQzeXl0WFJjeXNpM00yNlFVYythekRoT3YzNjRSZHBkcTIvVE5KMEJiL2szZlBueW9DdlkwRldIRTN3YTJFUW43ZFU4aDB5UzZ2WEJQYjcyVW4xQ3JiNUZIaXBJT294RldBVzYzVHlvQ3JjcUZUb0FJOWhwcDRzTUc0MjFhb2xQaW9meTZ2WEEwZVVIYnMwQmxJdC9xY1VoTlpicnNXcVJtMGhEby84OUp6ZzZLdktlNDJEZmY1a2hXNjd5Vmoya1NYVjI2SU9HbEVLMkUwdVJVNmU5MFFRcGRtVzBJODBCSGJFQmM1bUcyOEFZa2RZZmFwZlNHNjIzcVF0K1lkd2hTVXEyQlh0Q3NlUkhyUWI0bWNZQmtHcTFNckNKRHBUZVpxR1d6VWwvODdKTThLTFRmTXJZWENiUytVRGZNSDh1K2Rnbkl0R0t2THQ1SWJaRHpvcG0ySW1zT1VYNVVMZVZqbkpESTNidkxhVlRVZEdraU01SDZQL0pxQ2NnM3hFRlhYUFR2MU1qMTZXT1pZb1ZEYTZvZ01oazc5WVhuU0lYSW5XQ1k2Y1FOSkY5bFFVWmJFVzdON25ZSnlaUlQxTlI0ZnUvdFFxbVpMV1N5WSt0VVNNcml4SFdtKzFkbFJCa2k3TGRJQ0FXN3pNQ0QwbWlKRXJiSnRlQmF4QWZ0Rm5pUkRlV25nQXNwbGpWV0dCelI1ZlBST1FWcTFmckVnVUhpb3ErclVIOEZIVEt4cUFuN2ZmSWdXdUk4MXNtclhXS0NQTkxvWUNseWpQK2oyTE84WFVDNXJHZ21EZmFJTzF4RUlWSFgxVVljcGtLT0Jlc3dtTjBYZzNCWi9oQ2E0VHhVVzNPWnpCSVplcVo2LytvMVBWV25ITWZ2TFg3bk11WlFSWlczdVlVU0p6R05PRkhkdElISDB5NS84ak1nM21CeXlJb1FPTnF3ZUpyWVp1blYrQ0Vva05ibmZsMHl6L2VGYVpDaVhONEZseEVrbm5vR1JlZTVvcHA1ZEdSa2FTVWhjOXpBWThwWVdoQjJyV1JrdGVpWDhpU1JvQ2VmelBzMDBnenZUQXN1ZEtTdzVPbS9VVklQeHpOT3hpUjdWbWM0OHF3ZlgvNGxpYXBBbm12cFlNa1F4dkszSlE1TU1OOVFpQ3YvVGhZd21tdEY5dkhLNUE0TTk2V0Y5bTNsd1ZtWXlUOE8xa0lmQmVOWXIyMlNJWXZoTk5hdUs5cnFtZmRpNUU3NTBwNTl5bWNPUWh5VnlXQ1U5ODhDQkQ1a2dENE5sNUF0RXB5NDIybnRLWXV4cHNIR21EUG9wbHpub01pTE9LU3VJc21ZekQ3S3g5Z0hFbDFPR2VSaU1KNGFoZFNHNDlYWTBveTB4T28wZ0hyRVJaa2EvZnNwbERwNXFNSlo1Y0hLMXJaaGhJRk5zRU1yRFlEeGZ0SzI1V3lia0lVTUZKMThUMUlDenVma3BsemsyMVdGT3BRL0tqTXdEbFp3ZHM0ZkJNdkpGeit6Q2tldFYxc2NXekpHZU9lTkxkbmdxbHpsS0dldFZ6MVpka281bkhqaURyaWl4U0c1ek9SNEdZL2tDMUdZWkRJMnpJZjJySXpJK0tCOWwyakFmSjBlNXpHSDdLQmdydHFLVWRMSE1VMWZNRUQ5UW9MeDVHS3ptSkVQdFFXQlVjVWgxaDZwbTRXRjZJZUNEVEIzMlZDNXpYRHF0b0NNZWZpSC9IdXQyMjI0QW9YMGQ2SStmcVQ0UGczVjB3TW5YQlB1S0VYTW0yeTNleHM4M3o1VURZM1hSQmxWa3M3bjVLUGZiOCsvUzRNKytPSHJoa0FCKzBlRmgzMDNtYUpzTklNb3dzMlVKSSsycmg0cC92TUZpK2VLV1lrUnNId05jY0R3S3E0czJxQ0tiemMxRHVUL2RiNHU5SUhoT2ZPRGJWbnM5R3pweGRjLzBBNXpBbWcwZ2pLSzlEL21aQW1uRkhPdVBOeGhZeko2VTVRdklIMEJTd3pGUTJkYTFlbTR6dVhzbzF4NFU0RUlsOFFYNmlFSS9aVDBaT3ROZnNJRWowVDFiTWJGQVFTQlJSYlpwUEc2OHdYaXBNSXdDbWdhb1JmSjd6bHhZdjV6RXJIN0dLN2NJRFRIREpyMWEzTEJQWEUySTNocXQyendsc1d6N3lBSkY3U1FYak0vRURiYjQ1Tk14TFhreHlwS2gya2xXZHpoNWFMZGdRVkxTMnBQUlJ4cU00OWtmSHJJV2dTbEVILzJ4TXdpSXhpdTNqbHdhaXBmazZyMlppTWsyU2dXNDBSa2ZtMjBmeS9ZUW9SRVZHUExRVWxMSERZWm5kOHJGQkloMXlnWFJaWk1oU2drS2Mza2lxM3NETEpMN3BwR1VORXpJeHFTZE1ock1TU0s0ZUp4b3ZIS05ZL0t3OElpbVV6UUZFTFhvQ3FFU05EK1VqZWdIbWNjY1hMVnNHWWJnSjdQU3E0M29paGtNYkpZdm9nRExOVXZNa2lIRnRud2hvWHJwdGN1b3JodEpTWVF4bmgyUlFiYkp0QkVtZzBqUHdCQ05VNjQzb05JZEgwemd3bU9KK1BRdmVpRFFXb1h3R1psblZ3WXU4NHVZd2VpSVRGWHRXam84UlE2TE5rdUdVR3dmR091cVJONWhWVmhTRW1GVWdVdkVkRFdCT29wQTladEJkT3dRZVNoWHJkUG5PZEh6V1lwbEszS3VPbjBBY1l0SnpjZzhMV2tPK2poQlhUR0RZZDlvODNwRWtwNHZ3SGVNZnZyeXdseFlVWFpNSXltSk1NN0dueXJlMk1hRDNoK2tFYm5WM1hqbHRqQVF6Qm85alBXNER4U2xCWHNzZjdpWko3UkpiMW1DK3FzQmFCY3pHTmFIMkZZQW5tdk8wckJrbUljU0VxaS9Hb2pNTkJSZk1mYWlUMkZpa2dnVDg3QTJVSkZTbWpHRHlHd3FKRjJacGRWMDVWYStMdC84MXlWNXBMUWVBZmRWYVlWZHA4aEczdHBSSkNvL3k1YjgxR3VUL2UrR21NR1F0dGxraUFVRUp2RTBXTmpMcjg5Ni9IOGFJTGVlcVNGeFMwb2lqRTZCaXE0TDFJbmxVV3dwUk9hWlNXSS81ZWpsbzd3YThXR1hKYUxzWkd0TVJjOGVPMVhLejlGVkZZZHI3UnU2bGZBd0JMWUliOWx1cWJqaHJsaWhpSjE3d1hOUlVsWGtYZGRaRXBJb1l4MXgwZko3bVpqUHBSREI2VWFtYnBUOFhUdVBIT1ZhMmlCVXBqcFhTeG9rOGpQZHNXdVhZdmpJbmtZSGY4Y0huSzlwVXdJYjg3Q2cxUGx3LzloUUEwRHFQTlh0bG8xT3ZBREc1NSszZFEvdVJUdWl4Q1lrQmNYT3J4aTlCSDk5ZnhCRHBSRDk2L3pmN2tMa3A5eFErMG5iU1ZZWWJ5ano3Nkt6Rm13ZW5KcVovT01wQStKRlpQamxIZGFNR3d4ZDVXUFdId1MvKzVwcGxnNzJEQndVbmg4OWJWdEIwRFU1d0dCamtneis0b0JyTUQvbHFEcVZGM2NZaVdoSGVTQk16amhpeVB0Tk1WZy9GamQ1N0xhdktONW5Hd3FhVEZKQ0RFNUQ0NEdiUXBOQWFUc2hkeDQ2blNqRFpJd2w5NWdPV1hvanhXQ3R2WFRTZk96d2RUbUo0bWNaMldTU21BQU5ycmxKWDZOejcxanJya21DK0tZUjVXUWtybTlmM09aS2NqcFRERllaT0JSK2paSXFPQlo0ZnAxSVV0cDRCYmVzU0NOSjRPQlk4aEVtRHI3a2VrWGsrdThtRTZ4NWlCU0QxWGJ5R0RMNmhtcTdWNzdEQ0NhU3hQZ051R1FxRzRNYUM2enFBcmhMKzQ4U0s0QWFNdWZUZDI5dWFod3JrZ2hTREJaNk1icEVKVjFPdFk1Wnh5U1NHTHNGbC9sanNPaGNhRmt2NlIxSy92eEIxblN5cjhXU1c2NDgxWmswMk5vRVpnK0cyZ1g0K2RoRWtsSW43VHlHVklva3NxSEtNS1Q0VTN4ZGVHUW90c3grb3grdkN3MU5OcEEwMkZLczBNN210VDBsZlVyeFp6R3cyRWtrV1c0TzFVNTR5dy91cW5JVkp3WjE3TFIzRE5jbWhhaThMR1E2eHdLb1N3Y3UwVjhuY1AraE9LQXJGSFpEQnFHVFNITG5vbHBiazhSMlU1V3JTNVRMMXRpdXYyODN4RlYzQjVFNmVBd0orOTl5VWJWVHQrM1J3cm1BdWVxV2ZnSkpscGxEUzJwRjRiaXhzRHdkQUpVOGIyWG5NemppUDlQTXV6cWJhY1NZK3lzdmY2K0hROVIzZmVzVlM3amk3QTh0UGcrQ0VITlp1a2trV1c0T05XN3dsaDhjSFJLQ3RrREpuNlhXRmJZVlg0cHZtdkpsSXh6MU5UQ1U3aG1xUWVjQnlJUG1ZcTQvZ2FTTVVld0JjUVpCQ2hxN2N1VkkxZnZCS2x2SW5IK3lWcjFRUll6ZDU4SGpIL3pwNDhnOUF6TWtPeXN6dURFQTVtWXVsaFFta0pRK2tIdnFsazZUd0JaTmtYVlQvSnl2aGwwZVF2emYxU1ZFZUNHS1hKd1hSeGJSOUNSMUo0aklJUGpPYlQyejM0OStvRUg2U0VkWFFJUXJ4UDVMcWFYemhYYjFrdXZMa0VrM05VbUxFNVNYbWJQQ1NmQ0FkdzVac0hLOE4venV1amZwR01LcFNTcEVmK2M1WmpqZjdwcWJ0ZHovVXVvcjVBclJsWGc2STcxN2s1UXNWOGhnRmJZcVNiWE5MdmdLR2VFQ3FxNkp2VGgxWldwWk95NzU3ZER1SncvV1Z2aVI1OXRCeDZucThMZTZGdmQveEJBaEMxVDJjalVBQUFBQVNVVk9SSzVDWUlJPSIKfQo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WEhOMWJTQjJYMmtvYlY5cEtTQmNYUT09IiwKCSJMYXRleEltZ0Jhc2U2NCIgOiAiaVZCT1J3MEtHZ29BQUFBTlNVaEVVZ0FBQVdNQUFBQjBCQU1BQUFDaVNFNUZBQUFBTUZCTVZFWC8vLzhBQUFBQUFBQUFBQUFBQUFBQUFBQUFBQUFBQUFBQUFBQUFBQUFBQUFBQUFBQUFBQUFBQUFBQUFBQUFBQUF2M2FCN0FBQUFEM1JTVGxNQUl1OHlSS3RVRUhhSlpwbTczYzFtRDk5UUFBQUFDWEJJV1hNQUFBN0VBQUFPeEFHVkt3NGJBQUFNbkVsRVFWUjRBY1ZjeTIrclJ4V2ZQSjJIRTRjclZMRkJEbGRDU0MycUk5RjFuUTJzS2psczJUaXdvMnFWQ0VTaDBGdEhkMWVCNUloL3dONkJ4Q0twVUhjRlczY0JTNmNYVU5sOWdRMUlJRnd1Rk80dFRZYmZ2SisyWi94UXZvVy9tVFBuTldmT25ITm12dHhMN3RIYzUxL2tqcDlHcnNiMDR6dldtSnhrcTB4UDcxam5lcjdLWjNlczhxWlFlZVJxZi84em4zMzFuZmNMZTJMN2Q2d3lHUXB0dXVQMStPNjNIMm10L3pNZWRmR2ozeEdxL0hPaXBEZCtKWlcrbllpNllJUjFvY2hOZ3BnZkZBTDNJQUYzb1NnOW9jZGxncENWbjNMY293VFVoYUxzQ0pYVFBQUWhRLzd2UXZWSllMNGtWS1o3Q2JpRWRJRDlMQWx6a1VnWFF1ZnJKQm1sSHFWUGtqQVhpYlFtVkU2MDNXcU4wdU5GcXBQRXV4QTZIeVloazdjcHZVN0RYQ0JXWGFqOHBVUVJUWHJueFJ6WkVDcC9tcWp5NXQwWGM0UU1oTTVuaVRvMzc3eVlJMFFtN2RUMUx0UHp4TWtGYU91L0QwQkpnS1huUGJSVlllVW5weDU4VkxmWUh6VXlDZDc3d2lTTUVlTkYzeHZvQ0oxVE0zSDFFNDgrdGJ0R0QxSlJQYndIdDU0OWQ0WEtxWnBzcGhSUm5remVIZnc3QmsyQkxkVStkTkh5a2pZaHRlbU10VXU3cnR5TVh2M0dNL09KTVBOVklvLzJVU0tpaTlaTXpMQXVsZWl0K3dsc1c2ajh2eGh5QkxaNkdBRk9CRzNTL2tTYzBRZ2QvN0JYQ0oyUFI1UE1QdEtZS1o3djBETlhoYXBRZWZKNXlpWEw2WlZxcWRzN3luWEpyeE8yaE1xTFBOZnQrdDRZMVd3MHNPM0hxYWJRK1h3MHlhd2pGNG1uaUZGeWx2MmtLNVAyMUlGemxDQU5MOUhVemExSjNNYVc3eGtyd3NySlNkdGxsOUJibS9uTVdQaHUyeFk2OXhPa1Q0VlNwNWRUMFJtaUUvODRKSlAyVTRNeTM5WmdwaERIZE5taCs2NUtKUnpxMkhQZ2d1ZlZXNW5WbFFtT0lyNDlHMExscTNrcDZmSXArNXZISFU3cGxZS3p2VXphZmw1TVlaYUEwNkt6MjZMcE8zUGlKV2lDZWpHVXRoOVZZMGdUWUkwZ0dWV0ZaeXdtYVJjekpoSTJtd3IxZFpOSjI4K0xFNmFlTnJ4Qy9hQ2FSdWRnbGNPN3RhWXc4Nnp4MHhFak85dWh0QmphZU5nV0RjeVpkUWs2bnJzL1dxRnpLQVZ3ZVBKRDhBS1Rkb04rNU05aWluN2gxOHlFeUtSOVBRVzNDU1NkWUxOUElJZ09OOE56VFZrNGMvWVI3YlhhRncrbGpJM0g1ekZwUXpmR3ZYYi9iMktKMy9oMTdlWWJrdUFYajUvODRXY3hZZzI3Q05kS0plMURqWlRVZUpuZTZIdTZnVzQ1cE80Tjd6YTlMOUIrUkVFcThqQzd1UzVvdVBJMm0zb2toY3FrblhvSkt0aXQwbmZKaGF6VDJKWGtuaTFGb1RnYnAvYzdmQTdvczZyaGhRT0NHMnMwd2VHWHArUmJkT3hsWm9XR1p6SDU1WElzblZEQytxM2pPMHRGenAvVmcyZldtR3lDcndWY1IxVyt6R3piNUhWT2xWVk0yNXdNTWVIU1F2U2JPN0VsSEVKa1hLcFBidnExTGlzTXhUU1p5aEdoWlNlaTdtQ08yRGFrZk1zWEJKOFI5c2pnVDV6aElFaHdSZzRoYTBGaGhORXFVNWhHWE1hbWROdmJySkNxU0dZc2cvYmRjZFpiZGhiODVJcFpsWGFIQWhPZkhpL0xjbUZQbU1WSFBpQUt4eksrWENyaU92dW9WcVd5Z3U5RlZhNDRtZ3pQbU1Ib2UxSk5wSU9yWGwrd3E4ZnNLSWJ3aTUzQzEwVURlQU1pMlhQa1FzZjFCdWNZeGI0Vk9GandDRzFWUkFXQnNzUm14enpvV3ZSTGxINmlNbkZWVFYwTWViOHc2S0VIUWxjbTdYQm5ocWdDc3NMTjIxUFdnWHcyQmU5cDJGdDlnMWwzR1NydkNTeDJpYWxLdExxR2VoeDRGK3ZSRGVHNWw2Q0V1ektwYVdmdHhMaGUyQ1hHTHJNSHpLbk13bTdrejZRbUoyT3RET1VpOWtCODVNOVZPSnM0WkpuVk81Q3F2aWpYblFnc2FUcjJocTR3azBLM2F6bUlMYXY4Z3BVTUVocDlSYjJPN1F2MmpOdTREcmY2UitoaUs3TVhleXBhNXN1Zm5nb1FJVDI5OG9BMDl2SFRNMVVaaU5WOFNkTm9ENlNWNFcveGF6MW1uaGFRNUNidDlpV280WmxIa3NtTytsNk1WVlF3YUdKOXErK2NBN1V3TlQrMno3NGtCbGlHRVE2bytxa2pyaktwTXlOVG1wcTBYOWtEOXdhbHgxTHFyanJ2d25oOUNYTlZaaFRZcGMvVVlNdGtIeHVNNFo0ekFRQVFEaFdWL1paZkxyTU9QazNqZ3N0cVZ5SGNkUlhmZ1cxbEJrUzQwalcvTlY4YkRLeUIzcUtTVWMyc2g0U0kxNEFaT1JvQkhUUzdZL2srMzF4c2JOWGFEMFB0NnBMS2NuNVVTUG9peVFZRHMrRW4vMUVxeTB2UVk4azk0V1ViaDI4dVR2TWNjeG54QkNyRGY2L05vQTRZMkJOOUJjWjc2WnRXaHpVTGYrcHlYSHk1VkM3cEVVVzdpREw3YWlENjZTZFF1V1ZGV0d1SnFpWkNLMzdPZTVTVjJVcFpSbkJvNHAySzJVQmswSTNnQkw1OFloelBpdWxNOGtHRVhJTnE4ZTBuOHYvTnFjYWIzSUFDV3BMMlM1dk1DWEpzb0dmMks3YTdqb0NGRTVadERxSTlVbVZFVkpyMXNYbWdLZ3lFQWp1dWFwbUJ5bFpZUm1TNWtvaW9JWFRvMDdSMlkvVGlJMlljMnBpVDJwWTNycWtZNTlBNDJROGpkdnkxdkFxSEYxVWZPZVM2NCs1T0RTWUVsRkhCRm9yVGhIRjB4cTNvUmJaUk9pWUtjN0FkWXVvbWZpTmdLSVBiMUxxTm1SN3BqdE9BYTU0N2dBa2QyeHN2K2pIa0V6TW5QbXpIMzdhcE42SDlXWXhjd2VDeGNjVmd0SndJeDA4WTJqakZvZUQveXYyL0trRjQxNzFsUTRGL3JZYXRqWUJOdVFmd1YwL1oyT3FqRjgvWTIzb1FYTHBXMXpUdldmd01kRXdMQ3ZUbDhLck04Mi9SZjlBUERFbkwyMVl0eTF5V2dXcWlWaW9PUUZrYTNBNXYyQVNzQi81MGFIVjFzMVRRekU5cGNNRkxTVjRXVGwwcWpzalFxbExjc3g4dm81UnNyS25hT0REaVUvQlo0clhnZzQ5eDJMcVdiT1VyZnZialVYbjh0blhab0ljOWZ5YUJqU3ZlS0NOVzlYUnh4NDVubHY3QTZKaXlBbW9vY2ZCd3RuazN1VnZpU0xudDdRQldsa3M1N3FzNXd2b3VsdDJEbGJ1eVB4U05DMmcrc0xaSzJRUnVqamcwS1FOaGVWOFNnMDhmelIxVzQyMmg3Z2l1d04zckVFbkZEOTVxb1RSc1FnTyszQlVvNnhERW5nSk9XTlBld3BtZWloSHhhd1Z5TE5HUkhLb0tQcnl3Mm9IcGw2MWFrS01FQUVHWUcrRkFoYXJvWEJEZkUzKzR0b1VVaUlEVUZVRDh3bUVQZE1jNUtpS1lhTHlHY0JlK1VpeFlWcWxudkpidktad25tRWRUcmlVd2FHSWpTME1OTC9rZ3U4RkNQdG96bUVZdkJzT1l6amh0ZzlmZzdyUEtkMTl4ekR4ZWVibGtWUGNCSEo0ZDRSaVYwbUJOYnJMV3ZuK25OVkNUNGtMZ1NWZThnUjhyTE5mNUptWHpKU1dtdDdnU1ZZaDRYMmkzdDRENUVZNFJ0M2x3Z2xua2dmSHpaeXlPNlNRT2pJNGpEUDRybGdNak5aTzNsbm16MXdkMDZZL2NmWTdSdEo2bU0zRTVnUDJiK25lVUZpdFFIYUQ3dlJ2TEZack9BYUxoTENuODkxQ1N3K1cxdzI0eW45eThPWlZEMkNLeXBWNDE3ZllLZ25mUE1MT2dFNXROK3ZTVWZLNzJGNFBvVlRBVngrWVhKaXhqSDJpM0pnVTlXQm5vbzMzTDJGL3d4VDVUMHpHQ0VOZjFuQTEwY21zTEdmTXhmZDVDeEJYUW9kVmRjOFEzVFA2R0dwY2E3MjMyQlVOcjVkeUtNWndOTHlGeHVoT2JnZWFVMEZoOS8vSE5iMnk4WFRkNXJEcmR6ZnZuR3ZmaEM3cEppUFdkaU9DYityNDFoR1k1WWs5TU9UdkN1VngxcjJvTXlXRTF4K2dhYlV3anJEUmJsZzhwUWx3SFhLbjJqRzgvcG5aaW0zMnNERGV3TTlTMjVVT0tOTHVHVTRUaDI0K3BMU2VBaFBnaHhQMVl3Y2F4TzMyMDZTS2N6NFgzVVVjZUUvTDZuaDVjYzBLR0JvOXA4TUMrL29IQldJcnNQa1M0WTRNeFUwdDhPMkxWa1h4aTh0UlkvTjFrdTQ5VlIrclo5ZzZRZ0NQQ3NRcDdMaytMRldFcnNxN2pISHZocW82VmhNQitpUlBZbFVGcThkTFU5TkZxVEJ2aEhDNmljOEtTcUhOQkVCRVlvVE1nNUpnRFFwcGRBK2tFazU1amhKTTFSV3ZmeUVQMWxsY0piTEpJenFzanlhVGtaQ01PUklUNzBCSXhXN1BOam0yRHJzMmt5RHUyODFSWHRuTHhaaGlWRWVITWJyRmxoZTAzejBLWUM2bkQ3elp1SFZnakw1bXNzS3pXdmpZc3FrRk5sQlBoT2tlR1U3eFZ4bmJ2dVl1MnpTSkF4ak40UXJadlRnMkJmV0lYMEl3SVY1cHNyMUp4TzdpMTVERVpSZkpYTHE3UkEvcDNhcFdHVzhIWEcxUmV5UkV1NWQrVmJEejY4akdYYkg2cXdZNDNZN0hXVCs3YmhWWXJzQk1pM01UVlZueXJ5Wk5URlB5OVB0UDJIdmhDVVRhNW04VVI1blVLVTVSN0krTzc3WFFSQWFQdG9DVEtpWERiWVJZS0pFUUJtK2tMR2RDM2c2cDRtQjdoVUFNZUJ4elRBSjFuYVhnaDFub3dXNXdNazNNVE5tcklNZzJ5RVlUV05EclVHa0cwNldUVWNHMy8yaWxWTFBCT2tnM2pNaTNwZTBvRmgrR1NseXhuUVJSLy9WNTZWemV6R3FXdisrZ1pFVzZsbU45aHkxY2pvNThUNGVCQ3dTSmxpSm9YNm9QMEd1NTFhQnk1LzVpWEpzbDgwaU1jMXppSWtNbUM1b2FJRGFYL05tSXMwOUpEWnVQc2MrZFludE1OZG1oYXVQemhnR3VjV1VOT3A5TjRxc1FJOTV6NnYxNkNaRCtlL1NKR0V5SmM2YVVmRDRXRjJlL0JJclRJNGJsVW8wKytNdXA1Nld1di92eWQ5LzVzMUVYckpvZjdRbkFSNGZJZXYyNWRpRlpqbVZvcm5xYjZsTVh5V0NXeUJoSGhNcC9rdzB1V0hobkluVXlGM2N2NURFRnpROFUxVXViRHY4ck5UZjRVakZxWkNtZFVxVk5vazBTQ0w1T1pqM1Y3bWlSaDNrai9CM01VQlhzQkFhUzhBQUFBQUVsRlRrU3VRbUNDIgp9Cg==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nNnWEhOMWJTQnRYMmtnWEd4bGNTQnRYRjA9IiwKCSJMYXRleEltZ0Jhc2U2NCIgOiAiaVZCT1J3MEtHZ29BQUFBTlNVaEVVZ0FBQVp3QUFBQjBCQU1BQUFCREQ1bFJBQUFBTUZCTVZFWC8vLzhBQUFBQUFBQUFBQUFBQUFBQUFBQUFBQUFBQUFBQUFBQUFBQUFBQUFBQUFBQUFBQUFBQUFBQUFBQUFBQUF2M2FCN0FBQUFEM1JTVGxNQUl1OHlSS3RVRUhhSlpwbTczYzFtRDk5UUFBQUFDWEJJV1hNQUFBN0VBQUFPeEFHVkt3NGJBQUFMWDBsRVFWUjRBYzFjVFl3alJ4V3UrY2w0Zm5lSENMaHc4REFTZ2lnUVd5SW9sMGkya01ncHdpT0JGQ2tYbXh5UUNGbG1CRkxJZ2paajVZSWlRQjdsQWpkYlhFQkMwUXlLY2lQWXJCQWNQWUFDaUFNMlVRUUhrTHdNTEdSMzRpMitxdXF1S3JlcnUxKzU3YkhyTU81KzlkNzM2bFc5ZXZXcXFuZlp3OXkzL0pzdGNLbjRXc1B2THJBMTdORGJISDYwd1BhVS9NMnBMN0E1RzhxY1dBLzY1Z2MrK1B5clArL1pSdTh0c0Rsc29GcmFTbTdqTjc1eVcxdjAzMlRXK2RaK1hUWHpYNm10ZVBHdHdLQUhxYXh6WkZoVGpSd1NtdkJTVC9FV0NieHpZMm1yTnA0UkdyRHltdVE5SUxET2pXVkhtVU9iRWE4STV2L05yYTBFeFV2S0hMNUw0R1dzQ2U1N0pNNTVNWjBxZS9vay9iazI1eGNrem5reFBhVE1JZmI1YW9IejJyeWFTdExiVS9hVVNjenNaYzc3Tk00NWNaV1VPUjhucXEveWhVNnEyYm95NTMyaU9SdUxuVlF6MWxYMjFJbjJWQmM2cVdZc1NIU29QclROVDRpR3o0ZHRWWTNPeFJGUmZXK1B5RGdudHFheWg1cTk1Ty9QcVoxRXRkZVVPZFJXYmxBU1ZxTHFXYkQ1SlRxTUZZcXphTVgwTUEvVjhKd1RFUnRVdHlUaVRadHRTNWx6U2NSZExSTVo1OFhXVS9iVTVxVi95bnJ6eXB6MFBmYVU5YzRJYmxPWnN6am5BRXMvekdScFZkbHprZ2xrZXNLcjNXemJrQ0RSK2MvMFdwUUZhVzNBZVNzTHdJb2FIWEtpazBWWHF1eG1qL1AzVXJrU0dScktuazRpMDlWVXJoYzRmK1FvbTY0ZzBjbllLZG5hb0tSdndwcFBaQVhLQVVTVVlsYWdyUElmUVNQK25CV0VzWXEwaHA5blI4cUU4Q0UwNDIrWkVKUndrT2pFWGlaTVFRVUI0a2xZOHlzQ1h6ckxRQTFQSzUxemRoeWZSeHUrTUIzNHZESm5ub25PRFRUaFo5T3hoZ1dKemh6M1pqK0NOVCtZa2pXTVZkWHduRTBOMEE4b2h3UDlpN3FmVEJLMzEyVkNFdEJFZGJrbTU4UFdSS0p1b2JrbU9rdHR6aC9VM0EyYmtOcFEzdGFmVUR5TDJFb1YxcFN6SUl6TGJpdHppSmNKV3Y2Ri9YK29YT0xGWHhTR3p3YmtuLzd1NHUwZmE1YTBCMndJK1B1cENjbmE3Y2Zla0VpNXI3N0QzMjRwME0yM0NwOTY5c2lsSUV4MHlxN0tXTm9XMzFmSDF0K0c4d2Vwc0xnSDZuRmVqeFVhclJBYmdydTdvelRIVy91aXdBOUF0OUV0cFdNU0ZUVTgxTXNFSmQvK1BTN2xPZ3hIOTQ4V0dlNS84TWhPK1J0SDdEbE9QTVlYRzRKTFp3Y3JEY0hmcldGeFEwSTJMakJJbjVXUG0venlDYmFtbEk0d2k1Zmdxd2xpSzVUNEd2Wkl5Mko3VXBYWmVKN2pQR2hMamd1Tzc4N0dWRGdJMUEzQklicTVBT1NITFBTMlVlcEF4cUNMVW5kVXhaRjJjRXVNU2NlMkgwaHZ3V1hlTHV2K1ZYSjNPU1hGdUFtRnBBMUJyeVp1Tys2RTZGV2dCMHFoWHlxUHRqRXZqT0ZlRjFLSDUySTBlR3ZRa1dENFVPRnNPeGplUXpGU2FZVzhJVmdUK1VxYjM3OW1vWGM3RWw0b2RlbngrR29pRkIvVUdZYWZ2eGtvd2VKMTN1Nm95aExoV2hoVG1iZ2h1Q2I4cXNvdnF4cDl1R1dVN2ltVmtiOXRNVGhjeG85SVRjenJrcmk4RWx2WnZtTEljWDQvVFB2eVBQMW1xMGZlRU9URkJ3MllEZUhwMlRIbnAvQU1VVEJMM1Y4N0JJa085VElCOFV4MDBETE0yWlhBQWxuUG1KS21xanJYWHdUM3NvcytUbXQwUUNzWTlMeFJDcGR3ejFMZnl3UjJUVmdPNUxBRHhOMVhIU1JSRGdtajh4enNxVW51dEQrRGxod0dqaDlaS3VhNEIzUEVQVHBZTVdRSlJqR1FUUGk1THJvRjdlNEhQTmhtaEw3R0dnaDRhVVhrMGNOV0dwZW9GK09QZG9lK0psb2F0aEszMVhmY0VKalZvaEJDa3BLdjdPRzNiWTVNRU9UMDl6MVZZeG1ZVmdhL1VTS1J2NjlqWC9DZENNM3h1aXErTmdHNnZzS0YwbHJBaDBhSGxrVWtmUk9kNWdrQWVxYlBNUG4yUXNqZVNGcVFqN3ZCdjRIdVM5KzFiZHdETE5EN0JsMS9UZ055SnlSSGZrc0FSNkVtT2svdklvZXl2anM2Tmt1QVRZYVM5b2h4dHRhbm9TOTFUNzM2UzRnQVhYU2ZLRURYTG1TUlZhWDVHM3cxb1YzVTFNUSt3YVAxNFhiRnVJQk5obXhYaDRzeG9NL0FIdEtKQnlacE9aQkd6TkZlYlpISHNMdkFSZ25GeHVySENmRG9PeUcxYWFLWlRVWjF4YjF5UzBHUkdyd2JRaVQ4dGsxd1FYNnBvNWxGSGhNT0xoTnFZeFd4Qk51akIyYjZMNDk2OU5LWFlnRVlFNG5iSHhMcWd5cHJrbUxwUGc4RkNyRit6SmhZT2JEOUNGa0p2OGZHbzVubDBYbXpBcVdEdkZRZ25PWGFzL0c2bWFSWUxOK0wxOUNFTlNhQXhQUHBHc3QxYlk4R1RsSHpwRDVzOXBCWUh5V3oyYk94WWlZcC9FNkg3M0VBa1lFTlU0QkhwTnJHb3hGSXRFZjNqTitOc01lOGlDM3B2V1MxOW14c21Fa0taeitQQVFWWkpEb2ZqYThlcjdFOEdqdVBFQm1KbEZncTZFVWNHRnp1SnZIYms3UnJPcXRrT2J0REhMQmxCem1PRk9QUmNBRjNYaGlIdzFhcW1MUEYyT3FSWmNlZXBNM0VWQmZ0Q0JQS0JHaFRaWHMwT3FvVjFDQ3doUU5sZUpPZmx0ckl5Y3J4UEllbW56SDJ1cEVGTTFBT1dRaWRPTWl4cEloSGgrNEN5K3F4TWpFVk9YUjBRb0lOYTBOQlROSnc3R0ZaUW1CRHJVK1VscHUzZnFpbGF6YWcwQzBzKzl5UnFGdTkvVmhkL0thVjVBUjdZSEpEVE5LOUFBemRLU3hiZmNZSi9yQmZsSTU2dE82S2d0TGRLMEpMcnZ0Z01BeUh6YWxWRTErUFQ3QWprL1Fna0lGWDkvRzQ0d3pXdVI3M3ZJNnZPRDBhSzVCd2dTV1o5dDY2aXcyNDBFa29YK054Q1RZZ2RXNVlNcE1VK3V2QXplKzV3TEhxaEU3cHFuYlFtbVlGc0R3YUxpQldvQTA1V3QwVGJGVjB4dWpBc0VteENiYWRwalZNTklOWEM0ZHVocU5sWStHc3hDdEtROVpLMHl5UERqSzJIZEdmbTBOeEZrZGVoVVNDTGJZRDBXS25hZFlrRFRLMlhqbktqM2Ywcnc2QWptb1h5VXJUcnB0RG9MenlCcmxiM2NGNEw1dnRpUXRraENZUzdPSUlSYjRBL1N5a21uaUZWViswV081V3cxcjllK2dacFdYS3F0Mm9OT0xSd2dYRWdRVTc3WWpqRVk5dVFvSmRoMXlrVkV5YVppMDdtRkhDcStVWlRFU0FnUzA0aW92V3hMN0hlSFJGaG16Vlo3MmErTGN5UGxOeS9TK2lMeUtsNlp5a01HY1BqTklOSWdMTU8wckxaZWM4aExFOHVpVGp0RGpCWmprUjNXSk8rVU5KeXE5N2ttSUUrcEFXWFJZdC9sR2FNZHVqQzJZRlhwYVA3UTVVTFAxSnVtUXRxczMzM1pxa0NEUUhvYmk4OUFuUGQwT2kvRVZrY2k1R0kweVJGOHlYY2tBS1pxVjhrMWN4RzNxamdiT2ppSnozSzRaQkx6dDVNMG5oeGgzNDhoOGRlRzNUTkVldG0zUnFQQnJKcUppVnF2UjRjYVdyRDRTT3piaUZETDYvT0pIVTZJaFllbkx0WUFpZWRDMzlFMFJwY2FTaEZ4VDAzNWx1NU11NFdyeXJkWjZhbnRVY25nK1k4eWVoU01rSys3a0JMaTZmQ1d1c1g5aHNtbVBSRXg4MzlyVVM5c3FqRnVzTGhZK1Y5ZXRBWjR5YTVQM3cyaU5hWkgzZmF1amE3WXN2NmhyemdNNzFqZEpHT1BrSnM4b1luY3c2dFZvY1NaMVBEV3dVQ0l2VDdpaGw5bS9ldVRTOVNjc3pHL2ZZTmt3U3BXUEJJaFVWa1Urdi9UWkNuZWtyb25SdFZncXFJaEtJVFBUS0NxSzAyRy9OcEdBZmlVaFVtdFhNZExXNU1rbVVkZ0U1YUZoZmk3aDJiam1xWmtTYVlaUVduNU1nQzVXWmFMVDEzK2Z1OHNtaktLZmZPNkswSyszeEE0bmpYaGZwOWJacncrTTJCdFI2SEJhTmppaTlTK05rTjcxVnJZZzQzZWc3OEh0eDlwUWR6SFNTVDVSMkh6SWs2dXBlc0MyZFhkdWNLMDk5MlZtZXNKbjhuOXYwS0ozVEd3SzZtbHY4bi96dmRQYXNuRWkreVZGNm9uODMrcjM5WDJkdG80YzhvdlFCbFQxUE5weUtPRzArSkx3SVBjVFMwNXNvb3NDVnMvbEU2UzJ4bDEzc01xQkhhWHhwVTF0c1k4VG5kZVFURHdTTkJiY0daeUgwSG05WXUvVEZ0QXNkcms4djBscm9NNUJwV0RPcTk0alNLMGhLem1mVWpDbkIra1JwdUdYVzVIQktyWTZGdVVYUHBXL0FHbk5lRjRzNDF3cDZsSmJXSURkZTVJTEpyWTkrRTlzcGJwVlI5R1ZPSXZQY0twdlc2WFZTSTc3VmxkWk00VFF6U1V2V09tS1UvbkQ0Znh0T2NPeWJ0WWsrOG9Rb25Ydjh1d00xTXVKdjBRZjlxbm1YQ3Z6aTAzSGw4YWVlLzhtcmI3NWpUTUhUOEtwYjZLVVBVZHF2TFBabXgvSWltbGtMdmRsQmxQWXM1RTJybDVOTWlibnBhY3dFbDQxVGFpa0ZCb2V0bmtWL0tFK0J2MnFlWTA5alBIWVNWMjJLMElldklqekxWZDVwK1BiSS93SFR6Qit3QXhwb2FRQUFBQUJKUlU1RXJrSmdnZz09Igp9Cg=="/>
    </extobj>
    <extobj name="334E55B0-647D-440b-865C-3EC943EB4CBC-6">
      <extobjdata type="334E55B0-647D-440b-865C-3EC943EB4CBC" data="ewoJIkltZ1NldHRpbmdKc29uIiA6ICJ7XCJkcGlcIjpcIjYwMFwiLFwiZm9ybWF0XCI6XCJQTkdcIixcInRyYW5zcGFyZW50XCI6dHJ1ZSxcImF1dG9cIjp0cnVlfSIsCgkiTGF0ZXgiIDogIlhGc2dLSEJmTVN3Z2NGOHlMQ0JjYkdSdmRITXNJSEJmYmlrZ1hGMD0iLAoJIkxhdGV4SW1nQmFzZTY0IiA6ICJpVkJPUncwS0dnb0FBQUFOU1VoRVVnQUFBZ01BQUFCVEJBTUFBQUR3NUJtNkFBQUFNRkJNVkVYLy8vOEFBQUFBQUFBQUFBQUFBQUFBQUFBQUFBQUFBQUFBQUFBQUFBQUFBQUFBQUFBQUFBQUFBQUFBQUFBQUFBQXYzYUI3QUFBQUQzUlNUbE1BVk4xRW1lOGlxeks3eldhSkVIYW1RNFJZQUFBQUNYQklXWE1BQUE3RUFBQU94QUdWS3c0YkFBQUt4RWxFUVZSNEFlVmJ6WThyUnhFZjc0ZjN3L2J6L2dkK2VpaThFNW9WNGhqSmUwSWtBdm5wb1EwUWhNWVNDb0xUUGc1d1FBTHZBWWh5OGg2Q2NrSmU1UkNKS0dMZmdRdGN2S2VjUUY2RkcxTGtKejR1U0pFZkppWmtrMGZ6cTU3K25PNGV6OHhxYzdCSFdrOVBkMVYxVlhWMVZYWE5iQlNKcS9ZNTJWcUxlLzNicnBpOWw5eStWZTZKejdMUzdiRFRiTmRxUDc5M2ZaVVJjUFR2VE1lcVA5YVRMOWdpN3JQSGRzZnFQdzNudGhrTVBsMTltVE1TMXRpNTJkTmtqbk13aDFlelBmbklsS3ZMYktNd3gxYTJ2Y0dlYU5sYXlTZjZZVzFhZGZaZkxldSt2UzMwd0dxM1puTXQzNWoxOWNQNnRMYlpwUlMyeFQ2VXpiVzZOL1JPMkdIUDFrcDBKV3g4TFp0RGRpU2I2M1h2c0FNaDhHZ2RReUxKdnNFZXBDcllYVk5YRUVWMzJQOVNGZXhwcjVCMnJNMXZpeTFTV2Fmczd0b0luUkYwSUp6QlRJZkhETVRLUDNaRlRoaXZaMkpFNjl0bS82SGJMbFBSa1I3WDZ0cGp2RWl3bGQ3V1NuUXBiSVB4WTBLYnJWdk5UQ29naXVxTWwweTc3S251VzdkV3pHc0drL1U4S2FlTFBlRGxzZ3M3SnI2VzNEL2x3NzlQWG42M2xGRlV4eXcxVFM1d1dSN0dmQXN3ZFZZZzRrMTJ6RDVHRmEzMUQvYVFzWi9tem1jUFZzZTA2ZHprcVRRUFE4cU1OMU9QSUNlZWZUM3FNRlRZZjhIZWpXcEptZmNyMVRIbDNEZS9sK2FoelZBeWJESm1UTDJMTkdtUGZZUUR4TmZRZTFMaTlGQWQwNWoraHMzeVBHeEFWZ2hzVk5DaVBSeWRvSlQrNUYvRVRaTXRzQ2VLWGRVeGk5RXZBbFdlaHgwNktHMnpqdzNxSndpUURjYittTzZBRm1PUGpNSGNablhNWExLbEJzdnpzRVY3b0cxVkMzcEhkSXBtY2dPTTBoeTZDQi9WTVl0UUx3WlRuZ2ZJMnNkK0YyVURQZ3V0UGpZQ08wem43Rm42eWVXak9tWXUyVktENVhtb2thaGQ4b255MnFRU3dnNVRwNGFackNsSWdPQzlPbWFRWk9tQkNqenNNcnhQSHB0SGhDMnFwbTh6V1ZMRFlOR0RkSFhNMHBJR0VTcndnRVBDWlRTUis1NG9iMUFnbURMMXNnMHFPQWpPYUExVXg3VEkzT2loQ2cvazhIdW14NXZTQzRXT1h2cUoxa2IwbDl3RFpSQno4OFZrL281d0xUY1NjRGx5a0ljY1ZJWVQwc0I4ajlJNUEzUlBPNEFCMlVsNmJjYW0yeFNkK2hiQ2JDUU0xK0pQR3ZMMldpRWU4bVowVlBBYUxWZE1HVk42alpoOHkxSWJXWkZEQXFoN0FMTWV6Ly8ydmVkamNqcTNmd1Y0eUoyWW9YWThNcTJBb0pFUHFSZ0IzaStwNjd1L3cyTG1Xa0VBY3pnL3hRaWlyOUlxQWQ3aTVlRStkN1lFcnY4aVd6RkJxT1ExUldDQ0hsKytBV1B6d1hJVnVKajE1TmVjZ1dHSk5ET1g0NldETGcvNUtGNFZJR2Q4SU5Cd2l1UkowbzhlL3V4MHVGd0ZMdWErcU15Q2tMS3NmSlp1T3VyeWtFOHhoZ1U0VnJDaFY0enl4Rk5Cb29BS1hNd09SUmk2WUVkWGFldVdmMTBlOGlja0szQjh3VlQ3cmoyb1FGSW9vQUlYYzNRazBFK002Q29wM3NyZDVTRi9tZ1R1MEFxS0JON1JLOTltK2hoWlFBVU9KdDdaWGFZYzdETk05VmxjRGc5TEp2V3F3RWdMNE1YVUZpNmdBZ2NUR2JnSUk5aFNjazhzNGVtR3d3NFBTK2hSWG1CbGh3UWY2NVdmNk9BUUZWQ0Jnd2t2S1B3aGFoQXl6Q3poNlliRERnOUw2REdVa0NmbU1RbndDSVFxQVlnTjgxMnVBaGNUaHhCUmowR3N5czJ2bHpCYWVOamxJUjhWOEkrdzlYbU5URUdDV2ZrNUhzYjFLV201Q2p5WXNTUU9LNUJVMVV5MzBmRHdrRHNOUHlrTzlYYm53QWlzVHdVV2tqcGRWMXl1QWcvbUQrWWlNUWFwejJRamVIaUltdkg5UGlUYWZURjUrU3RDTW5YRFZuMGNUVlY5Sk8xSFlEMFRFR2dxYjFqQUY0UXdpUnJDNndOQjlWWnZIaDVhOFcrbzlyVTdtcjhSTzZWUVdNMWhwblpvVlFzUUVPNHFocGRid1ZUSGZndVRTTFRWZVVzUnZKV0dod2VVbFRzNDZjdyt2RUpKTUh0VWdYWDI4ZFdWY05xQ0pTT3c5blNHRUJXd2doQW1FWjdwR3NTdGlDNkplbmpvUHNJQ1BOdTU3Z1BtUWhaRkpUdzJEcG1vK09SSTlBNVVRZ2hYOGFrRWRWWHdwVGNPOVNCdmhUQnBNREhxc0M3bTdndk9KdjM1NjZlY3FQN3hBTG1VUER5TStpZ0ZmdExqdTN1UzNRbjhMUXBNNFVyUFE4ektjaUV5dW5NOWt0a0l5SFVNL1hDd0VDWUdFUkFlU0ZJZVROaklwUnhPNytBcVM5NEY4bEJ5ZWFqRHlOdHNrUWJuc2JHeitVVGIzRTJZMXM0L09wRGxqUTViOURWakdSVjBtUkV3T1JTTXhvK0owUk9EbElzSnQ1ek5HZ2pvVUUrT1ZnRG93QUx5OE5CRWxqTmw3RHNjYnFhaW5VQ2I4cWl0R09lOVdDK3g5cTJFdldUUXo2aGdvT0FrVEJBVEFCZEdWdUJpN29CV3VrcVNWa1JBWitxSkdnR2djd3ZJdzhNR2duRlg2ck9ualRIRkcvSllQYkwyQjgyVVJ2RDNiUFBJcUNCV2NKS0hJR1lVd2Vub0pYVXhFY21NQklUVEk2QzdraksvQjRCU1hpV2toNGNweUV5a2hrZm0xaWFrTWRmSnhOSU1YaUs4ZzkyRFJEbG0zNlM3dkRJcUdJRkhtSmh4QlRFcEhoaWtYRXc2azJlc2dJQnNLd2dBTGVYaGxTZGtoRUpUaWJYY1lIN0FPN3B5bkl0ekFzOFVINkg1UmY2bEJlL2pQeGtWak1Hai9WOE1RVXc0US9QLzRWeE1NbCtkZy9IWkNPaXhuaHl0QUZBaEh1Z2dRQmRjaFUwVXpwODYyaktQNTFDWSsvQ1Y2OVBvMVN4MFJnVllsSVdkWndReFlXMW5uSGI2NDJMU3pqY2hBQWVMenRpRkI4aWw1T2NCWi9ZRFBqZFBoQXhXOE0wbEQ0YzdWc29FYnFMNmlNVnM4WUVKNitZRi81eC93RGVNZ2dwaU5qTHh6Y0dNR2hlL1ZXUkU0dy9YVHpKZEhpQ0hrcDhIRmZlek9SQksyMXlHVFNzM1NxaXo5cXZGL1ZSdm1vMk1GZENBcllJZzV0andoWUtlamFrbktkK3lLZmw1VUYrUjJCOFNZTEk5c1FFVGcwWHNGdHZCS0taY0ZiUXNVdzFpTnRqbkZSSFJzREd6bzJXZWJVb0JIcFRrWXlNMjgxbW1vcFpsWm8xd09vRnp2YXVDWGNzVkJURm45QUViM05tWHRXZzJwdTR2MzdJcEJYZzRrZDV1WkFVL3pEWmpSM3pPcVpFeXdRMDk5VFBpcXFCbTJVc0k4NDd3eHBTaXlNdkdsTDFWN2phbEFBOWpzZFlvQVYzYWs4VGlIY0dPVkJLR0VkelBiQ2o1NUtwZ3l5cUZoVEJuSXRkdkc2cTFNZVVNVmU0MnBRQVBBM2FYMDRhUm5FYlJYN2xSOG81NjZnMHBXbXFmZ3VEK2hJODZQNjRLdGcyaDZCamd4YndqSS9Id1hKTzBNWFYvK1paTktjQkRJc3g5bitlZzZzMElaYTF5Rlh2Q0hNQUJCVlkvSTY0S1RLR0NtRE01eWVTUnBtdGo2djd5TFp1U24zczR5UU5PbVJmSWFvWVRueXFUMXkzS1B3Sjh1Q3JvUFRaQi9aaDNGdjBVNk0rbWpkaVlKcFd5Ylp1U253ZllmOHJFalBMZ1Bia21tR3FpMXI2cG93QVByRjQrdXRsbzJVb3NPRC9takIzVGxURFR1aktZRnBseUR4bEtmaDc0NTVWRXQwYytZWWcvY2JXTXBEQ1dxUzVzSmx1cGtQQXpBNTczYlZtUWZrd1VOZFRWbDVRaUcxTjFWMmpZbFB3OHdNVUw4WGowajlOTlFaTTFSYVNnZGxjNkFOaU0vVmFCUm5GcWZQLzd6ME9VSC83eS9hdTBnMzVQMGlxRTZQQmpUcFFDekExbVkycUs1VnMySlQ4UEtKZ0ltVHB3aTAyNTJpU0JkTlZvYjhtVUFZSDFtWWVScnBMRVNBVXVMRmZneGNRcFJGMzZqVVJrWTNybUs5eGxVL0x5UU8rSmhVd2I3RHdhbkd2aUZ6b1M0ajJpU1BTNklSVWNQN3ozOXIzbmpnMS9zR1Y0VmxEMVlxSktyeTZ0L1F5bVpxbDBLMFBKeXdQRnF2T1VjajI1SGhsY04wUTFMUjA4SWRmWSt2dFB3UERpOWEvcTNaS09lbi9IeGo2b2p1a2xYYml6R0E4NzM1RGJ0M254clVOTmZDcTNQKytxMFg5aGJNa1ZlNnJCZ3ExTkZVOEFVaDB6U0wvSVFIVWVPUFdSc2F2Uk1jTzJhTERqZTIrLytaeFRYUEp5VTN2TDZLNk9hUkFwMzZ6T0E4MjFCZWRvWHMxc1VjMGNYTTMyekhBTFhNS0pGZVZYVTJoTHFwcXo2T280WThHdDhNUFFxblp3UVR1QlVzbUthcUZsbmxtRWpIV2pxck9pWXB0aXRYNnNudjRQTHlaZTRQSFhlYk1BQUFBQVNVVk9SSzVDWUlJPSIKfQo="/>
    </extobj>
    <extobj name="334E55B0-647D-440b-865C-3EC943EB4CBC-7">
      <extobjdata type="334E55B0-647D-440b-865C-3EC943EB4CBC" data="ewoJIkltZ1NldHRpbmdKc29uIiA6ICJ7XCJkcGlcIjpcIjYwMFwiLFwiZm9ybWF0XCI6XCJQTkdcIixcInRyYW5zcGFyZW50XCI6dHJ1ZSxcImF1dG9cIjp0cnVlfSIsCgkiTGF0ZXgiIDogIlhGc2dkVjlwSUQwZ2RsOXBLRzFmYVNrZ0xTQndYMmtnWEYwPSIsCgkiTGF0ZXhJbWdCYXNlNjQiIDogImlWQk9SdzBLR2dvQUFBQU5TVWhFVWdBQUFrVUFBQUJUQkFNQUFBQmpRRzVkQUFBQU1GQk1WRVgvLy84QUFBQUFBQUFBQUFBQUFBQUFBQUFBQUFBQUFBQUFBQUFBQUFBQUFBQUFBQUFBQUFBQUFBQUFBQUFBQUFBdjNhQjdBQUFBRDNSU1RsTUFacnZ2cTBReXpSQ1pJbFRkaVhiNXBhTHhBQUFBQ1hCSVdYTUFBQTdFQUFBT3hBR1ZLdzRiQUFBTmprbEVRVlI0QWQxYlQ0aWtSeFgvcG5kbXR1Zi9FQzk2Nm9aY0ZJWGVaRFNiQktISFV5U1hHWUxlaEI2aUVtKzllRWtVdFJzVEVIR2hCeEVOQWVtR0hKWE1FRzhpOU1DdUVrVHNPUWVsRzNQUlUwOHlNYk9Ka3kxL3I3NzZYOVhUMy9kVlp6T3pCVHRmZlZYdi9lclZlMVh2dmFxdk4wa3VUVm41Y3pGUmxoOHJ4bmNWdWJwUEY1UjZVQzNJZU9YWTV0bGVRWmx2bjdVTGNsNDF0dHAvaTBxOFhIK3JLT3ZWNHJ2T05nc0wzRHh2RithOVNvdzdIeGVYZG9YZEtzNThkVGpYV0RWQzJPSDdFY3hYaHJYQjJoR3lyckpSQlBjVllTM1gzNDJSZEpsOUVNTitOWGl2UjNxVThmblZtR2VNbEJYV2kyRlByckhqS1A0cndGeG1IOFpKT2Zmd2I3WjVkaTlPUjhuZ0xCTGcwck0zMlg2a2pIMTJHSWx3MmRsclVaR2ZacmZLYmx6MlNjYkp0eGpyanBKa25kMlBrK0d5YzVmaVBXNlpuVjcyV2NiSjEyRkhjUURnM25uSUhkSjRCdGxOSXpJTGpUYlNKd3d3aU13Z1Nid045dEVuTE9XbkNyL0lacERjbEZqRTVjcW5PdjFNZ3kvTllucHo3S0Urc20yd3d0ZTAyZ2JMclBCOXVBYTV2TFVHTzVtQmNJT0grZzVwT0pPUXRCTjFrem5WU0kvVXY3dzdsYWdvd1pzYWZQM09jUWlsWllmK043ZCtzTWZKZnZHYit2blhCTVBuN3B6ZS9XeUlXYlZWb2xiajgvVzdleHpxa2ZyTnR4V21ycnpBdHBpK0VQN01iTDlXdmNET0ZYaE4xZlRncURFci9WdVMwdnljZ1RVOVlwUzdqQTNZeFp1cEdaT3NyMkhROTlwSlVuNkhmWld4cjF2aTBjc0NleTJwcUlQM0NsTlZqN0pBZ3dtK3psZ29FVnF3dlczM0w4bVF0czA2ZTJvdldhanpIVlJodjI0bmYyRHZYU1RBQm91NDdoMS9KZWt6ZktYN05uczdXYW43M3IvNVA4ckE1SVh3ZGNhMkx4SWxaNThKRHVqUVVsaGp6QUJkT1czalZoRUgxQjM4UzVJRE91NHVjVFpFcm4yRDBLMnVoaGVwU3haOFg0VHRTdUJmWjYraS8wQXBReEtYNjV0MHRTQnQxR0VSSHdNbHBuNmE0S1Nqd0N4TFZtYXpDb3VWb0xYU1dZOVE1bW5wMVg3SUFXc1hwdEx6RWFmYUV1d0JVL1dHR0p4cXNKTlY1a2s3RzJxQXZyM3lMZEw4TDB2azV5VDRISFJVOVRHdUtmdFFYLytJMWczYmJGWHBMYUd0WHhMMjYxOTRoUUltemxIa3o4Rkpra0M2ZjZhYnJPeHRwZVpIUUQxZzhwYXJPM1dvOG5lL09hbjBYQUdiOTB4d1lGZGRDbEtoZVpuZEd2SEY4eXVobDBYR2pycUNxYWtNNllPUS84S0tLMWk2V043a0xZWEQ4UlpzN1JqQWZhV1p3ZFREMDhzQW0xRHV1ekp5OElZRXh4N2FkaW5JUGdiYk10bUtOdVd0bEJBMmZWY2VNclFoZlJDKzRuWkQ3Vm5hYVAxZ3J6RUIwTFdzbGlTTGZBRjFwWWtnMDdTeklhWThxUWpqSzdGOGNES0lVeHBtUUZvbmlHdkE3NlZVY05US0N6VlZxNFBBWDdIaU5rUHRHZG9XNkg0T25rL09mQ3kxSVhpWCtMenEwaWRnLzA4N1BNM1hKNm1JdWI5RTQrNG9VZUFJNm9GcFZNd1JyMU1BeDRLUmNSeUpBUTlxSkcxZk9RUWh1L1dBTmdNR3NFZ212U3pSWm9kaGJnaUNpbU9NRFhMbGtJUWVLRmh4SjJsdEZuK3ZrYjQxZU5MME00OEVpcE41QjRnM3lEdENHYmZFOFBDa2Nxc2xZN2xuUlovekNHNWtoeWI4U3JFMDZXaGpRRWVISm1XVFZJSjFKalFEVnlERkk2b1hLUGtzWGpnNEFvNEFoM3VXV0Fad1YyMG1kRFp1NEU5WHgxWXdDK3ZSZGF4U0Y0Z1dXNStYWU9uVGx0enV1L2l0UTVFRmh1a0pzcUZXRjVkenVJK09EWlc0b0hZc0tQSEErdDNXYi9scll3TEhJcFlncS9KaTNnVGVZU1NpS0VNYTNZZ2JxM29Ib05uMGR3ZHV6bGhjUi8wcUJsVXVtWXdobFpESytWd1AvZERoTGg0b0RWV2pOMWl4U3MraWhZTUQ4bEFBWEpmSFFoUFkwaEZ4bUhFRE80RDBUTVZzeG12WDBoZ2FrQ1hnYjVIeVBFMStvSFZlVTRNYWN1NG9SNDVsMXRiRGxJckhDZzBDcThpWGE5SVZtOEExY3gwUnBSazNEQVdiemFDcUtiOHUwT3ZLNTRvRzdJTUppZHozRklXcVVKSWhYd1pxSFJseU1wVVF0S3owYUVHMVMvWUNUdzJlZW1TQ01JRmJ5bDBKY0JqdlJJNWoyTXhzUm5kRExUQkJHOUFSSmhzdXRIRHNBZ3RRdUtBQ2RjbjRxK1UwTEtTVEJFNyt1eDUveFB3eHdGT1A3QUo3T29JUHVpVkhiR2svRGI5V2xjMTRMdi9SZUtIcVFHdFc5b1FWaE5hUnBGQlBXT0NHZUVFZ2xxNG5VUXJBaWhMOTZKNldIaW5VakJYRVREbDRNdDRPTUhrNjZxaWxUazVHSFZRT1FsTXo4QUxyNkI4VGxIU3paL0NsVlJobVd6UlN4cjBuNnVvQm9mYlRsOW1tUnh4elE0SERoMnlxTVhYRjgwZDliVWJZVElYK1lVQnlqWklnVlQweVgzUFdvUU1wSEphTThxQUtwYUpHZDlJalJSRlJ3WXozSkxzWkQyUWJJcTBSKzZtMXEwWEVRVk4xRHBpWkhpbDJWWW5Ua1NFbXJHb21HZWtBTlJYVzBIMnNCcDFOUllNbksvN1FHTVBUa1pFZXdhUkhRZ3ljeCtSNUtpeVk0Y1hDQkJlMkd1bFIwd2h4aWtkditvWmU1cW8zc3FMQmsza1ZYVTFNSzg5R2g1a0h3V2JDQzlBcFNRWWVrMXZYYlpldTI3UFZqQVIxR0JnSkZwS2JIdDNUSVhQY0g5RzlnZ0pQTnRTK01RY1pPbUhDRElRd3FmUVNDR3RISnB0YmgycTMzYmJzNytCV056U0R3RWpHcHJmVG8vQVFMN09KUlEyak9RM3dwRkxWN2JyVzEwcmtqV1llTk5hSEtLaHJwSm44V3NTNUgyQXdqRHhaVTNwMDZPSWJtejdkOCt2cCtuNXU2eWN1S2IwM0pxb280T3JvdUh3a1VRYTdhYzBHYnVvRWwzZWJjY053WnQxVVhkOW9FOUhDb3pkSDlEUUtRdUNtOFpxemFoZ0dWaFhCd1pCVHB3WWlQZXJjb0JGK3lsNWtmdzBNTlYrZnFDVDMvZ2pjbUhGVmdDeWNwUlVIdU9QNDRvNFJONWcrUk5YVEU4QmdEeURsMmxucnZKZWl5YjlZQ2J1eW52OEpIVlFGRjZxcDN6VGx4RTQvVHZ2Rnh1Z1RlWG13bmJURXJBUjNrUWZBOXdWZktmVjZMckI5bjIwZHErSE1wSnVIK2U0RFo1bmZITngrSDdxL1pZc0QyWHQyUzU0M0dHWWs2TEdwajZocXlibWhWcW5ZZGQwUlNFcUl0RjEvWXhKM25nTHdrYUJ2SFBHS0M3eHFIUkhwemsybFVaaTNqR1hZRFBmQXZzWnZEbkJOdnVSNE1icWpFT01VZWZSMUZ0Y1ZWVXRPVE9Nd3hVVnRHelcrbml0SGRMWVdDeXp0THZJWDYyaFQ4TFhTaWd0Y1V0bFpTbWNjMFdDekc0SVpPRlZVVittb05BZC80ZjBteS81TUo3Z3lQM2FVaHVINzB6ek1raFBENzZaZzBPWklydWRCajlMNy9jeWpUQ0NFUDBwVms2d0lUK2dDWTdHMFRXWWpvUkkybzk2REZLZEJPbHZGNHJyR1BqU1pBZzEyOTVTM3V0cXBLbVJZY3FMMU1JVVk4QnBmejNQSWlhRlNNYjhwSTF6UWpiaDJuSGEvbmdaWER4aE9aODhBZ09PUjJScnV2NVVBalZTVGZDMVdxcVF6NmFrRWIwZXpHV2dacTVpcEhLblBUbnZFWmN1SkRIWkVyUlNuU1Z4K1UwLzM0T2pvVVh0TVFialpUdmxiKy96cEF5dnhlRDhHSmNmRHkxZ0wwT0E3a24vbFNRWXc2VkI1S2tIYmRCdEVlNllIUGkySUdGQ3VzNmM1aXkwbkRGbmx6WlU3M0ZoOFBWUDh0Nzh5WnhyTUo1SlRuaGN4MGdldVNTMXlacXpxSTRsaXBFZE43dG41RjR3eXhiYTZrRm1TSmhYbHVsUlQ5Z3F0ampRNjNKYXIycEZUM0U3TXNUZTQzVm9qZ1A4ZWZ4b3h5MWNLT09ZeEc0Wi9NbTN4Z1lmVzdEWjBzZ0JGeUF0dzJJdXEzU3IrTFArZGY1RENZakxManFWcHN5ZERIUzc1eDl5RzVRRjdJcVYzNUJTZkdMcFBJQTNmVE5hRmI2VVQrVWtHL0Nra2lFMTdJSG5sdktjSmJlQ0d0VXZnZzNZRkpieUVjanBybE1Tdm5iZEZGd3l2NFhpdExoMkswNTdwOVFCZWM3QVAwbSt4OTlxYXc1QnpzYzZleFUrNDRLc2ErS0hTK0FOQkZIZEtWQ1B0c1B2dDVJMzZTNnFCVHZiYitnMWZycFNUUm11RjczZmVEVjkyVDlFTjJONWlUYXhGK21Lb1ZsaEtBWWZSVnJTNUt4aDA5L1d6dmVRN2xtKzA1SHlGMFUvY1JsakNkZnltVHBvUmpreFdjdzlxTU13TjJPa2Q5cGpaWWdQUFcvTnRpUFFFOUpnMzJUWXRQNk1mRGJibG0vVUJuQnJYblV4VUVtWjc3bUJaTHRjdzk5Ti9Hd3kyQXQ1NHB2NDQ3NTM3MHZtcmt1cTZrOXpKOXJ6UGhWL2VPZitpeWVRQUwxampyRzBkSzlwM25sTFZKREYrZkpva0xjdUhnYXFrdDZYQms3WEtENE1yajU3ZVBUUTVIRG5OTGxrLzBCYVZUYk41dXNEMTNPc1Zua3Bya2d2Vk1iWmxiaWtCZHovQTVNb1pJUEZTa0FCTm9TWVhlR2k1cHl5UWZ1WTJOclpsRmdTTEJwdEtPbUd6M1pYVDdCTjFMd1VKMEJScWNvRTd1ZU9ubjduQnBSZVNoVE1oU3A0RXVGMDVmUkljQ3JBNy85VHpleUpiUE9CNUs3QmxRZWVaMjRweHU3VWM1YktSSGxYOVlUMDVmWkwwaDZwMHNwdHg4WUR6VDNDSFhEWWRiV1ZaY2k3RlpYdTJKOUtqa1UvcHllbVRkT2hrdmFnU1NwK2dhSXNQM00yNVVaQzQ3Q2RKODBoTDBBa3RCTjA5cFVicGtVL2l5K25SOU1tUGhULzNlTFM1R256Z3ZETkVjcm1IWThDbUhuYVlVOHVhazJxVUh2bkZsOU9qNGNlbzlHcmI2NHRxOElIWGdtRmw4aUQ0bFRudVV1VVB2a0JYdHRMUXlZd1Rlc1JkdWRQcnkra1FKUGo1NGEwSlgrZzkwbndOQWVDQmM3S1lBc2lUNnBJNnk5RXR6cjBwTEJkMUl6MzZPTkFma05PbGFtS0xyOGRmK3J1dzhDTStjQ1BrRDN4TzJiSklCOXd4VENqTFFjeUJOa0Y2Wko0WUpXaEFUdGtsbnlYRWp1NWI4bTJHendEd2tudTBtREpjN1RSWk9tOXJvbGFVTFpFZWhaWmhRRTQ5WWxvckQ4NXFaNFljYm4vaDl4RHdBREUwUjduTnZzOWUwdlJ6N0VuOWtyL1dDT3NvSktjTHZ2N280NGR1MjB6ZUE4QUhPZVBTdjdiTVUzSW4zMWExSmxIK3p6T01zZE12L05hZmEwQk9pL1VCdjZ6US83QXJYR3IzQzdQU2Q3bTBuQlRIZUVDYzR3aVBzaFIzbnQzNjI0cy91bFBQZmE1K1FJb3hobG1Ma0hFYy9PMlhBZjZ3VkllaEZDWFQ1RllpMUp0cGdFdER0RjQ0eFdubWk0bVhac1lGQk9tSHJya3k0SlRaS0FQVncwR3kvRnF4ZVpTZkxjYVhtZXYvc3kzTitEeXJrSDBBQUFBQVNVVk9SSzVDWUlJPSIKfQo="/>
    </extobj>
    <extobj name="334E55B0-647D-440b-865C-3EC943EB4CBC-8">
      <extobjdata type="334E55B0-647D-440b-865C-3EC943EB4CBC" data="ewoJIkltZ1NldHRpbmdKc29uIiA6ICJ7XCJkcGlcIjpcIjYwMFwiLFwiZm9ybWF0XCI6XCJQTkdcIixcInRyYW5zcGFyZW50XCI6dHJ1ZSxcImF1dG9cIjpmYWxzZX0iLAoJIkxhdGV4IiA6ICJYRnNnZGw5cEtERXBMQ0IyWDJrb01pa3NJRnhzWkc5MGN5d2dkbDlwS0cwcElGeDBaWGgwZXlCbWIzSWdmU0JjWm05eVlXeHNJR2tnWEYwPSIsCgkiTGF0ZXhJbWdCYXNlNjQiIDogImlWQk9SdzBLR2dvQUFBQU5TVWhFVWdBQUErY0FBQUJUQkFNQUFBQVBZMnR4QUFBQU1GQk1WRVgvLy84QUFBQUFBQUFBQUFBQUFBQUFBQUFBQUFBQUFBQUFBQUFBQUFBQUFBQUFBQUFBQUFBQUFBQUFBQUFBQUFBdjNhQjdBQUFBRDNSU1RsTUFWTHZ2cTBSMjNZa3l6WmtpWmhDb1grcDhBQUFBQ1hCSVdYTUFBQTdFQUFBT3hBR1ZLdzRiQUFBYUVVbEVRVlI0QWMxZGI0aHN5VlcvODM5Ni9uU1BDc1ovMEMwYldJaGlQL1lwYncyYnZhUGdwOVgwUzJMOGtnODlxS0Q0WWZ1UnAxbGM0dmFnS0FyQkh1SUhZU1AydUNzdUxKcCtMQ3R1ZkRIZHNoQS81TU9NSVNoRVFqZloxUWRKb0o4N2F5WTdtN2ZsNzlTdFA2ZXE2OTYrdDZkbjV0MFB0NnJPT1hYcTNIT3F6amxWOS9aTUZCVzVGbjR2bGZyMTQxVFVMSWozM1V6cnRmV2hOTXdWdzlORjlnV2JzNjU4OW5OdTk1OUlaYmoyVmlwcUJzVG15U0MxVjd1V2lycEtSSmJJbmx6ejFaWEhmTjdOWlhHUXlyTGMvbndxcmppaThVNTZuM3RubzNUazFXR3lSUGFrbXErdVBPYnpidGIvTDRQajY2ZWpER3d4MUtKSTllNVJ0QlUvVjR6YnBWQm5pdXhMTUU5ZCtiem4zTjRReHhrY1MySit0dWc5eUJnbzZzNXhlbVdOVXdpWExiTEhLbyt1dnZ5bytOMHNmWHNzZGZPSGFyckd5czN2c2theGF1TjdtZlRWczB4MEFlU3kyTStpWGhDSFdlZ3J3VTBSMlpkcHVxNCtLc1NOK0dUUDd6aTFIZjl2Z0tRckFzQmNvSFZSeTZSYkY3dVorUHpJenBTa3NQTjJmbDZYUkRsTlpFK01xYnJhRk9McDZDOUY5akx6bU1wbVBiVDBHaWNoMGp5d3BoaTVaS1hyQXdmUW50MkpPSHhXeEh1c1hmN2FpeWZQL3NLSVFhSTFzY2ViRDBIZEZUbUhRRk4wVlc0aldKYUZFSU1jdkJ5U1lhQkxXYnhyYUw1K2R0UFVwMWZLc1I5b20yTEg2WGFVa2R3N2hGTWFiL0RjWWFXT1J4ZmlsSWUzTFpHUjNFOWhmakZvUitROFEwelIxVDF4TW9wVzhkeDdlWmh4bW5FZ05HNWJmUzBMOFgxT1BxVys0VWZTYnd2UDZLdmkxaFFlK2RBOTVxRzJHdUxzcVEvZzZVLzJXT2ZXS1dzOERGVXVjaTU1cHVpcUw3QlJnb3NQV0hBSysrV0FFVFlzYkNoRUVYL3MrNDMvaVgyalIzSHhFQlI0aEcwK0YvOUMvQUZJdG50Q3ZEV3l0RXZGbFdFN1gwRE5FVGtmLzB4ZGxRVGxUOXN3T25kd3VSaXYyRlZ0Nkkrc3c0QWlmWWR0eUNZclBDNEF1L1ZWU09TdDlHZzRGLzgrRm5mTThBdEtSUEowUDIrZ1VNZkQ1ZCs1eUZiS3pGcW1yaFlUMWJiRkRCNHR0dkZiQzlDeDJSajBXTUM5TDdQc2F1SHVvMlR5Q2FPditSRkFqMXFvYkZnUm8rN0pRZEszQ1FjL3NHemFMQUpZNkpYVnVNZzVoY2pVMVZqSVBkYWJOejZja3hzajYweHV6OXAydDRNTWFaOFJUNmwyMmZxallIUHlHWGlLSGJmVGdnaHRFbDJhcWEwU1N6WEw4Uk9LZmdGRFBtbjdWdjJoTGVvS2Fsemt2TU5uNnFvcVpwL1VSeE9xS1ZHQ29LN1hDKzBDNjJ6OWJkNTQ5bDhPb2ttalIrMlo5NE5hcUNoYVpDNWwyUjdITm9Tdzh4V2J0bXUyeDVYWHVNaTVoY25TVllzL2EyNk9DZUhHeEhIS0psZld4MGY1K1FVbWM4RG9MWnN4NUdmdFVYS1gwclh4YVl5bGZ0T1FyaGJLUVUyM0M2cHdrWE1Qa2FXclB2TjJ1Umtxd20yMmFCSlFwWWhINThNdFRxWk9BYU9QK1p6aTNRdlU2eXdick50VEdnb3BoNFpOV2N6QnB4aHU1NjF3a1hQenl0SlZ2WkFUOW9hY1NNK3JnZk1hcjArNE9iWmJQVTBRTVByeStZTjZtV2VzN0dBWHV4aWVkelltSXBjVzYvSkxSK1RjdzJmcHFuNGVSOWJ3ODRIZ3lXd2VPVnVUTGlKZzlKVnpKQ0JLaWxVMnlaRzkvWjBSTG5hT0ZacHMyUnVTSzZwd2tmT0xrS1dyY3htOTZTM3M4c1RTenl0azIrT0VmZ0dqUjJLU0xPOElpbTZOcldmSHBkY0ZuMUVWUmxad2hMbVRjNUVMTU0vUTFibU03cDljclU0RStaeENscmpDVlorUTBldVREaUhuQ0pxc3k1WXd6aWpzTE8yZ29Za294NS9MNlo5bGVJNGFGN2tBbXd4ZG5jdm82MTVpdGNHQ1pBSHg2Qmg0VXNjaG93OG5RMytoY2FLb3o2Yk5CdXhzM3JJTzBSZ1padHM4OUJ2bzFWUzR5QVVreU5EVnVZeSt4YmJsSk00UjIvVVVFQytLS2g0ajZod3krcEY0cHhEZlNXSytNU09qbTZ5a2lzYkEwRzhKbHVRYjZOVlV1TWdGSk1qUTFibU1IdlhZZ1FiazZjeTYwV21LK3hPUEV6TDYybm5TVGhwaGhmdHd2QWUwcHhSazlBTXJSSHNPUndLVzIzbHFqc2dGR0dYbzZueEdIN0l3Q0huaVNTZWRUOG9PaTdTNlI4am95OVlkYTdKaTVicGQybklHV0E4emhORkhsbGxqNHVESjRpNjM1b2hjWU9nTVhaM1A2Qlh4eHgrMzE2K2xwTHcvR1Arc1B1eGF2YjBma3J2SElxM0doNHlPdDRFYUhTb1hIam41SlEzL3JjZDFqWmNiVHZMUUYzWTlkMkIwUmprTStCNkdubHUxcU1qUndpTWYvSUljdmZ6akw1cFBHN2YvS2I3eEt5TlhxQXhkZVVZdmYrMmxreGYrelBUK3prZis0OVVQM0VEemM3Y2YrM01EdFJWeWtQdzYxQ2htNStoNWNXcThhTjNVTktVc0o5NnRBQm95T281UW1BdDJXS0JSNm9tMlRpV1JtZS82ZUxRcnp2Rk82UTgvWTJqcWVNbGpHbEhVUFhmMndKaWxWd3VMSFBWUFl2bGs1YjdBMHlhVDl0djQ5TWM1WnFBQlUzU0ZhS0V2bFIvUjF3VGc5UGhJaWRrZ1BGNjZmbE9jeENjN0NzZ0t4a0Z5T2xhNDU4VU5ZOTBWOFVXOENiOGpNZlRlZXNENnF5cllUTm95WkhSczFQVVFrMXlpNXJ1RGJYMnEzSElPMkF4eE05V1dzZEJkSlhGRlBEQ2RMckJTV09UTjA0TjFHZU5hSjFqd0g1TlZQUFJmUnd1eEg1REN1bUltUzR5KzBoYi9NSXIrdTJIU0pXWDBVdnczbzNwUVhXMXBhM05UNnVGMmpycDRIMXBSblNsZjNwdlU0YnJqV1JVK2FQUjJjUDBtUFVwMGRLcW5EM3FIdnR2cHBIbHRPb2JsTDI3WHpLU2RGSGQra09JaVY1OUU2Z1FkTGtzOVlwT0IxZFNYVDNya1RGcklHTmJWMXQyN2QyTnhndnZkTDhrSGFZamZwN0tzeWlqNmtWZGpXdWx2ZkRlQ1hjenVSdEltTnlkZmIrdGNudHM1aXJFMjExUUNSa2FIbFA2MUdOb1ZCNDNlOEU0R09LY2xXcHR0TmQvUisxMk9WUFY2MmtZZnorZXdYbmFjZllEVFhFREZSVzVqWXRjeGMrdC9Md1ZvaU85SGkyY0RxaU9neVpMcThrclhWWjNsdzkvU3N4czV3RTNWY3lXR1FlbzdNRnRvTldKbkRpSFVaVitteHdCcU8yL1NUS2dvRmRKbldUVk5iOHNsSm9TQkJvM2VUMXVwNk5iZnhVMmJic2pPWFF4TFdpUTExbUxWSlVoMnpObzRvbVd0aTZvV0ZubUJQbkRxaXdjYjZsQ3BpcWxkcjBueDhDYmhqaU5udXE2WTBiZXNQNmdLV2pYeTZvalRiZXpFU0NrakJXTEZJbE9pK1ZCeWs5YVl0blAzUFRTT2RPZCswT2lWMEtvTUdyMkZtWjF5bFVnKytEc2FUMzdxYVE3YkpDQzUrWW94cUtyTVhVeVR2ZzhlMk5ZRjFZcUx2RUdldkNIZWJkUVNrYnJpZEZNOUp3TFVOVWZPZEYweG82OVpKd3RuZDFNeHFJclQ4YTBJTWNSaUdlc0ZwV01DVmZTK1M5cDVyT3hjM3dlcXFkZE5PS2srQ3NYZm9OR3JkbU5OUS9KckVWT1REbC91SjhEZ1BnRnpZby8zc2ZXMmNITVdyQnV0QVVzMDcxcHhrWTlvU2tNek90UkN5ME5ZaHk0ejM1Tm1GS1hyaWhtZDRvTysydWFMc2FZNGJlMUlsdlpMS0UyRmtwbHJxTmNHdDdPY3pIQklhanVFWDFYc3M5NnEyclNPeFNLRFJ1K0dLSk0rY3FyQksxOUxtbU5uUjY3WVlrNGMyeEZZamVMT0htdlRoaWRNeVluT1d5OHVjcXVHTVdPN016bUMzSU5FREVoczdVZWdkRjFabytPNWEwbDMzSWRtTHNHQjNDYndWLzcyd0dCWnBVOUJKcmw2eHM4TUFHZ2tkcFloSFdKcVg5c0o2WElZV3I5Qm94K0ZUSmtNTCtNam9sQXRhYTZIcGdkTFZoSXFmWCtESGNoS0dOYk52a1plV0ZsYzVCNW1Ja1F6U216YVRRcDhVeExadExqcHVySkdoNmZZMGZSdzFiclJGZWw2Qm5uWDdMQzM5SlluQ1RJcWtWb2kvNEFGcHJkRGx0Nk1oVE43MTdVbW1LRFJLenJYWkwxVk5iNkpDcFNnSHFJVTRvbXdkVERaRTVDRzhBK0NoZGdOVXM0VFdGeGtXdGF3cnZidVdKeG1PNElzNUw0alhMcXVyTkU3T3U1U1Q0VHdXd2tIR1AwZGg1ZmJXRE1wNDdvZWM0a01ETW1rbmJza0NKeXVscWRpa3VMbjN4cHBWbjNQTVVsNGl0SE44K3JPcWl4SnhuMzdFR2JJVXU5bk5DMEVHZWc2THpFclQwY2NRTnVBUXhjdy8xWnhrVmNvU3VJaGpFWHd2RHRLTUdzeUJhall1ZUhKYm95T2FNdjBpV21qOG5jWS9aclhoemRYalc2WHRQbTdaR0JrYkZSRXJUdTR3ZW51VWdQWG1qN3JoSlBhbFJEY0dwNWprdkNDUmwrbExRUGlpRDRyaU5wYTdDTUxnMkpHa3JsM3V5Y20vdVRCSlJpOXVNanJsS3hpOTN5bzVXL3JaRW1DYXhvc3l4eEdSN2lUYWt2NklTdFFVd0JHZDNrNWpQRjdWelU1NEZrUEVwUzA4MWh0amo0NkFMQnA1K09HTmdybWF5MmhMMlowbTBQbzNrbTU4dE1vc1dKMUhJbDZ1NHFnYnhJS2NtQWpCWFdLdWpqejRjYlZPWVJ6YlJRWFdmYUFhdmVWSEZpcHhtZ01uR0Fyd2YwVzRjeEt4OUxVNWdPWWZyczhJanlDdGw3QnNqbHhNOTlDTnJRNXBKMWJQSG8yck5PVloxREVCT01kYTJiMTNDdDl5YzVzM1ptWE1PcDkzWTQxKzdwOU1BdzYwbmhXSXRSL25qVmxOYzUwY0Q3MTdPM2lJbGZ0YnBKUGNnWk9wRW5YbFRGNnhURTZRcG9LRmpDNjFsN3d5YW9xU3BiWjVnMkViVDdOMkh5czZHM0ZpcDJqMkhnYVU5a3hlbG9DQzZKQW9jTURoNW82SHVLT2Jwam8zYlF3SEFOck5DK3IxaGNZOEdVWnZiaklmZnNRbUswbVkyZmc1Q0hTZFdXTTNtU2VFWjFpb1VKdU42UjdveHA3Sk9QKzhnRVIyNzd2UUZKbjl2ak5hN3J2dnc1MHJZRFJFYzlNcjBDbHloYUJtUjFiUDJFb3cwWkhMTnMxSkxyU0RrMUVqWnhqV1Z6a3RvNjhVWVRudWFWbHNkdGlCVW5YbFRINmtGa0d2ZG82VytoYVBXcjJUcWwveWJSbVF6VHdtSUo2U2N1dGdERjFhOWZwblRUbXR0TFY0UUJ4WGRYSkF4OHZiUFRncis0dWE2VVhGaG1SbDlJNWVURTM0U3d6aWN5eDBqc1RSay9tMERTajY5Y3NYYk4zb0JHUnJ4L0trZW5HUkl2cXh3WnNLMFZpdXM0Y2JHOVdZM0Zra1dVb2hpSVkwOHR4S0lERmRnMlo3aGRSS1N5eTR6ZXRHOFl5TXh1NVJNNGxIbUVkMGMxSzc3dWRzTkx2UzBJWS9jRHA0VGZheVpMcUczZEtCRTJlQ1ZRWmkyQWlsWC9MbHY0Z05DcjBZUjY4WW9JZFlkU0ZyR21rNjZhOFp6TitBNlA0bGt4NkJycUlhbkdSMmFGSDFMTFBBMmZ1Q1p5dUsyUDBCbE1Zbmk2LzBWdUpIbU96ZHlEZGdKdFZVZDFtWHd2Nk9OWmlKWFhBUWowN2l5MXgrdDZUYUxDUXIybmFhazNYV0JrMGVrLy9aUUpHZUNtSE16UmVjWkg1TnIxdUZ6TVc1Nzd6QUhDdzdPREZRUm1qOTEzM0htdjlnVm4yU2g5TDU3aGcxeGp4ZDQ2eW1RZGJEam5kcU1pSlhIRFdxRWVxc09TOWNldzhaOUlJbmNndGlpY0NsSGlDV2dnOGIxaHhrY2ZNdWt5ekhXRzJLMHJHU21CUGtxQ00wVnR1OWk2MHQ1aHE5RVhwVnBLN1ZnbE9la3krVGkrc3pJbEowT25pN04xU2F4YkJEeU9qc1QxZE00UzJBbGwzZEN2Z3gyVitlVk1UNkxKL09sTFZqK2dLMmtpWGRoWDRRb3ZpSWxkdFpnM05ta1VVMjBXdkJFN1hsVEg2a0prR3ZZU2U2WkRxSVBPeGt6VStGbnVNQ2xueU5kUEVrYTd4M3NPYUFiTksxYzRLQysweEN4cG8rcHNqSXNIRUhTblM3YUJIUUFUZFVRUzZXTGNIc0tZemNFaUc5elhKUlpiRlJlN2J5QW5ONmowUzdHLzN5SW5BNmJveVJvZHh6YXhCSnhqOWp1dzcxZWlSb0dpdUluc3lISDBwczYrcS9PVU5Vb1diQ2ZpajErMlBoT25VancrdE9nYU4zZ3hSbXBFYWRyYXZLZCt4OHNnSDl3dys5Slo4ZURaUytDMmVpdUtzNjlqMnU3aGFjWkY3TmxTemhBQ0JpK3kvOG1FcmFycXVqTkd4eWZxZTdZQ0pycjRjbVc1MG1iZTNuWldGK1RzQXMxOGRFVWNzK3hxVnVGWlVhdkZOOGJMNGRBS2krNWdQcmNGQm8xZERnVUQzUUVRd1VqUVBKYlJjUCt1ZERnd0JuUGErYWNqS2dqMkFYZUI1RDN5Q21wOHUvYnhiaFVYMnR1bTdTaUMxUjE0enU1ZGNYODVncWhpTnljMlBtdmZUamQ2Rnl5eTVEbG9kd3JZUFNDVEljMGVKdHBnRTkzSjdOK294RmMvbEd6a01FVXVuSThmQ3Q1eDAzWHNiYys1UVZ1WE5pcUpnVFN2R09ua3NmY0Z6RG5UOUlzdkNJc01GbVFRSXRqbFd3aldGaks5SDE2eXdPYjZSQXpQbTNyRFZWeWRhMDQxT1ozSExMSWJMSDFkUWdDa2xEQ3VKUENSTjg1YVVpYjRONjdQb3VtWTlsc1RMVzNDbDl6TVBSMjFjVzFGbk9QaHlhNVBQeHphZkFSaW1aSndRUEJJUGlsZ0RWcFFMckJVV0daWjVUOHVqSENvMSswazYwOW5WT0FMZHR3Mm5adHc3WmNzamc0SkxWaW5DZEtQVG55S29tTVZNTEtBeEVtdzltVGRZNlhvKzB0Yyt1SWF3UGYvTi9DS2ZiNUlDdDZEUjJYZnJLNitZMzYzcExyR0orQnRKa3JBTjJ6dC9YNkR1VE00b2VwMTV0N0ZaUWVESFA4WC94UHR2NmhGVVdYcmxDeDRrK3R4UEhYaWdBTkVrcDhJaXd6TFFYbkt4QXhCMThxNXpKc0l6WFNsNlhWaWpLd2VSSUk2TUg1eHVkSHEvTm5TY0ljeGNBeC81cVpTTTZjY0pWL25WTnFydEFibmlPd2tRZC9qU2tXbm9TdERvckZkbklqNWpudWlFc0pvb1pnMHpkOG42Zk1vM3pUS2hjU2pPbUt2RlVhd1gxaGJMZGlSNWEySnNQTUowb2dDbndpSlhqR1g0YVFoeU1IcDArV1dOZmlDbUt3MVNwVFU2U3dYcHF6VnRodWxHaitxblRvU1duN21UbVp2WDVDQTRCdHRQUm52OUhWblNkZ3BTRWtseVliOXhvT3VtN0hFS0JVVVdzNk9xQ0VmY2IwdG9ReXQrSzA3NERXc2tqSjRKb09tS1JBVEZaT1BrMzM5QVh0LzR4bS8vcytNTng1WTVWb01aTmVsSFkzTzNBQ2dSM1ZSY000bTAvSXEyc01nWVNMTmcyM1JJUkZOV09UakptK2xLaldVS2ZET2k2bVhyYWNnaytqeWw2eitNNldvcVZmRlhYTEZTQXlOZ2xUTkhJcnliMFBidXlISU52REhwQndtUTdnSDcwa0h3bnFWSWFuak1nWUpoS2huUk5WbFZKeUliS2lkclF6OGRIYWlJcXVJS1dnY1RleDFxUGlpN3RsY0RGQndsTjZFODY2VnVSRlNqaXJsSVFCWThDRDdKS1Nvc2NzY3NSM0tRS2daSE1QbzFES0NXbVpTQjZVcTIyWTN0K3JwV293Z2MrNHFvT2Qzb1MrSTExMnRXWll4ZTBJbWhUajJXMWZ3YVF6NzNsMHgxUFMyWVpOQlpNa2NZYk5zR2Z4eEJXM2tWU1VVcnBIRW9JV1dTSU9iR1dOVFRRdUxKTHV6YWxjRGtOclRCdncwU3Jkd0VTV043Yi91STZCYnJMNzlaQ3hHNW5PZ041RWgyeXlreVFwZ1ptZmxtV1BnUWJHaVM2NHZwU29OMEdWczFZa1Zxc1R0V044UFFLdFM5azNKVG5MaEc2OG9wVGd0YVhpMTFXTlI1TW1uLzJ4NDVBNDBsV01lcU9DR0pvczlDaXc5R3VxWEtaU3NYbmxqNHJnQlRmNDhvMTA5R1ZFUmJuNUtmelRGTnJOdkhCUjZyaGw5NzFFZGREZnRFZGREd3hGNitKZkVYTVJIVmRHZFprb0RlU3Ava1JLdDFqOGp6aWd5bmFIYVdTSjEycVM5ZE1WWDFMNXdraE9sS3R1ME5oK1RpUzdyNU1YRTZrSFdzZ0gwRkxQZUUrRGxWVHlzd3pkeDRWcEcyNmRkVUJ6eitBYXB2S3U0UzJuQWlhTk5aU3VVL3ZmdUxqNEFubHRQN24zcnRXSEdoWXNsNlo1Sjh3aFVrdjZjdU56NXQrK0JaYklQYzRNQTBNY3VkNjZiQmtCTE51RU1RR1VWTEVocjdBU05HbFloTWp5d2lseFBsMkpSbDVCV1p6aFJOTm5IRWh1elFsT3M4SjBkT2JreFhEQnFWNzc0U1ExYnh3bE4vSXNGYjdXUkdyL1QwTXZ5dlYyRnpJUjU3NnJVQjcralgyWWU0RWlWL05yOStPdEowK01IN0tQcHl6RDQrUkpheHE3RW8zVDhRQVNTN2FveXV5OElJbGsyOHkzQlVoWVdmanJaKzQyeGs0ZDVyQjVzR3lXMEZHNGRQQjlLdDRZRTVlNklPTFRUYmhyK3NhV1J2V1ZNRXIra09TUm5nVkZCaytuY003Mm1tVlNia0d1Yk9aNVdEUy9CY1Y3b0hTanByVFM0VmJMZHhQdlNqMy9uaHRuaDdsSkJCYm5YeFZjQllKTldXOExZcmJURW8xZTIwMjhhc3VDMCt4UHBCZHM3UmRVVmxjZjJabDVQcnBkdHhqWFZyeWNpVkFGWjdueG9mTXB5cy9xZjhkMk44eVEzdHlpQUs1cmJwQTNMbllzeFdlWkw0TzZkUEt3VnBpdTBlZjNVZ29WOC8yOU5ZVlFhSUpqbEZVU0dSeVZYdDYzRzZ6QUhCSTdjRk8zaW4zZW1oSnVUbGxyaCs0OW1YWDNybWVxeWZhYlV0dGZEMlFKRTFUbTVBL2MvY2poMFRjUjZ5UG5hOE0wRGZvajh6TTdKMEs2L2NQdjFKMjZSRnByTThDVjF4bTV6U3FkZGRGMW81ZExEVStNU2o4U2QzT0xUbnBndE50OGtwZVgzUmM5OWFRWnhtdHZva3AySWkvOUhqWnR6VjYzZE1QZUovc1VoQ1BWMVp5b25hMW0rK2VQTEpmNXdBVHdFcyszNHMrcXI5ZzFMQnZrZWViNWd5cXhRUCtQMFJaemV1OFZhd0RtKzJ6eEZMN3NMbktGNGZXeWRLNExMdnVqbHRvWG9PVGpPSzdJbmg2OHBEbjcrNWRmdWdJQk5uODR5K0hTZkVwekZiWmY2TWFMcHNwcWYwY2M4RDZIekFDOC9oZmkwM1J5ejU2VmU0Vnc1b0RrNHppdXdON3V2S1ExOUZNL1o4dzloSjV0TWtvbXlGWDlVOTNnclczZk1BK1VWTWtNNER0dDBqd2dWM3krWVJGMm5tNERTanlKNFV2cTQ4OUJVMGtZNGc4TDV2WUliTytwUDBoZ2ducW9lMmdWci9wdE1NTmVSNXdBTGJ3dVg2OC8xYlBJOEQyMDJ6VFFxTlVRU1dnOU5zSXZ0QytMcnk4WmZmVHY1MlUzdGdSdmExYkJCT3BlL2xrN0dERFRia24xaWk5eTc2eXFXTVRTL3lMOTNYM2M5YjV1QTBtOGkrWUw2dWZQemx0OGNVbkV2bVBCRUM5RjEvR2hTcDdHMkZTNU9ac044UDZRemlmdmVXaFc5NkljSmlXRzNzUlovdUlVT2VxenFkMDR3aWUxTDV1dkxRVjlHc2t1YWR6NkY5Tllla1d2ZnN0ZmtnUk9YQWNPaDJnTTM1c1FYbTBrYkhtNEo5eHNDeW1xVTJuZE9NSW52QytMcnkwRmZSbEdmdDlON0ZYSG1FSEhzcC9odjNUZmUwaWp4cmwrOWRESVZ2VUlPd2xiS1g0cGR6eEJIYk82dVdnOU5zSXZ1RCtycnk4VmZRbHFkRmRXZjV0S2R2cFRydUxqM3E3MDhWWFo2c3VUOXJXL09tVG9ESHVydExqemE5QThkQWw1eWdISnhtRTlrZjM5ZVZqNytDZGhjeGM5V055RTB2U1p1VWFzczdKZHR5anBvbjZRbFNvalNnZGNpUksxNlN4bkdxZnVRZS9FVkhUd2FJWmdMbDREU2J5SjQwdnE0ODlKVTBGM0VZMm4vT0dWci81TmtCT2czbnMxWmcrR2NpRGlGdjFFK2l6ZE1SaCtDUFp6dk5RS1BuemtmOU5VaUFzaWhJZlZlUzJXMG1rVDJPdnE0ODlKVTB5KzJ6K3RuSUhibzk3ZFJyNkszc2ZzMWxFR3pkRXkvWUw5c1RDdnNIc1lJOTZCK0x1eXZiZVUyZDBpY2ZPQmVuV1VUMmgvZDE1ZU92cEwzNnlHTTczc0JIWHNic29mSHJNdmVFWk51YkF6Njlhdi82ZGVkTkQ2QmIzaVpnb3VQWWl6UkRkdzVNME9jSDVPTTBnOGllQ0w2dVBQVEQwMXl3UHlvTENyVW85aHg0MHoyU2RYRFpqYXJuNzMzcXVudm91akpsTnZyZDA5dXpjNW9tc2plbXJ5c1AvUkExVzE0azlVVHJlKzcveHdZZVFlN21xampNb3QxMFg3WkVDOG1mVnMvcWtoTTNPNmNwSXZ2ais3cnk4UTlQZXoxekw3VXFhbk1UdFpPNVBXek43VDNxM0FUR2E4aE1rYjJCNXFrcmovWGNtNTJzN1hDMXlGTlBFVzFkN0tkVExHVE92ZlIrRjR2SkZOa2ZlcDY2OG5uUHU3M3FiWTg1LzVMbmN6bXVlTDMxSUwxUDF3c2o2WlNYaXNrUzJSTmt2cnJ5bU0rOVdVM1B6Y1p1Y25YT29SZlNjN095bHkrZWM2UzVkYzhRMlI5anZycnl1Yys3dmZYRlZJNXZEbEpSc3lDK2tzcXUvTXV6OEx1RVB1a2krNFBQV1ZjKys2bnQvd2VBMytwZ1ltbjhQQUFBQUFCSlJVNUVya0pnZ2c9PSIKfQo="/>
    </extobj>
    <extobj name="334E55B0-647D-440b-865C-3EC943EB4CBC-9">
      <extobjdata type="334E55B0-647D-440b-865C-3EC943EB4CBC" data="ewoJIkltZ1NldHRpbmdKc29uIiA6ICJ7XCJkcGlcIjpcIjYwMFwiLFwiZm9ybWF0XCI6XCJQTkdcIixcInRyYW5zcGFyZW50XCI6dHJ1ZSxcImF1dG9cIjp0cnVlfSIsCgkiTGF0ZXgiIDogIlhGc2dkaWhyS1QxY1ltVm5hVzU3WTJGelpYTjlJREFnWEhSbGVIUjdJQ0FnWm05eUlIMGdheUE4SUd0ZUtpQmNYQ0J3SUZ4MFpYaDBleUJtYjNJZ2ZTQnJJRnhuWlhFZ2ExNHFYR1Z1Wkh0allYTmxjMzBnWEYwPSIsCgkiTGF0ZXhJbWdCYXNlNjQiIDogImlWQk9SdzBLR2dvQUFBQU5TVWhFVWdBQUF2VUFBQUQ1QkFNQUFBQlZNZGZzQUFBQU1GQk1WRVgvLy84QUFBQUFBQUFBQUFBQUFBQUFBQUFBQUFBQUFBQUFBQUFBQUFBQUFBQUFBQUFBQUFBQUFBQUFBQUFBQUFBdjNhQjdBQUFBRDNSU1RsTUFWTHZ2cTBSMjNZa3l6WmtpWmhDb1grcDhBQUFBQ1hCSVdYTUFBQTdFQUFBT3hBR1ZLdzRiQUFBZ0FFbEVRVlI0QWUxZGYyd2tTWFZ1NzluZTllNTQ3SEJTZmlBbGRnSkpnRWp4M2kxM0M0UzdkdUF2N2hMR1FFaFF3akZXaU1SSmlSaVRKYXhDd28yalF5Ry94RmhBaEFRU05sd0N5VW5CRGdFRnhjQk1nTUFmcThpV2tvQkVJanppanJ2bGpzUG01bUFXMzk1VnZ1cXVxcTd1ZnRWVFBkM3I5bmltWmJtclhyMTZWZlZWOWF0WHI2cDdIT2NZWDI5aHE4ZTRkaWU2YWpjenRuR2lHM2g4Ry9kRk5zSytvTjZaQlBSc3Q2RENoN3ZZOGdLZ3YyMjRNU2lxOWE4RDlFOFhWZmh3bHpzTjZEdEx3NDFCVWExdkFQcy9MYXJ3NFM3M0RLQi9jcmdoS0t6MWZOalBGMWI2VUJmTXRmMW8yQmN6Qk5hQi9VWXhSUTk3cVdVWFJrNTcyRkVvcHYybk1PeC9VRXpSUTE5cURkaXZEajBLaFFCUUJ2U2RRa29lRlhwdXBISUtHd1E3d0g2anNOS0h1K0FGWUQ5eTVSUXlCa3FBdmx0SXlhTkN1Uy9uaHlNWUNrSGdKbUIvdlpDU1I0VldnZjNLQ0laQ0VHZ0MrOVZDU2g0VldnZjJheU1ZaWtDQXIycFpFUVdQeW5RbUFQM0l4Q3htSUl6MlRZckJuWmZLemZ2UjRaQmk4T2VldE5IU3FoanN4ek5oWC9yZGV2ZlgrNjc0ZCs2NTl4VVA1UGJRNVN1dDcwYWx5SmdKKzRrRjFybkViazlSbk03S2kyYnNLWjJVSVd5VU5uSDV1SnJRdk1yUDlOdmtKdnRoZTZyZTc5S01lek15RkI2cHRGSGFXYllZWVQwdTBRVHNuL2hVL1dXL2tEUm1IbVhkdHJQZnR6dG80dDUzdTMxbmp1Rm5sRGFJMkw4UGhqLytkbU90bElSeW5kM3BPTmp0N1grdXhtQTlMOFZsdjlQU3h0bFdkdEUzUklKeDNEL011dDkweXM5bGgydW1jbUVpTFRsT2s3RnJKbzZlZEtDMTJKUEptb0dXZG80dFcwczRXa1lUOWlYWHIvTE41dGxnM1R2TXRwZEZaVU5oN2ViWDNwaTA4bmJiY1NaNUVlWHQvSXJKVFpJSisvZXo3M3RseUQ0Z0NsendXRTVuY1VIUDVlckhpMGtiWjdjNHpqUi9PbTgram9ySGdEM09xaTM3Y0srTFRvaUJEeS9jQVlqbFY3NjlIVXV6SlRSelBaMFNrM2FXc1ZmRFk5Vnl2cFdyYnJOdFhTOCtBL1puMmFISWlSZXgxa2doWXprY2I2am5lZ1kzSmczMmIyZTJ4TnBqTG51eVJUYWlVS0lCKzFwd1N0QTFuQ0JCcHl4bXJEb2VuZjV0cEZqWmhEUXMvcDc2SHNQTFpFL1I0eWNtNDBnSkJ1emRZQit4WmxBNk1ITzJNbFlWajg2UE1vclFzbFBTU3ZlejJ6bzNzOXZiR3QreENkTFl3N3U1TEt1NFk5REpPRUs3S25uNnZLUDcrSlNSMDBWTCt3Wmo3S001bFpDekdCcDdXTXJxSVlVaHMwUVZDdXlYS1hvS0drVFBwMkFYckI5ZXBmTVlwSm1lVzFySVVWSnA3S3ZhUGlLRzB5SlZveHl3aDBHK1RJbE9wTDNXTkVmUTBwNkxjZit6aVFJTFM2U3hyeWd6aDY5TmFNV1FBL1l4Zzl3Q0JtRHByenhpdkpTMDh2M3NsZ0hUOTdwckYxUFlNN0YyZ3BBRDlrM3Q4YUtLSUdoZng0SDFYWUlPRWlGdHFqSndkZzdnRHJZMHB2U08wRnFkQS9ZeGcxd1RUd2ZmYkliZWlVdWIybFQyL1dHTEZsZ2tsZFE1TUhNQy94ak1adkxWaU96WVEzSlFqQTBJNVFZY3E3TUdUa0xhSUs1clVXZHR6Y01ZYXhQdHpZNDl6cWVrZXMrckJLMXlTTnBjdkhxRXRGUEtuek9YZVMxQ0lKQ1ZSSTc3bWRCOEJ1eXBCbWZISG8vWFFZcjZseXFNUGJsbXpFQklFMzdNV2NjcDNkMDJaaXdzZ2NSK0p6UWdYWG9SRmNYK2lidnFMM3VCZ3FiOEh6LzkrNjk0WU1WeHB2NzF3Z3NNN2NianRlRTMvSWtIT3IvV0M0S3BCVXc4TFRPWFNkcUErZStyb2JWK25URHd3U0V2QVRmV2o5am02cnhYZ01QN2xIdVg0VXU1d0o5ODZ0cVhuWHFPZGVvTW96UHBtdGlFQWRCSzREQkpHN0I5cTczUU5tcWRXSDFXQWF5NGZPeC9peDFpbStzMzFHSkpZdi8rdzUvQkF5TDZKNEpjVlNpekNmZU90dE80SGtrTlI4ZnFtSmpiWVZvNFpwSTJZUHUxdFNqMksrRm1PczZWN2UxL1lleFh0bkY1Z0l5enJvY3ZkaHA5bk1mKytwWG9tNVd5dSt3MGxHcUpTRUdDUjJuQW9MMjZtZmhGaDJtWDlUcUxZcEkyWU5nM285aWZqNkRHb3hqTzg1SmMzcFIraDczQWRNRzNxRlpPWVExYU4wMnBtLzdxZWJ5ejVrd0JXeW1NdUQrQzVIY1JkSjFra2paZzUzTXFJZXczYWV4MDdMK3FqamhoV2JZckVJSGhzYkszNmpqQTdWa2RKQm1XQnZuQ2ZZNEQ1eDFweVBxOFY1SGF5eGRwTDAyV1gvaWR0SE1XMG1KZkQ5ejlEVFh3MFEzMzhlUGw2TWtWcXAzQ0lCL255bWJQc0lEejhsMEI5SDlQU2RCcDF0TDBUTVdHN2JDbnhxMDI3aUdrSlp0eFduMlRCR2k4Zzd1OWR1ajFBVDhDemVWV052Q3ZZWEJjSU1uNUFLQi9JUThrWHJiU0VvVWNiYUlKZXczdFRWcG5hTmp2YWR1dU9OQy80VGNCanFETGZLSW8vZHVyeURiQklNZnpjTzZRSjJMY20reWMxd0w2bnNhLzQxaEtJMnRTRUpIRVBveDJPS2JxR1dBUFZhdTVkVlVFMkNmdWJNMTRtNDVOYUhzK2NRdjdTSW1YQWU1Ly80S01KTnp0cENVSU9Qb2tPK3lwTVJsZ2o4ZjlJS2g1UmI1RHhMRmZDK2l4VUpWaFBYV3UyL1lTN2xtS3BYc0U3ak9XNnpXYVExQ3RwQ1ZLT1BKRUUvWWEyajNIL2I1U003ejZOV25wQUh2U0FTcmIyT0NtVGNNYjlwSVV1M09mOFhLTVNoRnNwRkg1Q3FTUjJDK0V0TzltTDMyL0Z6cXhzQzU3QXRnbnJwYzI4WURJWVU4ajRQbU1kK20wS0xXM3RHaU93dU41WUkrdTBnRGFsMTBGN0lNZEdLS2hTQzV2ZnBKSWtDVFBaendyWXozdVBhWDF5RjlBc2dYMjlaQTZWM1VNOUQwTFlUOGpKMXRnVDI0MkNna3dRWitwSmIxMVVxN2d3VmxTNVNVSGVrcEx6bDVJS29rOUdxM3ArMTdZbzltNkV4SkxWQjlSWUsrWlA3SFdZWVlPNVlzeGNFRnJNYXFCMEZPYUlWK1JaQkw3WnRTSGZFQlVVWTE3L29xdU5qeHhUTVl6MlIxZ243UXRCWU9jZFQvZklpUUxFcFRYMjh5cGtaU2UwaUw4eHlGS1lsK0xZcjlDVkZWaHo0ZGNHSHYvUmZVZTJNOGdHeTd6MlJuZXA3MGNhS3BlUGFVcHp1TVRJTEhmaTJLL1FWUllZWS9EVTdvZGozSHZ1eVNCZmRKcHl5cGpiM3BEUGNrMXpMMlh0aTh4OXBaR05LRmdFb2s5R3FKcEN5Q3dTTlJTWWM5RnJBVU10dGczZUJmaEFBMHptenJjYS8rU2RpQTZJV1FoTFNGM01Va2s5dXVoV1JMUXJoS1ZVOWp6Y2EvcEhFeVIvcEtxeDdqMy9lMllxTHR0UXJwUEdxdkRkRFFuYS9sc3BHbnN4eUpJWWcvbHFWbUhnSGFXcUt2Q0hvY0dkUVprVnZvK1NlZUl3em5yOUZNbEN1Uzd0RWtiNUtwZVZ0SVU5L0VJa05qRGFBak81OEJURm5pSXRVb3I3UG1jcUhVT3NQZVhzOG5qSGdQZTAydDRhalI3VnBQdkI3M1RDV3N4Y3BSZ0tTMmFyZGc0aVQwc2wrREFHQ0FrdC9NVTlweGhOMmdGc1BlWHM4bllvd3pQVHcwdTdSa0x4TWlRZHlwblNjWk1kMXRwcHZ5RjBFbnNzZU1VTERnUjhlMzFTUDBVOW54VGNEVkkzSkVUZFRMMnZyOGQyVVEvUDI3QzE4cXpZQzB0cUdmeElSSjdxSmtBYnFqelFBRnBGUTZ3YjJxNzVvNHpKOThWVDhZZWo4ZVdKMDFnWDF2VlpJZUNPTWVkOUhxN3gyc3ZMU1M2MkFpSnZZUHp1NnBhSm9VY1lGK1ZhSHQ1R25MeVRNWWVtV1k1UDc1TDYrbWNUZE80QjgrYmUzcVMwMGp6YW5rYy90SFkxN1JUQTdEWE42aWFCdGpqZ2ZkVXQ4KzFLYWZtWk96UlJXMmVRY3lTWlhKTzhTVTZUczhkbEZUU3BOU2k3elQyKzVybE1oT2FTWVA2QnRnRHZrQXJZUno3VXkzMzV5VFltTnpmemk5WVNiempwZ01sNTVFai8vak80ZWNpTkQyYVRwcWVzOEF3alQzMHpLS3NGQjdudGd6cjl3QjdCNTh3VWluUzRzQ2FOUkY3YVVwaE9qbVB6S2NTalIzSDZiRmpubEthcW0yaEFScDdETjREV2EyS05xZ2xqZCtCL1lhSVA2UTlHanZxa1FIMm1tZENzTXFiTk1qNTYxeGN6TDZtdFNSUDZKNTRVaVMxdEpEb29pSTA5amd2SThjaGJKNFZzbkxROGhzaUFTaXI5ZEdtV2hvb1FLanNlRHo4M29VSnV3aUd4aGJGcGRPdVFPMllUa2lsbDZaTGx1R2ZXSktoK0wxMFI1eVdsV0xBUGpqaEJBYTZTdkRibkplbHo4bXpDZnpBMDZLZ1FwUExEcFI4d1YzMUhQb1dHY3JrMGpsZzU2R3JBTi9nME85RFdsZzJqNTNydE9KRVJhblBxMkJlQVFQMkpWZENXRFdvSEg2Y1NibTVKbHo1VTVRVk5leWR4MkFaMHQyR3ltTUdYL1hic01ubThabk9ZQzNuVTZuLzVoT3gvVWlMbFZCSnNBd2M1OUhEZGl4SFJvSUJlMmRkWUFoMXNrVVU4ZmoyOHpBSzJlSHpQN3ZzcFg2Vk1TL3cyMUxiVDIvZnhSazZ6OS8rR3lLN0EvblM3MXpsajgvY25TUlhoRGhkTnpqMCs1SVdFWDdLOEh3THRwSjdYeVJENXFnSit5blh4M3d1R01kNldaaFJ4Ylhoay8rTHNYLyt5TCsvaFgrd3hydTRYUCtpNTlzOTVTU2FoRTA2bWR4dVh5VCtqOVZoMExSVlZBWDZrNmF5ZTRITlFFR1cvL1pyNzM2Ukd4bHo2OTEyT0VQbW1BbDc1MkhXK1FQSGVhNUJiZXgwTGx4KzhNSExseTZvK1JhdzgwdWVuQnhuRnk2Lzg4RlBYTDVnc0hXcWNoWEFEMU4xMlVzdEcrSzkrUlBIb0U5cGVxSGpVZ2VDV1BHYXNxZ25vOTlWVThQMC9tTkc3TGxGM1hWWlo5bFc5bGZ1Y2kvKzBwSXQ5NW1MU25ENVBlempiZHQ4M0tmODhoaHp2OUkwUVEzdEhKZnJZYitycGZKZ3cyWk9pdVJKakpxeGQvN3pMdmRsTDdBR003R1VIQlBoVXc0VzBmbkpuZERkSXIvNUY2OEUrcTJJOU5QK2xCYWhab2dtWUo5QjZvM01XcjQvUHU2emwvZVF2Z1VCY1hqaW8wSkxTUzZTS0xOTkhLdlRCQ3ZjUnNMSjROazhETGZEMVhZd1pFck45MERKYU9iN0NIc1B3dWxnWWU3RnNlSUx6QjRKOGszYWRDeHBXZTRqN0QzMDlpT3JHSGc2NGl1dGFZS1dCWHVzeGcxV1lCYXBBNWUzRXZIVndwRjdQdDZJZWtReHhUbFNVVzRDOXRkVDVUaUp6RlBCYXNOdkhqYU01dU1ObmRQUFk4U1QwMUptZ1AxQjJrd25qditVYm1IeTF1MExIMG00cGFlcGh5SE1raWFHUWd3KzRqUlNCcDEzUGFMdW5UbmxidEtiTnBudjBtSUgyTS9yOG9jeXZDQWRlN0wxVGVWdWtoUitMOGVOZmowNWJYZ1AyRytselhUUytNdHErMEcyckU2L0tsYkpWZUZYZ1Ayc0xIRlk3NU5SWnkzTWU5SnhVYzNWbitZQysyR0ZYTFg3ZE5UVUk4MTdzTTlFR1pXSVBnTDhGN00xQjE0ZkVrNUNsdlhvY0laNVR4cC9wNklQU0piV280T0p4WE1XaVlPWXR4bDFGdERtUFQ5TWxLTkxoN3NVbmgxRXVIS3RjK3c0QUN6dlZhb0VxSWsxaXQ0WGpadjNpMzNsUEVHWmNKZ2wwcHBxckRjRVF6MUhIMzROMkxjaUJROWQ5QXlMK21rYXNkNFFvRlJ5WEF5NStrbjdJUUQ5T2U2TGwwUXpKeSt0aXREWjJBd3F2cjJHMWRRMzNCZTNCQnUvN2RGenNNWmhIY1NCdkR5dEp1dHlpMkw4RUxibDVhNHJmZ1JGVkdNbSt2NDd6SHZ4M2syVFhRd2xydWZuUm40STJDOFdCY1RSbHp1QnM4eDdZaG5QaDEzTHIwSTFDcWc2emZpNnpqZHgwazZ3Y2VhWi9LekNDazR2dGJuTTRialc4WDJIR1FFMDM3aFk5cHZkaUNvU2VienpEUHFwL0ZlNmlqK3RIcGFzaUtGL2gycmp4TjExbk5OaUxjbXgzL0lCWEloNmNwRzJ3Wk1xTDNXYzk0ZVdXZU81ZWRQNHhva28zNi9GeWY1L2ppdjRHWUVlZnpOMTNtK3ZLd095K2JDOFZ4RSsxVzFIdis2SkJhOWt5bmh2eXRlUU04b1prT3pyejZLaU8weHNENkx4ODM3Rll3T3c2cHYzRmFUekxqcnZzL0gvbUNWYVFVeUd2dk42MC9WR3lSSzljN2wzUm9rbk9MNndpc1lCVjcrSldOSXZlaUVzVnBkOWt2d1A4Nzd0T09QYzZvZnExNjBSK0dDV0pKZTZsMTB3R2E1bHhSVU9WREhUdHNLa2t4eWI4Z1o4VTJwc0dKS3JYbk14NisyRzIrMi92ZFhjQUpXUHoxYVFpbVBaRVY2azhXblRkTTBIZWZVUTVFU05LejM1eElVOWRZOERaOUp2MnhBd0F0N0lXUFplMXhPZjBWdGdmNndoZ1dka1ZZdUtJRDlCU0YvZGlHU1o5MHNZOW1zeU1nVDNtL2hwZEl4UitTR3hkZUVYZzFvSncrRHorQjlOZFNiK0p3Uk5TQU9GVXRKRStKUHk4alFaQnAxMy9RQXQwRHp6TTBMeGc5UUt0UTJkOGF4enB0c09FVVZFV0o5VVVncmFIb3ljZGdyK2dXZXRiYUVKTUtzWFJVdE9pOU91T0E3Y0ZpVC9Cdk4reFJIRFBwU0FTQzdZbzdlSHliWUhiSzl0NFY4MTJKNCtLL3c1TWV4bmdNeGpoMjF3eDY4OFR0U1U2b0hpaTVkd2Npa1ZhV0xpRVhqR2J5YU16WGFvd2VpZnI2bW5JNVRDbDFybkk1VDAwVG5zMDdiU1p4djRISjRKNDdkaTVycC9oNG9KTnd2bXZacVF3eW41WUE5bHZ4U1ZPd1J4ckkzVXUzZFZNWUpqMkc4Qyt6LzVQeHFOZXRUdlJyTWxVb2ZNeHBGWVFMY3JuVkZiOUtreDdBRTlyaWRuWlNiOW5vZk9jV01MYWIyRUV4dm0wNmhzM01LdUg0cnFleGpmUC9qMmU3RDRXWmFjMnQyTitqeTFOTnZnVjRkVDZjeHA2eWc1dzBidEhKajNCOTZ2ckZDbVRoN1lPODBoMjZuMUI2WDJ0Wmt4NlZ1SVlnOGR0QUh1S242bUtENlNjN0h2TWV2SWJ5REVTeml4Rk0zTUdSY21KbC9xdHZRR1F5K3RJZzUzbDFnQTZJbks4YXdUVTRleElXUCsxRVJxYVlPUkFYaEtiNDR6dzczNS9JS09XZkpEL244TWVDOE96ZERTNlR3TTUrZGlsSVp1TXJudlgvL0dPRE9ubE92RGR4d1FXeDhTY1dkdlh1QUNEVEFyZ3Q0TjVuMmJCOVlKZnpIcHh5eTd6SGd0YzBueDYxRmtXSTZUVHpJRnFuMUZ0cTh1QjN2VUp5Ky92U1owVC9rek1nZnVzSUYydGFnZkJORjR6Y2U0UGNJUURueE1veEtNQ2I0cjVWMXFFMFhFNVp3Z3NKKzhKdWo4UnU1Yk9lbjk5ODVENkszUTA2WVZjaktEOEdKdWlaYnhYeGdWVjBEa0JJeGlQMm5ISCtObjFVSVlpZlIrclpDVDVzWTNyblRCYWZJT0ppK0c4cktvZVhWRk5hSHUyWlF5aXFuWG54T3EvcHk3ZnlCVGNJZE5wTVd5Qk9kZzZyU3pDQmkwdkJqM3U2TE9tekxnNEJPVDU3V0dRQyt0ZU5FOWY4N2QyOUFTOGR0L1dpeExFRk9QMG45WjVBeE1YdUFxSUIvVE1Ld0Z4ZzlhSXRROC82YVN0N2tpWFE5ZUkyOWlUK2ZVV013eVRLNHdjaEo1dk1WZ3NLMzZOZnpTajRLYWhnKzRWcVc1WDJOOE9pNUwxNFBIdngrc0Q0TDgvWVh3V01YWEQvMkpHb2hjTUZNVy9ZcHViZ1VWRGg5d2JVaVZQdWV0YTgrRUJ2bzZ1eDdreXhiQ2UwWERwWFRrUE9xZGU1TFluUW81RDlUWiszMlB2QjhDZXk4ME5VZ0JmZDI1VTBkNytQcVNNVkNaYXVLOTJjYWRXclhQeU9OU0hrMmR2VC9ybmVScExHcWMrSXBkS0tvbnBRN1g5VjhaU0oxNzhETEFWNytHV2ovY2JXbDFoMFVmUkdGNGk5RTR3YnRrTEd3SXVuS3UxckwzRzl6RHdGL3FOL01nNXNPWDd0ck9WOXp3YjJycFMweWNVanNRRGF0aElWWUxMWURRTWUzY1dnMkRLclN3eUUzd2NSVTBYV2VkUyt5T2NQVjBUWUtIUUU3RFdNVFd3eWYzSmozVEo1eTU3eGlld2Z4bTdyNXJjWlFaSno1MXFSdjlEY1dxUG9QZS93NVZuYXYxdzdlcUNBK2N5dE1rNTVPdDdpc0tsVFEwa1p0c1hTdjdvVlZZVm55QWZleERrRmxsRGx6K015RWpNNkg2ZkFiSTc5b0UrR3Y1aVJ0TVNWamYyMVc4bml0V1RXQy9iRmZ3Q2VheS9DWlJLYytwMXZzbHNCeVhDNFBhUFR0Mnh0NDUyM25CRG9jZGpQdnpkcXdVMTFkK2tiMTlsMHF3b1gzbm5udGY4VURJWFdLVHk4U1RSZG81dVo0eUNmZnArL2s2WUxpQi8yeHlpUW1wK0U3N1JiZXpuTUNSa01ROTJPUTVqSVE4NWlTanRJbkx2ZWV6c25vUnlGd0FVaHE1cW51ODZxdlcwSW5Ga29uWXhYbXI4OEYralZSc1pPQjZocFNjbm1pVWR0WkdwMXFoV3JZMWh5eHJqOTJFdnBWWXVZNlRXM3dQb0dWWldKaHQ0dDUzdS9tdDdJelNyTEEvYmROQlp6Sm9pSERUL1JoZjJBYTd4aFNIbWZZb2c2TUpDKy8rRFNVTTFneVRUYlJtdExSeEc1dDh3bVlBN3VUb1NPTjE1MnF5MzhlK3lTdk0zeDFhamFKZ0d3ZGFpMmJlMzFreXAxRXB0TFJ6VmtPamFiSENqSDRqbjZwREdsb0c3T0hVbS9kZi90MU5VNkxPdTYvMlQzV3FES2VkeFdQU3l0dHRmcXdEMVN0dlM2R0crK25lVDhkMDNpL2haOEFlNm1vV0xhbG4yTHFmUzF4VXc5M3hYZ05VSkRrbWJaemR3Z2NISHArYmUwRnI4WU1hKzNsNzJ6TmdqMkhHSVhqNDRxdEpKR3lJelVSbjBnZWh6cjVnSTBid3hLVEJrSGcxempxMW5HOGw2all2KzF5MzNhT29CZkpUc1QweUpTVm53SDR1K3dxN25teFg0MWZpMUE5bUpUVkNwTVdrVGRWWlo3YkUybU11ZTdMVlE4QmtyNlh0dVY2UFRvOEM0c2tac0s5bE5uZGhueWFQcGZjQi9CZkdLMDFUQ0drVCtDamE5MWdaLzlmb1BCcTExODlYMWVTN0VscWViTUVNMkRjem54UEM3b0hZR3pVMTRzc0EzL1REcWRFOGxMVFMvZXkyenMzczluYVVPUjQvazJ5dWpTVlpaSEZwTnBRTTJDLzB1NkJWOVlKOWVxQWlkT0J4Z1A4Mk9pbEtwYVY5QXdJK0dtVWw0N1ZFVzNzOU44ZVRLandUOXNrS1E1VmhETUNoTVc5TUZBbFhYUmJkWGpWa01VaXIyYTRkeDVLOE5XV3JWWUtoWmdaeW9kakRVbG8yMUNzZ1R3SjhHNTFoK0kwUy9pdnowZjNaUUhnb2RLVVZpb1lpWmZram1TRnF0a2loMk04bG12ZXlZV04xK29kVFpicThVOUxLOTdOYkxQVzlGSE4wOTBLeGI5cnQxVTFzNGxXUVZrOU1DR2xURlhzN3A2ZjgzQmtLeFQ1bWtCdWF4Mzg0dGJlVkdKYzJ0YW5zKzhPV1FYYUI1Q0t4aDBGdWVUNEZQNXpLbm9ScklPa2lwS1ZaMXlhSnZrRnBSV0tQSTJDaEUzY0pUU3hCb1J6T0pqQjQ3MGxGcFoxUy9weTUzQmVsaVhXeFN5d1NlLy9EQlhiMXhLVEp1cnRKdklRMDRjZEVuNVh1YmlmbExTYk5nUDNVODdxdjhpbzAvYnpPUDdUb3FpMkVIUUxsLy81RTUyTi9xVmkvKzVxdmZmcEZGeEg5OEtWYkRkNUlxSVFObi8rSkJ6bzliYmczdzYyNTdMT1QvMDNTN1B6M3BNZ2JURFJnMytpNDdKZFI5Q051cDg2ZWFzY3FBWFVoTCtFVm1JWXhVbWZzSlpJWEdob2oxWUVMc2VOMmFHMnhMM2RkempHVVF2Tm9KWDhkQWcyOXlMbE0wcXoycmJSaWppNUlZei9aV1JwajNiWXo1VjVyd2ZjZGQ3ckVzSitvczM5cU85OE9ma3hjWUQvbGZyUzlRQWpnTGF5SzgrY1Q3aDF0cDNHOVo2TzVXL056Umk2VE5LdjlXcVBVRzVsQVk3OE9JQmJnUEtvOTNZYXVKRlpBcGUzdGJaZDE4SC9iOTdCWC9NK25sc1hkY1g3eTB5NGY5dy85a0g4cjRwQnNRa09ZOXcyNFNxNXVXcmdKdVZ2VFY0V0VQSk8wUWNOK1laa2ZScmwreGxjRURYcXpiRUZ6dmo4bS9jbmFCMjRuWEdDL01Pc2RReUd3Y2h6eFp0TTR6cmhQb2FOSW5qRHh5d0QvNThNa0ZUTkpzem1mbzRRY2FZQWM5eVdPd3g2NzF2Q1Z6YjRFTmx3ekRmdFNYWGxZNTVoeUJ6WllkeG9HUExhd3liYzFwRUcrY0orWkoxeWk0MXlCTE5vcjJZKzBxUFFqanBQWW4rUCswaHFhdWViVkJodXpMYUphR3Zhbmd6MWJhSmdsd1R6SHV2c3IzbEVJN1VYaVFKQXc3OGU1c3RtREVST2tKSVN1dW96OUVaWGVselJLME5IUlNPeG4rSGlIL2hSckZUakd0NGdhYWRoWFdEQlQxcFdHcXJKdWJkYWJMNktMSGs4YWV1bFpCQ29iK0lmQ252S0lQZjl4dDZic1hKMjVQMm02aENNUGs5aFh6Nk1lRldrQjh1TlBuQkM5QXV5aDVPZFY2cDZhV2RkWjl4SW5YL203TlpXcUJXQ1FyK0I4anpjUFk5d0h2YWZ4eElQY3ZiQWJKenY5U1NNRUhSMkp4TDY1aFFyQWpCSFZBTFFVTUFIMisvcUxlak1xc3A3c3J3RWp5dkcvK1l4dlJLeFpOZHB6cTFHY2ZVbWpCQjBkamNTK1B1dDlHVXh1U3dINzd4TTFDckJ2NkVZS0pLNzQzTUErdmpJSUJGVjVKNGt2L0R2M0xBVUpDU0h1VHFZOW12MUlTeWpvS0pJbzdMM1BOMkRuV1E1MnFGTFpEWHFWRlBZd01UUURIaHBLV0RyQS9yeWVJUkpHajJGSkJTUEgvaHFyR3ozNWZVaXpML2ZHY0ZMWWUxK094QVFyZ1FNUDVldFYyT081MERhU2NWUlE5QVN3bjArb05mOHVtUnoyQ1d4YUVsNk9aZGZhR2tFTHBwZW1aUzRtU0dFL3haY3YySGxlRkZXQ2phbGhxK3Fwc0VlNnN1azlaU1hNZVdDL3BiampBVWd0YjM0eVRqZFNIbkVUZG01VFN6TVdjMlFKRlBaZTRmdUJPWUZ1U0J6M015SHM4ZE1JL25MWUFmYTc1b2JBSUgrbVptbFllbEt1UXZDN1RQSlNTek1KT2tLNkVmdTVZRUdGYnRER3RhcWNHdmZWOEZ6c3lpZG1YWGFDeXFJSE1Jc2twdXU4UEd4ZTB2TFV0Tko0bnFJdkkvWk5aV0k2VmJYS0N0VldZYjhYVHE4enR1RXhydE9ySUNFRUJqbnJmcjRsWWoxdkh3Qzd5WldEekNtbDlTenVLQmlNMk1OdEw4dUhDVUhaaWdwN3BPc0xWMkMvNG1WTnhoNmFpbCtXWjJmd1ZwM1poWW5TMGttVExTdjJic0llZHFQU013djAwVDJGZlRQY04zWEp2aTRkUW1RVHE0eTk2UTNndloxTWpSRDVDYWZQUldpaGFDcHBvWnpGUlV6WXc3eFhZeDN0bmlkcXFMQ3ZhTHpnQTU0SEh2dDZJdllOdmlEREFScG1ZZXIwMkxKQ2FXbWtFVzBwaEdUQ1hqUHZZYkNUOW9yQ3ZobldPYTVjR1NSajcvdmJZWjkwMjcxYTNtdXJGdmxUU090VjJwR2xtN0RYRHBaeUU2SkZWRWhoWHd2Yk9XQlgrbjZOeUNkSXduQkZCeTJhbVhoSzd5TUtZTEtXbGx6V2thYWFzTjluYkZsVUJOMUErdDhWOW5zeDdPZTlySURWakQwR3ZEZEI0d0dUdmd0Ulh1UldhbUtoUEJzaFJxUFcwcUlaaTR5YnNKOExjRU0zVUs0MGJPaUtMVlpnck9abHRJWEo1U3pvWnV6eE5EM0xHdzZOcG1lT1lXRnpKTTB6NzYya3hjUVhTVEJoM3d4Y2sxQXBLMVFWRmZiWUZOVFd2ZGhhRjVzYmlkajcvbmJJRlprZlg2TEtjT3lPWWdydmZVOXBaQkdGRVUzWWF3ZEw2L1JVRzR4N3FBM3RrQUVzSk9INFQ4UitSajRkQXZ2YUtvVUI5eGsvM2FKU3dqUTdhZUU4aGNjTTJNTzhsMjVqS0FWUzNRZllROW5LYlJhMEI4cEVyTW9Tc2E4S2h3SWVFMC9uYkZMamZnejlibkpjaHFDemtoYktjUXdpQnV3MTh4NmpXbG42b1Fvcm5RTURUM2d1ZVRxVWlaZzhFN0Z2aUR4aWxpenpveEhSYTlxMVhIcHg4NzdOY3lkSmkwb3ZQRzdBSHVRRFViY2R0VzhicVd5QVBVYmRza29FLzVZZlNjUmUvcW9JblA5OGxweldkbCtrcUVsQS95NFpTYjViU0VzV1VFU3FBWHRNbjlMeUUyZU80cFVMc0ljRC83eEtsMFBRKzZHY05VV09CdVQ4TERiaVR4SEd6cWJwTEU1VWxwcXc1YlkrSlMyZXFXaUtBWHNNWGdFR3RNL0w2VW91eVAwcHAreEtidTlFaUxSSU1lNlg2S3hLT1hpL0lMSUJwbjNQUkF4eFk4NUpjRnlHV0lXcVNaSVc0ajhlRVFQMmUycmo3eUhXYWRGVjFSNElvQ3lab081WEJYODFBWHZNeUFjZUcvcDJFWUhHbHNpazNlNDNucjNVbUx5Z2piUm9udUxqQnV3clRLQlpyaHRtV3YwUUNmL3BvUlhSbG9hMGNyekRacnVtRnFLTE5ydzBqTzVGdnRIWThtSjkvc3RYV3ArVlNKM05nTDNMRGhzYlhCaStEYlZHQzhVa0dYemw0M1dzMi9MWUlHOVY4SmVocjI4VDRkaHRSdkZ0c25rWXBtcXpJTVpwUThoWG1rMkplZkRRMk1Qb3ZuYWE3NDlQMUwxWElHSWxsYmMvNVFKNzlyRzcvOXhMSzlYOTlRRFdRa0xiLysrbkFUMWp0OTc5MlZZc053anJ5dDlRNWZQMDNKMFVrelV0WDJuV3hXWmtwTEhIbVA1QnlmMUg3bDRuN0E4VXlSMEgvaVZzUTVqaVQvL1VkMzhjdTExdHYwWVZ5VURQdDN2S1p6SEpub1o1c3BTcEhmbEt5MVNWRkpscDdFRTljTDdJdXNZekdTVjI0ZUk3SC96RTVRdXV0TXNuNng3WVQ3VkU0WlhPeGNzUFBuajVra3ZEV2dYaTRxcWhuSmZLU0gvM2ZLWDFWNGYwdVdqc1lkNXZPTTV6M0l1L2FpK3g5SHNQZFA3d003YjhaeTR1UzlieWU5akgyekxTM3oxZmFmM1ZJWDB1R3ZzZGZhR2FYdWdvaHhVQ05QYlFud2JyeG1MWk1za0FBQUhtU1VSQlZFcm9pTWtLQVJwN1RKUld1VWRNV1JDZ3NYZDFoM3dXOGFPOENRaVEyTU9DbE43N2hLeWpwSXdJa05oejh6NmozRkgyM2dpUTJJTjQwRHZyaUNNakFpVDJ2bm1mVVhMMjdHL3hWbXZ4ZjdlMnM4cytEaEpJN0dIZXJ4NkR5c1ZSRjVUbFkxQzVIS3BBWXIrWDZtQjhEcldnUmRSTjRHZHovdENGRlVERlRuamNwb0Y1M3k2Z0x0RWlwMTd6WStUMWtTampnTWF4NHhONHRVUWJzQU4zTExBZlVFaXRxODEzUU1MN0ZvOTRqdmRidC8vTVdzYUlzVDhFK0FIdjhOR25KaWplMVovQVVTNTdCRGpNYloxOXJ3UFAvT1VMa2FkQjV4aUZjMEpnRTlqUDVpUnJKQ1lkQWcxZ3Y1VXV5NGc3SndTd2psTG5PM0lTT1JKamlRRGVLbEhIL3l5empOaHlRZ0RuSVdNR2ZrNmlSMko2SUlCellhTk5xaDRZM2JCa1B0bnUzakRwSThGSkNPd0QrNVVraGxIYURVT0FlM1N1M1REcEk4R0pDTlFCZml1Ulk1UjRveEJZQi9iek4wcjRTRzRpQXFRTFB6SEhLREUzQkxqU1djcE4ya2hRR2dTK0JPemxtMjFwOG8xNHN5UEFmZmlkVm5ZNUl3bDlJRkFGK0lhWENmdVFOc3FTQmdHK2NUZ2ErR2tReTVHWEQzejVWbXlPWWtlaUxCQW91UUIvMVlKeHhKSS9BbzhCZTh1dm9PZGYrTEJMNU43TTBibnZZa1lCZnZMU2Y3bSttT0tIdTFSdTYyd01Od1RGdGY3aEVmYkZnWC9sNTJhTEsvekdsL3ovb1JTNWdoMHBzMVVBQUFBQVNVVk9SSzVDWUlJPSIKfQo="/>
    </extobj>
    <extobj name="334E55B0-647D-440b-865C-3EC943EB4CBC-10">
      <extobjdata type="334E55B0-647D-440b-865C-3EC943EB4CBC" data="ewoJIkltZ1NldHRpbmdKc29uIiA6ICJ7XCJkcGlcIjpcIjYwMFwiLFwiZm9ybWF0XCI6XCJQTkdcIixcInRyYW5zcGFyZW50XCI6dHJ1ZSxcImF1dG9cIjp0cnVlfSIsCgkiTGF0ZXgiIDogIlhGc2dkaWhjZEdWNGRIdHBkR1Z0SUgwZ2F5azlYR0psWjJsdWUyTmhjMlZ6ZlNCd1h6RWdYSFJsZUhSN0lHWnZjaUI5SUdzZ1hHeGxjU0JyWHpFZ0NseGNJSEJmTWlCY2RHVjRkSHNnWm05eUlIMGdhMTh4SUR3Z2F5QmNiR1Z4SUd0Zk1pQUtYRndnWEd4a2IzUnpDbHhjSUhCZmRDQmNkR1Y0ZEhzZ1ptOXlJSDBnYTE5N2RDMHhmU0E4SUdzZ1hHeGxjU0JyWDNRZ0lBcGNaVzVrZTJOaGMyVnpmU0JjWFE9PSIsCgkiTGF0ZXhJbWdCYXNlNjQiIDogImlWQk9SdzBLR2dvQUFBQU5TVWhFVWdBQUJOb0FBQUhBQ0FNQUFBQkRJUFVpQUFBQVFsQk1WRVgvLy84QUFBQUFBQUFBQUFBQUFBQUFBQUFBQUFBQUFBQUFBQUFBQUFBQUFBQUFBQUFBQUFBQUFBQUFBQUFBQUFBQUFBQUFBQUFBQUFBQUFBQUFBQUFBQUFDR0tFdXpBQUFBRlhSU1RsTUFWTHZ2cTBSMjNZa3l6WmtpWmhEVklQUGYwOFU3YkdsMEFBQUFDWEJJV1hNQUFBN0VBQUFPeEFHVkt3NGJBQUFnQUVsRVFWUjRBZTFkNllLRHJBNXRhL2Z0dTF2Zi8xVXZKS0JzS2lCWTdKeittSEhCRUE1eVRFTEUzUTYvdjRyQTZYaDh2UDlxNDlGdUlBQUVmaE9COS9FamZ1ZmZiQnhhQlFTQXdCOUY0Q1dKN2ZPNS90SG1vOWxBQUFqOElnTFBPelBiWi8rTHJVT2JnQUFRK0pzSW5CV3hmUjUvcy8xb05SQUFBcitJd0VNejIrc1hXNGMyQVFFZzhDY1JlQjhVczNXM1A5bCtOQm9JQUlGZlJPQjVVY3gyUWVMSEwvWXYyZ1FFL2lZQ3QwNHgyeDNNOWpmdkFMUWFDUHdpQWsvTmJMRFpmckY3MFNZZzhFY1JlR3RtNjU2dElmQThINFNyZkRtdVA3WHh2cDFlNSt2eGNPOGFuREZ1V3JuVzdpSG84MmNSZU9zNDI2ZTFHWVFUelcxMEYwRzkzY3B2U05CYkdjcExQN1oyYXpTdFhHdGdRWisvaTRCTzFHMHVVNWZTVWM0aStuZVQ1THZ1S3hMYWtKWHN0cjdKT0hNek5xM2NqTzQ0RFFUV1FxRFBaMXZaTHBwckh4bVRGUHg3cy9XMHFyZDhPbCt2UjBVaHExWThCNHM4MzdSeU1RMUFHU0JRSDRFVDg0WUlhTld2SzZVR1lyYU9KbXpWYXhKZm9GN2l0aTVGN1JYTE5xM2NpamlnS2lBUVFxQ2ZRbWd0MEViRzVJbFVWbmJsdWg0cDFVenNzVXFvN1hsTlp1NzFsQXZkT0RnR0JOcEdvSTlJTi9iaTZFMGFrd2ZHVHExSHNuN0lpejNoRmVxbCtaTEVSUWxXVTY3dEd4amFBWUVnQXIwN3lxNWZzTXhYRHRMY3FCN3NOSVg3QllkNVQ4NTY5WG5qUFUva0pGTG9Tc3A5cGZkUktSQllpZ0E1TlhJQUo0NnJwZlhPWGM4bWlTNzFQbmFYNHhmZWt5QlB1SGFvN2FWeWIxSWQwbFdVMHoyQS8wQmdXd2dvVjAra2pUV21ONWtrOTI4clJhU2p2T0pLdXB6NTRkSmRrNWw3QmVVcXRSbGlnVUIxQkpUQnNIYlMySHk3YUZKMGxmajloQzVzT3FaYVV4TUMzVlB2cXlLMmpEcXFLK2NxaTMwZ3NCMEVlcVB0azJ3elZHNGtlVnZmbnRtb0hNMTZxcG5mUzFZd29MSnlsZnNYNG9GQVZRUjZvKzNiOXBIWFNwcEYrRUsyaDZVSVU0OTFxTnpPVTgxTjMvVmNTYUxvcXNvbDZvTGlRS0F0QlBycDBRL25qeldrSFZGYmhwdFd0QWtWbzFrM2FxQkliOGxHdnFKeVJVR0VNQ0N3UGdKOVR0dG4vYnBuYW15QjJ1cEZzMDdxdGQxamZsNUpQZVZtZWdhbmdVRDdDRkRXbHZ6VG5EKzZhNEhhYWtXejlpb084Rmp5Ym1vdDVkcS9hNkVoRUpoRFlQQkhNOE05Y3hVc09OOEN0ZFdKWnIxVUttRjZ0b2NGWngzbHJDcXdBd1EyaXNEZ2o3WTJQN3Byd21xckVNMTY2elMyeFdIRUNzcHQ5RGFHMmtEQVJhQi9FK0VMcnpDNXVyajdEVmh0SE0wcU9Vdjd2bklJSUMvYnc0S292SEtXZU93QWdRMGo4R3c0MU5hQzFjYitldllNcG5kbjZEUzIzR3dQUzJCcDVTemgyQUVDbTBhQUE5R1MzeFo3UitWeGFNQnFZeE9yVk5OdU9vMnRERmVXVmE1VUl5RUhDTFNBZ1BLT0JMVkZqcmJib1JNZllESHpGVjdpU0hlL0xwbnBHMEZpaHRyZXIrUDlJcW8rWEUxMWxLejM4N1IvblIveWl5M0sxYjQ5TGwxM1NBemNVNEtHL1Jycit5VStBdE1kMDl2TEgza1FhV3dCZFVjUW1ENWNVcm5wbW5BV0NHd05BV0lQY2tyamhxcWd3azZHNXc1cTBvRkM0aDJGc3d1dXlqRk0yNUpxNm8vTkNDOU9DK01jQ3YvRjhtRjZoRmNPZnN1V1N0VzdsSm5nUURSTHprcFNnMVBraU50Q0xWcjB5ZURFa1p1cW9ISWpOZUF3RU5nc0Fzd01ranVpbW5EK2RNSzZrMTRzZjZ4VWZwV1o3TFc5NUR1YmU2SUVoZ3ZOVTl0SktuNS9TWUo5bjRqR0hJZmFvVGFoNkgzLzV1aGRncHBlTk9za0REYXFWWEI4M01PQVc2Z1hMWG9VbkljdXBseTRFM0FVQ0d3WkFVRVE2aGZUQ3JIcUxZMW5hUUhKREYreE5JY2VxelFma1VBYWs5VTlIL1NUZFBucGVGdjhOVmhCRXRkbHFPM3Q3QXZoKyt0RGY3QkZPS1JpaFhSSmZleCsyLzdscENKOHdWQkU3TlByK3UrcnNCbmpGenJTMlI2SjN2QlFiM0Nya0hKQjJUZ0lCRGFPZ0NRUCtrV3QxWFpRa3cwMHFKNlNLUWF2VEI0cnZFb3ZlY3NCQW5sTFg5UitlWUtXTC9IQ2hjTEdFajlCYlFkV1ZObW84WDNtUkxPT240NzRWQnFyNGhjblIyZDdGUCtJYWdubDRwcUFVa0JnYXdod3VFWU8wNWkwTm1HWmNRT0pTSzZDekFiRGFVZWliTDVaaXNZSXRUMGxRN2sxMFZTdnR6QVFjZkJsOTFMZkwyVkdpbCs4eVlsbUhaUWJ2a3VRbzdNOUNxU3hPWEFXVU02UmlGMGc4RE1JREdsdE1WN2FnNzB4Y2tRbEhack1wdDRkU0lrL3phSTRRbTJTMlh3bUpoWno3VFlpdk10YkYrY0FuSC90bUNaMk5PdW9YVkMxd2wyRW9mdm1WNkZFbkcrc2l2emppNVhMcnhwWEFvSFdFVWlqdHA3TGlFYmNmQkVheFVVWGpneFRHL0ZUZ0VJbDQ3a2VNUTMveTFuN3pkeGNsLy9HTzRuYnFXSjh4NCttZjlWODEzQU15R0VQT0gvUm9vREkvdEJpNVhwSjJBQUNQNGRBRXJXZCtvOG5zUFhqdkg1RXkzMUhXREx4SUFhcGpVeW1RQUJPZUozaXA5bEhWVUpmKzd0Y2VxMmVqN3VWa3plakMwV3psSkgzR0dRcnF5MUFyNjQ4cWRMbkVzK2w3dlZUKzR1Vm14S09jMEJnMndna1VWdnZqM0tzcWVjTEJRRVArSWp4SGcxWmlObzR3aFQwNzRoSDdETkViZmtmZlNDSmJJZytkSnhOYWk4Vk15Wm94eHRFT1RHaXJLM1ZlUG1VTTR1VlM2a01aWUhBdGhCSW9yYUw5dXVZWHB4RU1yYWFkSkVpTUlTb2pkMndvSGl5SmUxQW1xSTJZN1lqZU9YSVFZNW1FUzFaekxiYm5WNlJscGhlNWFQOExFSUI1VWFhamNOQVlQc0lwRkNiSURRVmRlSVhUMTM3akVuSEpUeVJVM2FQZlluTHhUTkFiY3lxanR1cHJpT1AyUDZXS2xPYmExKzY5WXp0RDlHc3EybXpqUlVmT2E2eWRidXprWmMzVWpUbGNMSnkrZjJRb2hiS0FvRW1FRWlodHIyZUlOelJoSUhIRjhFQW5EQndSQ2pkNTd1bzFnZW9qYjNlOEdRRjg1aEZlM3dvRkptTFVhQ1BaamsyVzh5MVpobTlvbTdSak4xVTVSYjBnOWtXYkFPQlRTQ1FRbTIzZnFLUDV2MjgrVUVpSXAwZW9sdS9wNlBscUkwcjhmTFhxRHEyNkxScFNZZVkyc0pNcUZVYy82K2lXY0xjdVMrMHVQU2I4WXVXQzdjVlRWTnVVVC9ZRldNUENHd0FnUlJxNjV2REZPTFJDeWM2OU5PbVl1bU4xMFBsdHBhak5oclF0dFBaNjdYamsyYklucW5OVTNXNFpHcUxvMWt2NGVkNk5ENTFXZmljWHM4b1pZSTJMSW1QUml0WG9CK205TUE1SU5Ba0FsblVGZzYxS1p0SjB3aTdwMkw5SThrM3hhaU5CL1RZWEFVVHFjbERURzBtMlNWMEEwZXpoUHFaMXp0VjZmY1M3cEV6RU03bHptNnNjaVg2d2FrYXUwQ2dmUVN5cUMwY2FsT3NvOGZ0c2VzdXgvTnRSK1JTak5wVVJwbXV4QUdZN1VZejJNYlVObExjdWRyYnBXaVdZTGJMNCtWT21YaGxvdzdvdDBsTDVJTEVLbGVpSDZJYWgwSkFvQ1VFc3FndEhHcFRab1NiWjFHVzJsUWxJMXpGMUdhbWZ5eWlObWx2OXI5REVkT3RYQzVJcjVqY2lGQnVTVCswZE1kQ0Z5QVFoVUFPdFkyRTJqakE3NjJHc1dSSWtVaHJlbE85a3VueXAyb3JVNXVwQWxQYlNQRVpoTmdNUGIxUFY1WmJhT1dPTXJrZ3ljb3Q2WWNab0hBYUNMU0hRQTYxY2FqTm93czJJeXdpa3UxZE1xUjhhbE9SSTY5eVJyWXN0YkdGU0pMVkhNRFNlVkxXc2w5dmQwa3VTTEp5Uy9wQjZZMS9RR0E3Q09SUVd6alV4dmFSUDNlNVpFajUxS2FzdGhHSGxLY1J6SVE3MW1xRUNXZTZpYUpaT25ESFZoSXZMVHh6WGNUcDVia2d5Y290NlllSUZxRUlFR2dMZ1J4cUk5dklzODVVRk15THR5OFpVajYxOFFzSFkxT1diRGo2c2JZOGFpTnBmUzRMazZRNSs3cW9KNWZtZ2lRcnQ2UWZGclVVRndPQmJ5Q1FRVzBjYXZQbVBOa1pOR21GMjdOa1NQblVwbVpJUjBMNnZrL01oSlJGYlNxYTFmY0tHNHdlZGZmblV6Y1c1WUtrSzdla0gxS2JodkpBNE9zSVpGQmJPTlNtc3RwOHpsa3lwSHhxWTZyeTNWNEdrcW5OZlBkZ0FiV3hHVHE4aGNDaWROcGVpWjVia0F1U3J0eVNmaWpSV01nQUFxc2lrRUZ0YkwyNFdyS242QnR0aGFjUjFOTGR2WnRvcWFFYVl3YmlGbEFiUmJQTUJ0ays0UHRoMW1QcEViK1RuUXVTcmh5b0xiNWJVUElIRU1pZ3RuQ29qZjNSZ0UyelpFajVWaHUvbWQrL3AyLzNBTnVUNWl3Q0U2dTl6cmw5emZnZU1abHBBZHJVZGxhZld4Z1hFSGNtTHhja1hia2wvUkRYRXBRQ0FnMGhrRTV0NFZBYlcwZW1qYU1idVdSSUJhaU5nMHdXZmVtYTFLZjRyRWcvNjVVVGErT0tEQWVib2VySk8zdWxwbDVkdmFHL3ZaeVFDNUtoM0pKKzBKcmlQeERZREFMcDFCWU90YkdYR3FLUUpVTXFRRzA3Y3NXczFUMTZzUG1VRmVqUHB6WTNtcld6SS9lQzRmdDZGMjhrNTRKa0tMZWtIeFkzRUFLQXdOb0lwRk1iSjgwNmVyS1lZQVJzeVpBS1VSc3pqRGRCS3hSaUpVd1hVaVVNWnpta1hqU0xKMmYxdE1KcitGS0NnMFhXcnM0Rk9WakVQQ29xUTdrbC9UQ3FCMDRBZ1ZZUlNLYzJUb3QxUmlBTk5aM2RhcmQxeVpBS1VSdDlsNkQvL294WmwyZktpSk5VZXhhMTJaRTFJWW9tU25wUCtEQTJTMnRxbExLdGMwRkNscThuSjBPNUpmM2cxWThEUUtCMUJKS3BUVjNRaDV5b2dlU2tkZzdkcWFZdkdWSkViUzVqdm9sY2JRVmtYYXlaRVJ5VEI1bmFNdVl5YmZkVGlpSnEwOG9JZjFUYmIvSmNrUi9uZ29Uc1VWZDhqbkpMK3NHdEgvdEFvSGtFa3FsTjVjenFJVTROSkxJWlliWkZ5UjloWTVEcHlpTlNLdXo2eEQ0SlJIWUptNEJtWWVKdlBVZHhkVmNUTmt2bWI1OHZVYStwNWlnSGFzdnZGbHk1UVFTU3FVMjluLzR4bU9WTmlSOWpqdFNTSVVYMldlOEQ5dkFTeWJpenNUVGNOZlAwUlptSmZST3ZMekMyNGJNcVRRMnJDc1MyQWNDWWpHckhjNVJiMGcvVkdnTEJRS0FXQXNuVVJteHp2eHBCZEdLMmJvelpsbGh0eWtKOGVLN2ZTV3B4c2NpRktOZTEyZVRIdE9TdlMvZEk2VHBibnBTbFhwMjlsbGhTUEw5UGM1UUR0ZVhqalNzM2lFQXF0WEg1Nis3U08yVHlRMG1mZzhjK1BSWlpRK3I5ZUR3T3hLSTBpdStINCtOcUJxR2VaQ2dPUjA1RVlWYWM3ZlY0SEpuWXBJaE9TSGhjTFRMc05ReHRrTmJPOUlOMGJ0bUUzSCs2OFFhSHhKVTlscVZjVmorVTFSdlNnTUI2Q0tSU0d4dFNwOTJ6Kzl5bG9jWkpDMU1PWDlhUUd0UWlhcU0vVm5odjl5TGllK3h2NytmK1RFUjN0TmxHZTg2RGdFL0M1MUM1blU0L3lJa0VtVnNpL3FlYmdZNnNKYnRaeW1YMXd4SXRjUzBRK0NZQ0E0Zll6REdtVTUvVjlwU3psMFFwTTU4T3pocFNRcTFPZkZ2aGNoZS95K1VpdGorR0M4ektNYUZwNWpxNkZwblFWRW9ZUklpUzhZUkUwdzkyaXB5b2xTWkpSYVBIM2U4eDNJb2V6MUl1cXgrS3FnMWhRR0JGQkZLcGpXd2xac0c5OEJqRmwxMHNMekNnZWNVaDlUd2Y3MUtIUTRrMzFSM1ZyOTFsOEhmN2MyKzVsdmk5OEdmZ2UrblJHem5LVmV5SGFMMVJFQWlzaGtBaXRYSHh3SmdmVnhoRGFoeWJOYytnSDlaRUczVjlIWUZFYXVNb3oraHNhS2c1R0ZJaFZOWS9objVZSDNQVStFVUVFcW10RDdYRnE0d2hGWTlWelpMb2g1cm9Rblp6Q0NSU0c0WGF2TThpVExZS1Eyb1NudFZPb2g5V2d4b1Z0WURBUUczL1JLakRwWk5DYlV0U2RpTTBRcEZZQkVCdHNVaWgzRThnOEMrZFBQSDVkMFI3ZEZaYlJORytDSVpVRDhWWE45QVBYNFVmbGErTndHQzEvU2VpNm94UUc2eTJDRnpYS0FKcVd3TmwxTkVNQWdPMXhhVHNHbGx0MFMyZy9OSTBIelphZHZzRjdiemkza1FlM2VnbVhsbGIxdHEvM1EvTHNNUFZHMFFnaWRxNHNQM08rR3liS1lQZlc1Rmo5cklmS1RES1lhTW5hajBGL25ZLy9NanRoR2JFSTVCRWJSeHFtM3Y5UUZmK2ZyK2Z0eE12TGZZNTdtOVBjVUNmK3pQLzZWVzBVUm9MblloL0dTd1NSUFJESkZBbzlsTUlKRkViaDlvaStZa2NJSGZzMWpKSjJ1MlQyMm1mOHJ0Rm9odmZZUFJEUEZZbytVTUlwRkNiR2lTUmcwK1dwbGZjeFF2cStnMzN6OStqdHEvZksraUhyM2NCRlBnR0FwSFU5ajRQaTU5MUI3SHlXYXhYK28wMm9VNGdBQVQrUEFLUjFNYWZHVFhkeXorUEhBQUFBa0NnWVFRaXFVMU1JS2psMCtUaWFZTGkvdXlVWjhOOUNkV0FBQkRvRVlpa3RyNDhOb0FBRUFBQ0cwQUExTGFCVG9LS1FBQUlwQ0lBYWt0RkRPV0JBQkRZQUFLZ3RnMTBFbFFFQWtBZ0ZRRlFXeXBpS0E4RWdNQUdFQUMxYmFDVG9DSVFBQUtwQ0lEYVVoRkRlU0FBQkRhQUFLaHRBNTBFRllFQUVFaEZBTlNXaWhqS0F3RWdzQUVFUUcwYjZDU29DQVNBUUNvQ29MWlV4RkFlQ0FDQkRTQUFhdHRBSjBGRklBQUVVaEVBdGFVaWh2SkFBQWhzQUFGUTJ3WTZDU29DQVNDUWlzQzdYNE10NWhQTHFkSlJIZ2dBQVNEd0ZRUUdhdnZ2VitwSHBVQUFDQUNCQ2dqQUlhMEFLa1FDQVNEd2JRUkFiZC91QWRRUEJJQkFCUVJBYlJWQWhVZ2dBQVMralFDbzdkczlnUHFCQUJDb2dBQ29yUUtvRUFrRWdNQzNFUUMxZmJzSFVEOFFBQUlWRUFDMVZRQVZJb0VBRVBnMkFxQzJiL2NBNmdjQ1FLQUNBcUMyQ3FCQ0pCQUFBdDlHQU5UMjdSNUEvVUFBQ0ZSQUFOUldBVlNJQkFKQTROc0lnTnErM1FPb0h3Z0FnUW9JZ05vcWdBcVJRQUFJZkJzQlVOdTNld0QxQXdFZ1VBRUJVRnNGVUNFU0NBQ0JieU1BYXZ0MkQ2QitJQUFFS2lBQWFxc0FLa1FDQVNEd2JRUkFiZC91QWRRUEJJQkFCUVJBYlJWQWhVZ2dBQVMralFDbzdkczlnUHFCQUJDb2dBQ29yUUtvRUFrRWdNQzNFUUMxZmJzSFVEOFFBQUlWRUFDMVZRQVZJb0VBRVBnMkFzTjNTUEdKNVcvM0Jlb0hBa0NnR0FJRHRlRVR5OFZBaFNBZ0FBUytqUUFjMG0vM0FPb0hBa0NnQWdLZ3RncWdRaVFRQUFMZlJnRFU5dTBlUVAxQUFBaFVRQURVVmdGVWlBUUNRT0RiQ0lEYXZ0MERxQjhJQUlFS0NHeUQycDdudytYenVSeGZGUkNZRnZtK25WN242L0Z3N3o2UDZaSk5ubTFhL2FhVmE3STdvVlFDQWx1Z3R0UGhJMzdkcFJOL3pnbHRLMUQwS0d0V3YyTUJlU3VMYUZyOXBwVmJ1YU5RWFhrRU5rQnREMGt0NS9kdWR4T1cyK2RhSG9NSmlZSk4rOS82SnVPRVluR25tbGEvYWVYaThFV3BoaEZvbnRyZWtzOHVndGgyS3J2NHVTYWFwL1AxZWxSamNOV0t5elN5YWZXYlZxNE0vcER5UlFSYXB6Wml0azR5Mis3TTl0UEtMcW1zbWJpdGsxdWIvRFd0ZnRQS2JiSzdvVFFqMERxMWtUZDZJbDFwYzIyUGxHcW00YmZCVUp1NnlkZFQvM2xOZnZDc3A1eENBLy8rQ0FLTlU5dE5XbW9IN29zWFcyM3JoN3pZRTE2LzNrSzM0R3JxMDNUUFBrM3IxWlJMVXd1bHQ0OUE0OVJHYzZONnRNaW8yK2V5UHVaNzR0VGIraFdYcVhFbDlmZDNnaW54Q2JDU2NtV1FoSlF0SWRBMnRmRXpYZVA1UG5hWEk0WGQ5SkYxL3BNbnZOMVEyeXJxditpNUkyYXlFN3RrRmVVU2RVTHhuMENnYldxalovcjkyMERUcUZWZThiZDF5YWgvQmZYUEZESDdkTmZrQjg4S3ltVkFoa3QrQUlHMnFZMG1SYjhkdjJmVE1kVWNhZWJlcUs3Kys2cUlMUU9pNnNvMTB3MVFaRzBFMnFZMmNsZSsvWUxUeHNOQmxkVi9VaCtKR0doaWtJMXY5TXJLclQyYVVGOURDTFJOYlRTTHNPNzdCMzdmOE5qMWoyL2tTRlgxbitwdHFidWU2a2tFcGFweWlicWcrRzhoc0FGcXkvQnppdlpSWStHZzJ5T042eXVxZjZOSGo4ak80Y1RERE5RcktwZWhEUzc1SlFSQWJYTzkyVlk0aUhMSFVzaStudm9uenZiNEhQUFRZdW9wTjllck9QL3pDSURhNXJxNHBYQ1F5aDFMOGY1cXFiOG5nK3Z6ZVN4NXRiYVdjbk45aXZOL0FBRlEyMXdudHhNT1VybGpYVkxBdm83Nkw1NFUvYVJuZTFodzExSE9xZ0k3ZnhVQlVOdGN6N2NTRHRLNVkwbkV0dHRWVVArdFZVbHhqSU13VjFBdVdBOE8va0VFT05vaFg1RnA4UlBMRktaZVBJQVdkU3NEbEJhNVgxUmg4T0wzbGQ1aStseFNmRkVwcWJ6NnZTcUpIQnRvVjNubEFwWGcwQjlGWUtDMkZqK3gzQUMxblloVHNxY0FpOXhXT25mc25xNUdhZlY3VlZJNU5nUkVhZVZDZGVEWVgwVUFEdWxNejdPNU5GT282bW1kTzNiSW1Za3NxLzVOcDdHbGMyd0lvckxLaFdyQXNiK0xRRHExM1E2ZCtBQ0xPY3hlNGtoM3Z5NlpLaHZwZ0JtcjdmMDYzaStpNnNQVlZFZkplajlQKzlmNUliL1lvbFlMdVQwdVhYZElqSHhUaG9QOUd1djdKVDRDMHgwcnREY0FnODRkeTZ5dXBQcjhqUXFSeGhaQU82RDUvS0dTeXMzWGhoSi9DNEZrYWhOUDJrNU9qeDNVbTlBVVUrNG9IbHh3VlE1MlZUaStOUHkxaDlTTDg2cW82c0NiMmNaWFJZamEzcElucGVwZGlpOFZDQWZKYVQxcWNJcWN6THRLNTQ3bHBsZ1VWRjhsbm53eU9UWUFRRUhsQXRKeDZJOGprRXB0NTA4bm5CR1pqMFRmSzlqZEJGZVF2YmFYZkdkenp3Sm81Nm50SkNudC9wSUUrejRSalRuVERRNjFDVVh2Ky9lTzdNQUVOYjF3MEVrWWJGU3I0UGphZHB2T0hVczBOQTNjaTZtdkZ5MTZKSy90WVdqamJCWlR6cEdMWFNBZ0VFaWtOckhxTFkxbnlSQnlSUTZ4TkllKzJVbFNBbWxNd3Y5ODBFL1M1YWZqYmZIWEdGYVN1QzVEYlc5blh3amZYeC82Z3kzQ2FudDN0SlFZUjNkcy8zSlNFVGNjSlBicGRmMzNWZGlNZFJjNlVybGppNzVQV0VoOW5lMlJ6N0Voa0FzcEZ4S05ZMEFna2RvT2FxMUJ1aXVmTy9GdjhNcmtNZjVBU3pGWXljWUtFTWhiK3FMMllrZTB2TGdYM1JZMmx1VEFuYkRXU0ZIMlhqL3hDanJob09Pbkl6NlZ4cXI0eGN0SkxhbHp4L0lXMU9ocks2Ryt6dlpZeExHOVJzWkdDZVVNY2RnRUFpWUNhZFFtU3ZQRlJDUlhRV2FENGNRcFZEYmZtRFhsYkk5UTIxTXlsRnNUdmJUajVWb1JCMTkyTC9YOVVtYWtqMkgrVGF2bGhJTU95ZzNuYjF4OTR1Vk0xK0tkMVd5U3U2Q0dGbGhBZlozdHNaQmp0VWJHL3dMS0dkS3dDUVJzQk5LbzdjSGVXUC9oUEpQWnBHVWtma1hqVHlQVUpwbE56WG9hclNFV2MrMDJJcnpMV3hmbkFKeC9yU0hHMnJURFFVZnRncW92MEZSYVZGeXpTVVlhbTZYOGJyZFkvVGUvQ2lYQ2xJN2tBcnVMbFN1Z0EwVDhMZ0pwMU5aYmFVUWpuNDlOSkRRTWlpNGNHYVkyNHFjQWhVckdjejFpR2orWHMvYWJ1Ym0yMmxPZHkrMVVSdDd4bzROMHF2bXU0VGdsS2ZxY3poMHJrV0t4V0gxMjRQTVhMWnBxOVdMbHBvVGozSjlISUluYVRoOXRwN0QxNDd4K1JNdDk2eEpGa0ExU0c1bE1nUUNjOERyRlQ3T1BxcCsrOW5lNTlGbzlIM2NySjI5R1RRb0hLU1B2TWNoV1ZsdUFYbWZrelo3V3VXTmxVaXdXcXk4Ui9WemlId1d6N1RNS0xGYk9rSVZOSU9BaWtFUnR2VDhhL3A0NkQvaVM0ejFFYlJ5aUNUcElOQkR0TTBSdCtkOWxKb2xzaUQ1MG5FMUNLQlV6Sm1oZFZIUDNkZTZZT1JlY0swdGV0MWg5U3VrUlRiVkJYYUxTY08xaTVRWlIyQUlDSGdKSjFIYlJmaDNUaTVOSXhsYVRMc0kxblI0aWNmOXp1Vi96SHZ3aGFtTS94bXVJUEVDMnBCMUlVOVJtekhZRXJ4dzV5T0VnR3RjV3M0a28xaXZZSWpGMUd6dytJdDgrckJjdEtwWmlrYXkrclkvY0t6UlQ2d3RXY2NBNGJCZmVSb0hhY2VqbkVVaWhOa0ZvS3VyRVN3aTY5aG1UamtGNGVsVXYrWHpPK0pDYm1waXdmVTltVmNmdFZOMUVIdkhIbWlWbGF1djkwY1QrSE1KQlY5Tm1HNVVpODRpTjlvK1dDNTNRdVdPNTF3ZGtwcW9mRUNFT2FjWTlSODhyaCtVNFIrT1ZXM3diT1RWajkwOGdrRUp0ZXoxQnVLTUpBNDh2bkFDY1RORzRuRS9QNStuSzBXaUxjNkxRRFZodDdQV0dKeXVZeHl6YTQwTTJPMFpWVFlYNmNKQmpzNFVsN0VuZExHclMyUjVsVXl6UzFBODNTaDVkL2xaRVFIYXNjZ1Z1bzBEdE9QVHpDS1JRMjYyZktTT3E4dVlIYVdUcjlKQ2RJSlVoR3NYMmxIZkZITHdCYXVOS3dpekpGcDAyTFVrNFUxdVlDZWRxNzJOVndzMjhUNW9zNGxYODEwUGx6R1ZRVzUvdFVUaWtwYUpacytyUEE2Rm5OM0xmWlEzVUVLbGNpZHNvVURzTy9Ud0NLZFRXZzhFVTR0RUwyMlpxMnZUWjlXL1F5K3VZWWxLNUxVQnROQ0pzcDdQWGk4UG1WclNQNi9WVUhTNloydUpZMVV2dzhyVGliSzZLOVZDa2NzblVSaStKaVF2N0I4ZVVTaW5uWXRXUGtxbHpVbExtbDZjRVJ5cFg1RGFhMGdQbmZoV0JMR29MaDlxVXphUm9SQmc2Rm1icVZyYU96ZTc0MU1aaUxQWXlwTERoWlBJUVUxdW1OY1RoSU1FNk05Y2Z1KzV5UE4rWXY1T3BUU21kT2ROaHRON2RqRlhmdlc1a3Y3Y3Q4eWRLRE1tUnloVzVqWXhxc2ZsbkVNaWl0bkNvVGJFTzMvaUMvUndYamswYjUrQU16ajYxcVl5eWtkSEZkcVBKcVV4dEk4Vm5hdDlST0VndzIrWHhjcWRNZ3BkU1phblV4aytFR3VrVnFlb0gyMlFlN0NPQ00xUnZYak8ySGFkY21kdG9UQWNjLzJVRXNxZ3RIR3BUejJHMlBnNTl6RTJqeHpXbERYeWYybFFsSTF6RjFHYW1meXlpTnNGcXcrOHdQNTZ6cUUzbHpIekt6aUJJMUFmZHhWYUUrcnFuSnY2WHl3V0pVNjdNYlRUUklKejZXUVJ5cUcwazFFWThwTjZmbDBVNjUyV0Zma29zSGt5ZjJ0UTdqU1BlRzFPYnVTQUhVOXRJOFJsRjJBdzl2ZlVNNyt6U0YzblUxdWVPemNxZjBkYzVuYXkrYy8zSWJwbGNrRGpsQ3QxR0l5M0I0WjlHSUlmYU9OVG0wUVUvaHpuUGdobkZOdEhZNEVyeVNIMXFVeEY3cjNMdXBMTFV4Z3FUWkJWRW41NG56WXkxeVFyMDJtekZzbldGekdUMXFhVVJmL1E3RTB1VWpWT3UwRzBVMFNZVStUa0VjcWd0SEdyajIxRE5YZkpEMlF4NmllRkwzQmNWdE5Jdys5U21yTFlSaDVRajhtYkNIV3Mxd29TNm1wSC9aR2JxTm5DTGVHbmhrZklMcUczSUhTdjFqdFdPSTRVcDZvODF5eisrUEJja0R0dEN0NUhmQUJ6NWZRUnlxSTFzSXk4TGxwL0RhbEVqRm11WFlXTnZoSlRDU1B2VXhnbHlZMU9XYkRqNnNiWThhaU5wdlZmTkpHbk92bm82VXhIYlZQWEtqQi9RMzBFbzgyYThDcldscUQrdW1uOW1hUzVJSExhRmJpTmZmUno1ZlFReXFJMURiZDRJdGtQNHRHY0gzdGxxUzJJWm45clVES2t0dWU4bXBqYVRVUmRZYlNvYzFBdG5nM0hLNmx4R2JTTDVqOW9yc3VpU1FPb1Z0RGZTMWJldm45dGJsQXNTcTF5WjIyaXVLVGovaXdoa1VGczQxTWFFMTV0VFQ3RWdyWk1veXdiWEZEVjRBUHZVeGxRMW5iSnJ2bnV3Z05yWURCMWlneXpLYVpTbDhsSnFFNStxVUxIRUF1bTc2ZXBiYlluWVdaQUxFcXRjbWRzb29pMG84bk1JWkZBYld5OHVFa3hjcGkvb2xpQ2VNdU5nYmdGLzM2YzJ0WFIzNzJkWjE2akdtRDd2QW1yelpuUnRKK3I5TU9zaFBaWlRteUEzRlUxY3ZLNXR1dm9XbGxFNzJia2dDNVRMdUkyaTJvSkNQNFpBQnJXRlEyM3NqMDdaTk1RTXBrVTFEMldBMm5qa216N25JSWJ0U1lzOUYxQ2JwNjlOYldmMXVZV2gra1hUQ0lPWTk1Vm5RMXlyZHlnUnRaV3VmcFJZdDFCZUxzZ0M1YnhMWFkyd0R3UWtBdW5VRmc2MU1ZVk1HVzBaL2loL2JjR21NWTdTV1BUVjl5UzdPVmFrUDUvYXVDSWpxTWRROWVRZFdKbXRoTlZHalNtd3dGR0crajJPYVJzWnVTQUxsTXU1amRMYWc5Sy9nVUE2dFlWRGJXeE1UWVcveVJSSk05cEMxS2JlZmhwQ1lFWS9rSnRqZjNnbW45cmNjSkR6RFJYQjhFYk52Rm1NMm9aRjBySnp4ekxVOTlvVGV5QTVGMlNCY2ptM1VXdzdVTzZYRUVpbk5nNTBPeGl3bUhBRWpJdlMxR2JZMkhKa0dic0JoMVF4akRkQks2NWlKV3oyektjMkx4ekVrN09hVTEvTzYvOVM2NExVSmhMZG1LZy9tZXNJWmFodkFKKzZxWE5CRG5HelJQbktaZDFHcWExQitWOUFJSjNhT0JEazNNSjByK3IwMEJBdVZFL25YQlVxYUIwTFVSdWJjaUdTOUd3QklTdWYydXpJbWhCRnJsQmY3eUV3UzF1VTJzUWk1ZFI4a1F1U0NwdkVNQ3VabEhzQUFDQUFTVVJCVkVOOWVWbjJUMDkvVEJudXZmQnM1Zkp1bzc1ZWJQd2hCSktwVFYzUWg1d0lLM0pTSjRtTHVDL3F0amZCcDdIdE11YWJ5TlZXUUY3RW1obkJNWG1RcWMyYnk1U25wbjhjRGpJdkpHclR5Z2gvVk50dmc1ekMxQ2EwMTdrZ3ljamxxRDgwSkd1TGMwRkM1clFyTGwrNXZOdklyUi83ZndHQlpHcFRPYk42aUJOR1JEYVR6RWFoT0pNbjRyQU5HNE5NVjU0cFE0VmRuOWdmUlhFMW0yOWdxaXVJdi9VY3hkVmIyVVNVS2s1dFJpNUlJbmhzd1pwdG5WZmZMSjIzZmI3TXZHWExZck9WeTd5Tjhob3pjOVcrMGpjTVo2cjk5dWxuNXhzVjM5WXBYSDh5dFNrN3dneld2eW54WThxd2tBWlBOMVVnckZ6NG00QWlEQ1VkR25jMmxzYUxacDVlSGpOeFJtLzRyRXBUdzZvQ3NlMVJheFZxRTkrVVlpSkkvR0JlanZvOWFMVTNjcFhMdlkxcXRPZnhtWHlXMTZpeURabVgvZ3NwYmVnenFrVXl0WkUzZUw4YVFYUml0a25pa3Z3eS9XSjVXRDlsSWZwdmpKK2tGaGVMWEloeVhadHRKejRMSUg5ZG9zMGoxS0hyYkhsU2xzcEV1UWFYRks5Z3RVbGdjaEpqYzlRUGQwS0ZvNW5LNWQ1R0ZWb2d2d3VaOGFpdW9jbmFNc1Z3anpMTjE5YkxxeStWMnJqOGRYZnBIVEw1Z1Ryck13aGVIZktXdEpQVHZDTHVnZmZqOFRqd2hJVWNCL2ZEOFhFMW96anlNMGZtWndqNDFYSXJ6dlo2UEk1TWJMSm9KeVE4cmhZWnVuVmErK3owMm5ldmRHNTVHbUgvNmZ4SVd5V3JqZFRxRTJNdEpjZDNzdFFmRjFmMlRLWnlHYmRSV2IwTmFTSUluUDYwTks3ZjhxYjRYRVdPbmJKNmsxT3BqUTJwMDA2MDd5NEhQZ2U2SngwK2VZbHQvc3kzY2xCTDhoTC9yUENlV3VIc3NiKzluL3N6RWQzUlpodnRPZXZMNWYvNDI1SGI2U2dxSFNLWld5TCtCeVZWc3RwSWk3UVA1bVdwNzdTMjJtNmVjam0zVWEwbWlFZm01QzFmcTk2cWN0KzMwK3Q4UFI3RVI5SHRCQ3EzVm5HYmI0SGIrQWtxaDMyY1hjV0VJUm9yWGx3V0xaUVhkdFBmM3BXM1pKQUlYTVRNZlVGdG5maVd5dVV1ZnBmTFJXd0wwODBzSUxhWjBLUUc4dWRsU0FoTnBZUkJoQ2dVcndkTlAzZzlMTGxOTm5yRS9hNUpiU0lYUk5tZ3ZuL3VBQ04yczlUM3hkUTVrcVZjMW0xVVIzL3BqYVkrcXl0cFVsQ3NhUXA0SVd1N0hoSHJkZ2VqWGFDSnZZSGFacHFqdE9WUUcrM3NoY2NvdnVSa2VZRittOFF0YVFmRi9DTFpSNTdubzNqRWRKZUQvNlo2dGt4OTRiVzdtQjZ3T3Z5V1g0dStqM0Y1WFdvVEpqSW51c1hFcjNQVTEwMnYvajlEdVpxM1VXcDd4YnhPbkIyUUt2aXI1WWZ3ejd4SktoQ0lvNHR2dG9pZW9OSVdtVEZDbFk3c0tBYkcvRmdiaEoxek1CekZWMlp1L1pqNHRvN1hwalpoSzlPek5RSC90Z0RLMXFhbDIwZ09HZU9XVm0wU0w0OWNObTNLbmM3WDYxSHgyMnhNV2p6Z203OEpwWjNQdnloVnViZ2RYWis2WDhVdGFkSDdKWlF6TVNWZ1UrZnFVNXZNQmVsaXJMWk40VGFyYkV1M2tVemk5QU50L0E2MW01QTAyN0RtQ2hDMzlhL2NqS29uVFp4NEZoZ1ZVL1dFU3BvU21rYkZvZGdoajlaSTNKTDJreXp3VG5tMHNQWUxya0Z0N2FOUVhzT21iaU1SOGZRRFRkcjVzZS8yOGtoVWwwalVabGtqNFNwRmw3VE80L3kwa1hiYnJCRXEyMGd0anc0MGlQYmJ6N2RiNEs0SVE3ZkpvNkMyS3QzVzFHMGsvUlovcU9oaDFQcHduK3NmU2t0M0JtMzRHc0VFamZQNGtQa1Zib0Y5TkMzVUptNUp4eFFNWjdyYWRXeDREOVJXby9PYXVvM2syUGNtem5lOFpJTTBFRUlBM1B0bDlVTm5tenBHNy9sRXVacVM0dHQyU1dWMzBNODNzZ09ZYzZqTjRhdEFPVHAwZGw5RmVRdXpQU3FpTnlheDllT2d0Z285MU5adEpDTXkvaHpDVGx0dHdWRjAyUTYxVVR2bVEyMnltMldxUUlYdUxpYVN6VERKYlZIV1pVcW9UVHhzWlc2YS9zazZ4QytTRm9zMWNGVkJGSEg1YWZKZUZVNnFySzNiU0Q2OEFrWmJ2MWkxSFg5UmFIWGJvVGJCVjdHWkxkTEFtMG44V3Y5dU1XcGtBMVMySjRwektOUVd4OVhEL0lTVTN2LzhNSVdoemRZMzVUQzBaNFEzM3lLNjEvdmVtOTNvekV5ZkVvMXY3RGFTaVlVQm8wMS9QendjZjIrYkFzeGU0bEJiNU1OWjNCcHg5cDFadzNyYnc1MFRVeWZiZUZIMjNTRFlIZzR4MVd5dnpQdjlmdDVPcXMzSC9lMHBEbXl2RlFHTjdjNkwyWXNjRjRHNlFvY2F1NDNHakRhaCt1MXhHTWxlRjZPbVpldkdoRDArMUNhdWtnL3lzcjF0cXJKNHU1OUZpSnIxNUZCYlREOVIxQ2t3RXJZK2d4UUdYRS85V3cxdXVOZkRyUWdkVFRUYUJBQlIxbitvcXRDeDFtNGphYlFseDg3RnFJa1pNcUgycjMyTVE0YVJ0VW9UcjEyempRMVFPU0tEUVFLM2pSeHFpN0ZIQmtkWENoOStZWXZkcldkcis1TGFSRXlSWGxqVmI3eTIvRUJMd1BkMjJxZjhiakUzUjN6MWpkMUdjcmlrUDV6RnFOa0t0U1dFMmtRblNqcG90bVZzaGtubWlibmRsSEZTOXU2TnFSaGxnRUFMQ0VnWExDb2NZeWtyQXRUTkVvQ2w2QzRwMU1ack1NUUYzdTFxVnRsak0weDBXR2pXeDlUZ2ZSNFdQK3NPWXVXempYU1cyUVpzQTRGbENFaWpKbmtlVEJvRUd4a3RTYUUyQWFWb1dUb2V5N29nK21xcEcvM21Pa3puN2VqeWNXWmV0QjRvQ0FUYVIwQkcvdEt0RkJtZjJ3aTFKWVhhUkgvSnBxVmJzYXQwZE8rUHprNGlpSkpxK1RTNWVKcG8wVzhHelZaQkhaVnNGQUU1OHBOSE1zMkViSVRhMGtKdG5QR1NIbnRjcGZmNythK2kwMXFycUk1S2dNRGFDQWhtUzU4QXBqRzJEV3JqVUZzQ2VWTXlXUEtNOFJyZDFrK3R6eHB0YTJpRE9vQkEwd2pRTEZxcWhoek4zZ2ExOFRSaGlwa2plYnZKSktkK0VtRXUwcGJhbnlnUEJINFBBWmsrbkJwcVUwTnNHOVRHK2RFcEhTZWIxNkpkMUw4L09qYzltdEpZbEFVQ1cwS0FWc0UvZXBiSytkSjVqcGxNYi9jT3lyYUs3NlhzWDlmSDhYRHA3QkMwL2xUUDdEVEMrMFVyNGQ4UFY5ZTlFeSs1aUcreFBBNzNTNmY1Y2YrNHlGWHo3MWRiNjlPREY5UDNSRVIzQitYdjIrVDlma21oM25kSHRFZ0sxdXVkaHY3TCtRMzVDMzUzcmlFOW9Rb1FxSVRBVFk1bTZWWFpsTVJyRkRuSEtOVkIwNHVsRDcxWkxVZVNLZWY1ZXZTaGJENm4vcnJrSmZMRGFDUjJnckRFei80aWg1bXp6SFdmWlNtYXlSTmxCM1hvYTQ3cWNFK0NscGF6TzRGUW01dzQ2V1F6aG9vc01SVFM4aHRrbGZuQ2prckFqWHdSNFFzS29rb2dVQmNCTVFUa3R6cWs3V0Y1THJUTWdadXlSZU1sT0l5RDFOWm5Id2poMXM4VlFaK0crOUFuY3Q4dktlcGlsSENwN1huL2RHeVdzVVdvNlBjdHlQRkJsL0ZuejdLY1JDL1VKajVrM3Ixa2dyN3dWRWRpVnJKbFVTOHkxZTFJUjdwK3ByZ1BKNmNZZG9IQWp5SWdiQTYyUnVRQU5maGtwOTZzdGdQa0ZJa0tJaUVkUmlsQy9JYkJkQklmQ1pmZkNhZkRJc205L3prdjh4QUZEcC9RcGRTeXdVWjZDajlYYVNOMUZWLy9IVDdWU01lSmtxM0RWT09nUjFEajRFRTMxQ2IyU2ZyN0ttb2FJY3VBeFJ1VXZlcEI5V1RLZUNkdVZUVlJHUkNvaFVDbkRRNDVRTTJ4cThqRXN1VElTUjFQNG5yemhJRkhLV3k4RFZ6bHRvV0dvUm5CYzdoTmxoZW1tdnp0ZCtLTE00WWtkaUJGd0UwY05peW4vckJiMWR3KzFUS0UybzdxYTdzM05rckRWOHRXdC9hS2ZEK0hNR0pwaGx1Q28wRGdaeEI0OURhV0pBNXpnQ3BuMG1RNy9peUlmY1JDZ2hrbGxkcUl5T3lMaUdIc1VjbFpXbnRoVFZvekI4U21nbTJkQmNycHNOa2NTOC9SSFNmVWR0QmZpRmZ1dG1Oc0tqR2svNmpJNzV4UUR5YnpLZkFkUlZBckVQZ0tBb0l2MUhEbHg3dzVkbW5FV29ZY3Z6QnAyM0cyMmtRQk5rdUpBdE5XRzRYU0hGT1FlR3d3bnFnU3liMmYvZDdKSWVQZzJQUGx6TnVtdmdtcW1tR0gybzY2OVlybVI2aVNqRTZiaDIxVStqMHhqWnoraTVMY1Y4RWIzSGNqazlsT1dld0NnUjlFNE5BekFnOXFxNGwrd0lyNHo0NitXVmZJYndXWXNUWjFjcExhbUZNTkg1TXVvcm9ORDFNY2xLSS9yODRoUVdWbmpSeTJ0WnZmNDFDYkl2aGpuOEhIaDNzRDE1RkROR3Faa2s0QnZTdS8zcHJ4bXdKY2k3Yi9LeXEyNTRYc0l0Z0RBcitNd0dDMDhUZGJiTE9FV01NTWdlMkkvMnpDc2VFaFB5ak5hcU5MSEw3YTdRS21IUEdDLy9VWXhSVXVOOUpoVHhOYlczL1BWT2JSTTVzeU84ZG1TTW5FbkVKRjE4T1BqMlJ5bTRnQWFNbjJmMTFQY3ZOdE1kZ0RBcHRGWUlpMEJUK3VLNDBWYThpU05UQmxuNlJURzN1T3ZtRkNCR0RPMkxLRy9vd2ZXMEkyS1lzT29jT09TenZmVDFRcmU5d1BIV2VUVjBrajBzeEhzU1NSM1drOUFxelR4czR4eDJ5N1RBRnVDTzgzaVdxRndsT1JnNzR3Tm9EQUx5TFE5U0Y1ZnRBN3BvOGNJeGE3a0dObUhYRlFTYWMydXNLdWhXU1NSMm9OVHFZRmowSTRmOHNxS1FYUVljOFlkTlIxZHcwVUxHWVRHY1d2Q1lLUmhOaU9oYVJ0Tmc4cHQ3WFlCd0svaW9DZ0x0MDBqanZyUGYxZkRGbTlTZitwMUZSWU81bmFlQng2TmhkbHlEcHZxeksxZVF6RDFPYVFzcHd4RmIrQVhLczk3czRRYXJ1YU5wdGJ6TjJYVlNVYmlLNlFVdnVhMlN4enU1Und5QUVDbTBEZ1BQZ3N4QnVlNVhGeHlJRlNLc3haVkxlWnlkUVdtb1lsb2V5b212S1oycnphbWRvOHZzMmlOcnBJbW5xT3pXYXFFZGh1aWRwVXFtNDNaVnNIbW9CRFFPQ1hFRGdkTkNNWW5walp3THZqWjVXbk51WXJ6NTNrYnc3WTdqQVhOZFdqYmFZMjczQVd0VW1PRW5UL3ZuL3VIb1Y2TlF3SDVGV3B2dTl3ZGRFdDZpR1JlNTJpZmxFRklBd0lOSVVBandoUEpTdkRYNXlsQU5qVXFFbTEyamp6dzBsVkl6VTRGbTY2bjBSdHZvdFprTnFZNEYvQzhQSHNWdzhhODREVXpGZk1MTEhXdHNwbmd6TzZGdUNvcDNVRXBOMHhlS2U5dHU0YjRjUmMvZG5BUmlxMXFRUXNMMUltWHB3aWxjd1RSRzIrY1VUVTVoTUxhV0pIQ2dQNjJvZFUrcHArcTlZK09iSFhEclVSR0REWkp2b0twLzRXQWh6WU1rMGthdi9KdFVXS1U1dUtERjBPM28rcHlUUS82bE1iMXltY3k4ZExlK3BSOXdFUlNsVEoyb1ZJazRCN1g3dGV5QWNDYlNKQS9xaHYrWnhkeDZ3NHRmVjJFdGxvM2g4ckdGNmYycXo2RDZiRk9OMXQ3Vmh0SEZqb3ZJZlV0UDQ0Q3dSK0ZRRWEwLzdEL21BbjdGYUl0YW1vZDlSMFhuVnE0MURiNlgyNmt2SHo2ZnhFNHZBTklEWHpQZVZ3MmNwSEtSb2FpaTFVcmhmaWdVQ0xDTEEvNnZOTC8rNjhWcHFZcU9RMFFsUFV4aVlrdGZYR2lrWE9relpFYlhMRlRQbTdKSG5VdW4veEh3ajhGZ0wwcVBmOTBiMWUrS0p2YlhGcVV3UFJaOVcreW1HanV0Vkc3clpPdldVVDdqTEY0NzFxa2t2MGRmM0JiMjN3Y3lyamk0cmZVaGoxQW9GcUNNaWhHWmdmUGJyK0tMOURQMlVQRUR0NG1SUGpLMytvYVlTbzJGQjFhaU1ZK3RlVE9QdkVhMHVvRStTRnllK3dod1FWT2FhNXpaeUNLU0lZUW9EQXhoRGdRZXhIelQxL2xMMmRLUjZLcExhclhrdEpEY09vVVZpYjJsU29yZTg4emhHYkluSlZsUEpVb2pod3Q4cDZiZHdRTE5iVzl5UTIvaW9DYkRwNXJ0Zkx0MFNJaVh3T0hJQkxwYmJ4bE4xQnB0NnFUVzNzSEE4d01PTkhzRzcweWg5cnJkZW03YmJlQXRVUTRqOFErRk1JVUFUTm4rRzc5TXVDOUdqUWFKOGE3S25VeGd0MHVEa21mWDNXUm0xcUk5MU5HR3dIOWYwWU0xZkpTcHBDUlRkRG0xTWtPUDVQdXErclFwamFOdGIxNHo4UStGc0kwSmoyeHM4cEVCbjNGNmQwa0VxbU5oNkVKcUU0RW9mZDJ0UkdYR05td05qVWRoNGxDaktTeG5odjBGOXNyYk5lbTZoSTVZQ0UzbUN6Rk1JT0VQaGxCSWd6ekRGTmpUMkVQaGtpUjd0WDBzQW1tZHFVUnpxNGdZYXczVzM0ZnA4NFhKbmEyS1F5dkcxV3JiZkduTS9OR0hxU1F4OFJrek11cWI3Sm1YbVlKNjBPTkNwb0dRR3lUdHowMUZNd0NWV09tS2swaHpDMWNlekhZSTNqWUU1d0FsbFBJQlpPTnB0VXBqWTMxTWFycGZkT3VUQllMZDJNSFpwdk1QWmIyRlNQakU4WGZtaTBvQ0owQUFLMUVTRE9jTW5sN21WK1NEV2tvK01ud0EwS2hxbk5DOGdiWDliak1SajBTTVZsZytUcVZodXBidXJCS1N1YUdsN2psQzVCTVM4MGxmN2F0a3FyR2RmNmE1cWhZaUN3RmdJMHFCMXEyNGNIS3cwWVBkb0Qrb1dwamVuTG1LKzdHQ3VHYzQ1RktGUjFzS2NYS2x0dFpMc2FPdTZvclQyUGV5K2REYTJYaWsxNTZVUEpOYmUwUzlxZVptdWlnTHIrTkFMa0U1cURXbnlydlRQSXh3Q0g3SytKZHdmQzFPWjlVOGJLbUtNeEdQQnlSVjFXQUtzdXRYR296V1JZb2phdGwvQkh4eGlkNWxZTWI5dUE2NXViL1hSc2U2cDlFeGJVL1pjUW9GQ1luWEo2SHpORHBHM2pHSGdtVkVRLzNtU3IreVZBTzQ0bmFGVDhiR29WTWtVU21IMU1sZ3A0dzNTMTVibVNRbXkwbUxwTmIzT296U3hqd1hJZEEyUzNJN3EzU05pVThyMXRlc3dFSWZ1ZVRxZ1pDS3lLQUpHR2FaUU1IeGQyOVpCeEpac0ZyUklrU1ZzNnd4bkhKRHJhcE9YTlRkS0ZZaEh2UVlEWUl1UElqcjdSZWFyU042bjRjRHpqRUJGWU5WS0ZxcTFpZTFTVWpNbjFmcXVsOG5kM2lISWxEUFlUNHJ0S29YWWdzQ1lDNUhvWlU2VFg4WWsxYWR5TWoyTVNGTW80b0R3cmJjMkowSnZKbzhMdThlMjI5OFg5cEJTYlZjUFVxZ0pJVmVrT1gzVjRnb1VkZ0NVSE9DUWcyVTdwZkozZ2MrblB4OWZqVkZ0elY1dHQ0NnhjczNiSUJnSU5JRURNbzBObzcrUEVramhrWVFVTW1PZmo4VGl3YnloR2VuYzgycm43L0lvUjg0OWdMWmVJeEhkV0pJMW9EWFl5aEQ4c3VuR3paUi9FcnRUQXFWSWVsZ0pHRHMrZ3pDYk9vSUFzTHR2S05MNGY1M3FldVozdzBXY3FybmlhYzI0a3NCVXJnV2dnMERRQ05KTndscmJVODl4TmZzNUpjbEFnTU0xT3BUeXBmNFlWS01WUzdPdHdlajVmWFdpb2lhUGlkeitmbnUvblhrNmFHaE43L1JEVm90a3U5S3NreFhvL2JDZ2RRVHljNmVIMGtUVDlwQjdpdnptL1lKZWkrbXdyMUM3d3ZiMytVVE91L2ZlVVE4MUFZQlVFWGtROTNVV01obTZTQ1ViY0w4RXpYZGRkTHZmNy9YSzVkRUtNVFcyN055ZDVTTDRKZTI5bkR2d3pJUmtHM0c0bnFFM0xGc0xGWms5dDdtSEp1WUpxM01PVERXSjRpU2NOT3VXajVOWUt2YXlGekozK2tHV3NHSjF6L291N3lvZUgyZmJGUGtEVjMwZmc5RGdJWXJ2TWZSSkFjc0I0c0cycUdlL1g0UzRxT05wZW4zSEY4M3dVQmJyN2tjeEg0OFFhbTlmdTRwQ3hyUFV0MXhLL1Qrb2puZmtJN2x5akRXNGRhdVpGS0JnSUliaUZzUThFL2pnQzBzdUJnOVBmQkVRZmJmcWp1MTAva2VBR04zdjFzUUVFZ0lCQ1FIbzVZWmZ5VDBLazQzRk5OcDRjYXRGZm1YWjJrMjJDVWtDZ0VnSmtwbFNTdlVHeE1rSTQ2bUovdXozRGxFcGc1dWZieXFGK0lOQVlBbklpQVNORmRZcDhQYmJSU1FTcG9Zd2UwQTkyZG1PakNPbzBpRURqbzNsZHhPUzhiOE9SeDJGYWVsMVlVQnNRMkNJQ2NydzA2NE90QzZqMHpsdE9pQjFTQXRGaDY5NFpxRzJMQ0xRK25sZkVWTTZwdEV3YXZKeVVVTko3QVdSRmtGQVZFTmdLQXEwUDZOVndsQ1RmZGhSTHNocjlHZzRJcnRaZHFBZ0l6Q0VncGdYYkh0RnpEU2gwWG5KOHF6bHQzRVE1Z2N1L1FrMkdHQ0R3eXdqSVZ4SWFEcDZ2QmIxMDl4cDlFVUZEUUM4SEU3ZmhoUVNOQ2Y0RGdYRUV4RXhDM3R0VzR5STNlRVlrKzdmdTUwbTdrbjk0Rkczd0RvUEs2eU1nSEIzdlpmTDF0Zmh1aldLMWtPWS9HTVVybWtoeUM3d2grMTM0VURzUWFCRUI2WXUxUERXNEFtWnlEcUY1VTJqSS92anpUNklWYmdsVThRc0lpREV6TEJiNUN3MUtib05ZOHFOOVMyaWdOc3o3SlBjd0x2aWJDSWhYcjFzUE5GWHRHQkZ1M0lBaFJPdlFTWCswNmN6aXFoMEY0VUFnRVFFUm9mN0Rsb0JnOXBaZlE5QjlPYndndndWdHRkYjREd1MraW9EZ3RqKzdEcGh3OURiQjY4UHJDSC9heFA3cU9FSGwyME5BV0M2TnAzWFZ3bFFZUXh2d1JrWHJRVzIxYmdISS9Xa0VoTzN5SjZkSnhlUm8rek1JZE9lQjJuNTZBS0p4MVJCNDBtZnpxb2x2VmZEN3VKWGNmbEJicS9jUTlBSUNRR0FCQXFDMkJlRGhVaUFBQkZwRkFOVFdhczlBTHlBQUJCWWdBR3BiQUI0dUJRSkFvRlVFUUcydDlnejBBZ0pBWUFFQ29MWUY0T0ZTSUFBRVdrVUExTlpxejBBdklBQUVGaUFBYWxzQUhpNEZBa0NnVlFSQWJhMzJEUFFDQWtCZ0FRS2d0Z1hnNFZJZ0FBUmFSUURVMW1yUFFDOGdBQVFXSUFCcVd3QWVMZ1VDUUtCVkJFQnRyZllNOUFJQ1FHQUJBcUMyQmVEaFVpQUFCRnBGQU5UV2FzOUFMeUFBQkJZZ0FHcGJBQjR1QlFKQW9GVUVRRzJ0OWd6MEFnSkFZQUVDb0xZRjRPRlNJQUFFV2tVQTFOWnF6MEF2SUFBRUZpQUFhbHNBSGk0RkFrQ2dWUVJBYmEzMkRQUUNBa0JnQVFLZ3RnWGc0VklnQUFSYVJRRFUxbXJQUUM4Z0FBUVdJQUJxV3dBZUxnVUNRS0JWQkVCdHJmWU05QUlDUUdBQkFxQzJCZURoVWlBQUJGcEZBTlRXYXM5QUx5QUFCQllnQUdwYkFCNHVCUUpBb0ZVRVFHMnQ5Z3owQWdKQVlBRUNvTFlGNE9GU0lBQUVXa1VBMU5acXowQXZJQUFFRmlBQWFsc0FIaTRGQWtDZ1ZRUkFiYTMyRFBRQ0FrQmdBUUx2ai83OWI0RVVYQW9FZ0FBUWFBcUJER3E3UFE2UDIxd2p5aFdhcXdubmdRQVFBQUllQXVrTzZabk12S3NueVRwUXJwQWxGanRBQUFnQWdTZ0VrcW50cEJ6WTA1VDRjb1dtYXNFNUlBQUVnTUFJQXNuVWRsVFVkaGdSU0lmTEZacXFCZWVBQUJBQUFpTUlKRlBiUlZIYlpVUWdIUzVYYUtvV25BTUNRQUFJakNDUVRHMkhHS3V0WEtFUnRYRVlDQUFCSURDRlFESzF2UlMxdmFha2xpczBWUXZPQVFFZ0FBUkdFRWltdGgzSDBTWkRiYnVDaFViMHhtRWdBQVNBd0FRQzZkUzJlOTAvOS9PRVNEcFZydEJjVFRnUEJJQUFFUEFReUtBMlR3WU9BQUVnQUFRYVF3RFUxbGlIUUIwZ0FBUktJQUJxSzRFaVpBQUJJTkFZQXFDMnhqb0U2Z0FCSUZBQ0FWQmJDUlFoQXdnQWdjWVFBTFUxMWlGUUJ3Z0FnUklJZ05wS29BZ1pRQUFJTklZQXFLMnhEb0U2UUFBSWxFQUExRllDUmNnQUFrQ2dNUVJBYlkxMUNOUUJBa0NnQkFLZ3RoSW9RZ1lRQUFLTklRQnFhNnhEb0E0UUFBSWxFQUMxbFVBUk1vQUFFR2dNQVZCYll4MENkWUFBRUNpQndFQnQvNVFRQnhsQUFBZ0FnUllRK0pkYU5QZnorWGNMNmtBSElBQUVnRUFKQkFhcjdUOGx4RUVHRUFBQ1FLQUZCQVpxdTdlZ0RuUUFBa0FBQ0pSQUFOUldBa1hJQUFKQW9ERUVRRzJOZFFqVUFRSkFvQVFDb0xZU0tFSUdFQUFDalNFQWFtdXNRNkFPRUFBQ0pSQUF0WlZBRVRLQUFCQm9EQUZRVzJNZEFuV0FBQkFvZ1FDb3JRU0trQUVFZ0VCakNJRGFHdXNRcUFNRWdFQUpCRUJ0SlZDRURDQUFCQnBEQU5UV1dJZEFIU0FBQkVvZ0FHb3JnU0prQUFFZzBCZ0NvTGJHT2dUcUFBRWdVQUlCVUZzSkZDRURDQUNCeGhBQXRUWFdJVkFIQ0FDQkVnaUEya3FnQ0JsQUFBZzBoZ0NvcmJFT2dUcEFBQWlVUUFEVVZnSkZ5QUFDUUtBeEJFQnRqWFVJMUFFQ1FLQUVBcUMyRWloQ0JoQUFBbzBoQUdwcnJFT2dEaEFBQWlVUUFMV1ZRQkV5Z0FBUWFBeUJkLzhkVW54aXViR3VnVHBBQUFqa0l6QlEyMy96aGVCS0lBQUVnRUJiQ01BaGJhcy9vQTBRQUFKRkVBQzFGWUVSUW9BQUVHZ0xBVkJiVy8wQmJZQUFFQ2lDQUtpdENJd1FBZ1NBUUZzSWdOcmE2ZzlvQXdTQVFCRUVRRzFGWUlRUUlBQUUya0lBMU5aV2YwQWJJQUFFaWlBQWFpc0NJNFFBQVNEUUZnS2d0cmI2QTlvQUFTQlFCQUZRV3hFWUlRUUlBSUcyRUFDMXRkVWYwQVlJQUlFaUNJRGFpc0FJSVVBQUNMU0ZBS2l0cmY2QU5rQUFDQlJCQU5SV0JFWUlBUUpBb0MwRVFHMXQ5UWUwQVFKQW9BZ0NvTFlpTUVJSUVBQUNiU0VBYW11clA2QU5FQUFDUlJBQXRSV0JFVUtBQUJCb0N3RlFXMXY5QVcyQUFCQW9nZ0NvclFpTUVBSUVnRUJiQ0xSTmJjL3o0Zkw1WEk2djFVRjczMDZ2OC9WNHVIZWZ4K3FWTjFaaDAxZzByVnhqSGZtMzFHbVoyazRIK1NYQjd0S0pQK2QxdStYWWY4UHc4em11VzNWenRUV05SZFBLTmRlVmYwcWhocW50SWVubC9ON3Ric0p5KzF4WDdSYkJwdjF2ZlpOeDFhYk9WdFkwRmswck53c3RDbFJFWVBnT2FXT2ZXSDVMUHJzSVl0c3BGWjhWVWZCRW44N1g2MUVObTFVcjlqVDUvb0dtc1doYXVlLzMzVi9XWUtDMnRqNnhUTXpXU1diYm5kbCtXdGtsbFRVVHQzVnlDNyttc1doYU9kdzczMEdnVlllVXZORVRZVUtiYTN1a1ZET05tTDhlYWxQMzVYcFlQSy9KVDdIMWxQdk9LRVd0R1FnMFNtMDNhYWtkdUQwdnR0cldEM214UmJ0K3ZSbmRXUDJTMWJDZ3VhTjlXbnRXVXk1TkxaVCtLZ0tOVWh2Tmplb2JYRWJkUHBmMVlkb1RwOTdXcjdqQkdsZkNZbjhuekJNZkp5c3AxMkMzUUtWeEJOcWtObjRNYTYzZngrNXlwTENiUHJMT2YvS0VFV29qc0ZmQjRrVVBNVEV0bnRpL3F5aVhxQk9LZnh1Qk5xbU5Ic1AzYjJOREEwMTV4ZC9XNWR2MXI0REZtU0ptbis2YS9CUmJRYmx2NDQvNmt4Rm9rOXBvVXZUYjhYczJIVk10aU9RZTJNUUYxYkY0WHhXeFplQmRYYmxOZEJHVWRCQm9rOXJJdy9qMkMwNkk0QXozU21Vc250VGhJcUNhR0dSakJTc3JONkNBclMwaDBDYTEwU3pDdXU4ZitKM0d3ODAvL2hlUFZNWGlxZDZXdXV0NW8wU0VxeXFYcUF1S040TkF3OVNXNFpvVWhmV1hJemkzUjlxRG95SVdOM3FPaVZRZnptTE02TUtLeW1Wb2cwc2FRUURVTnRZUlB4ekJvZHl4bENkSFBTeE9uTzN4T2VibjJOUlRidXpXd1BFdElBQnFHK3VsbjQzZ3FOeXhGTyt2RmhaN01yZytuOGVTOTNScktUZDJZK0Q0TmhBQXRZMzEwNDlHY0ZUdVdKY1VzSytEeFlzblJUL3AyUjVXbjlWUnpxb0NPeHRFQU5RMjFtay9HY0hSdVdOSnhMYmJWY0RpclZWSmNZeURmVlZCdVdBOU9MZ3RCRUJ0SS8zRkVaeTBZUHVJcUZZT3Y2LzBGdFBua3VLTFN1WExZOUdya3NpeEFTakxLeGVvQkllMmh3Q29iYVRQVGtRRDJiTjJJMUsvZUZqbmp0M1QyMVFhaTE2VlZJNE53VmRhdVZBZE9MWkJCRUJ0STUzR0ZzN0l5ZTBkMXJsamg1eVp5TEpZM0hRYVd6ckhobkF2cTF5b0JoemJKQUxwMUhZN2RPSkRMT1lJZVlrajNmMjZaSmJMd1k1U25jYURNTy9YOFg0UlZSNnVwaHBLeHZ0NTJyL09EL25GRnJWYXlPMXg2YnBEWXJDYWtoTHMxMWpmTC9FUm1PNVlzSjFPczZ2dDZ0eXhUTjFMWXNFZnZCQnBiSUd1eTJwL1NlV3lGTUJGYlNLUVRHM2lJZG5KbWEyRGVvbVp3c0VkaFhJTHJNN0IzZ1dIaElhLzlpaDRjU29VVlJsNG1kcjRFQWhSMjF2eXBGUzVTM0YvQWhFY09STkhEVTJSMDBLdjY5eXgzQlNMZ2xpb3hKTlBKc2NHMEN5b1hFQTZEbTBYZ1ZScU8zODY0VWZJVkNMNmJzSHVKamlEN0xXOTVEdWJnekpRbWFlMms2UzArMHNTNi90RU5PWllkdzYxQ1FYdisvZU83TUFFOWJ3SXpra1liRlNyNFBaTjJXMDZkeXpSYWpVNnJ4Z1dldEdpUi9MYUhvWTJ6bVl4NVJ5NTJOMDZBb25VSmxhL3BYRXRtVUt1ekNHVzZORDNLVWxLSUk4Z2NzOEgvU1JOZmpyZUZuK05rU0NKNnpMVThuYjJoZEQ5OWFFLzJDS3N0bmRIcTM5eFFNYjJMNE1LNklOdUJFZnMwK3Y2NzZ1d0dUZTAwSkhLSFZ2MHNjTkNXT2hzajN5TzFaMWovaStrbkNrUzJ6K0JRQ0sxSGRReWdYUkRQWGZpMytDZHlXUDhvWmJGeUpDTkZTQ1F0L1JGN2NXT2FIbHhMeUF0YkN6SmdUdGhyWkdDN0wxKzRoVnpJampIVDBkOEtvMVU4WXVYODlXU09uY3NiMEdOWHZVU1dPaHNqMFVjMjJ0a3YyaVE1Z0FBRHNaSlJFRlViSlJRemhDSHpaOUJJSTNhUkdsdU9SSEtWWkRaWUVCeDlwUE5PN2t3alZEYlV6S1VXd085WitPbFJ4SDNYbll2OWYxU1pxU1BZZjVOcStaRWNBN0svZVp2WEgzaTVVelhVdmVzWnBQY0JUVzBkZ1d3ME5rZUN6bFdhMlQ4TDZDY0lRMmJQNFJBR3JVOTJDdnJQNkJuTXB1MGtNU3ZTQnhxaE5va3M2bFpUNk1MaU1WY3U0MEk3L0xXeFRrQTUxOXJpTEUyN1FqT1VidWc2Z3MwVzFoVVhMTkpSaHFiaGNSdXR4aUxONzhLSldLZWp1UUN1NHVWSzZBRFJEU0pRQnExOVZZYTBjbm5ZeE1LM2NGRkZwQU1VeHZ4VTRBNkplTzVuakRkOHBlejlwZTVtYmE2VS8zQjdWTkczdkdqZzNTcTJhN2hPQ1hwTytkMDdsaUpGSXZGV0hBMElIL1JvaWtJRnlzM0pSem50b3hBRXJXZFB0cGVZU3ZJZVEySmx2M1dKUmFCRXFRMk1wa0NBVGpoZFlxZlpoOVZMMzN0NzNMcHRYays3bFl1M294NkZNRlJSdDVqa0syc3RnQzl6c2hiOTdUT0hTdVRZckVZQzlrOW4wdjhjeVVGck1YS3BWU0dzbHRDSUluYWVuODAvRjExSHZnbHhuMkkyamlxRXZScGFPellaNGphOHIvTFRCTFpBSDNvT0p2c1ZxbVlNVUhiWkUvcjNERnpZbm1Kb291eG9Md2dnWnZkUTB0VUdxNWRyTndnQ2x1L2hVQVN0VjIwZjhjMDR5U1VzZldraXl5Q0tVUnQ3SG9FeFpJTmFRZlNGTFVac3h6QkswY09jZ1NIaHFMRmJDTHc5S3BqZll3b2tuNVlMMXBVTE1XaUFCYUZabW9EWUJSUUxpQVZoMzRCZ1JScUU0U21vays4K3A5cm56SDV1SVNYZzFLQTJwaE5IYmRUeVNaUCtHUE5raksxOWY1b29oSkRCT2RxMm15SlVuS0xpeFNYWFA3VXVXTWxPa0dwWHdZTHpiam42RW5xS1BUS0tCZFZGUXB0RElFVWF0dnJpY0lkVFJoNHZCRU13R1hoRWFBMjluYkRreFRNWXhidDhhRlFaQzVHb1Q2QzQ5aHNNZGN1TGlQZnQ4aWlKcDN0VVRiRm9oUVd5OStLQ0NCYlNybUFhQnphT0FJcDFIYnJKN2xvenN1Ykp5UkMwdWtoQXk0Wnora0F0YkZ3eXpMcnEyQ0xUcHVVZEppcExjeUUvWFdqR3lxQ0k4eW5lNVQyVVlWR2E3Tk83S21oR2RUV1ozc1VEbW1sWW1HMXh0clJzeHU1NzdKYXduZ25WYm1DSFJYUUJvZGFRaUNGMm5xOW1VbzhtdUZKZm4vYU5KMWdBdFJHTjdIdGRQYjY3UGlrT2FhWjJqd1ZoMHVtdGppQzh4Sitya2Zmb2N2azIyYWg0NG5IeEpJbHI0ZktMVTZtTm5yalRNRFFQMzBTS3g4dG5vakZxQnc2b1hOU1VpYXJweVFtS2xlb282WTB3cmxtRU1paXRuQ29UZGxPTnAwUXhTUS9LMzFxNDV0NGJJNkNDY0hrSWFZMmsrd1NJT2NJamlDS3FPdnptdWlwdys2OFdDOUs4blF5dFNrRU1xZE5QR1dHQTJsWUROZU5iUFcyWlc0MDBaS2JwbHloanJJMHdFNnpDR1JSV3pqVXB0akh2bWVwYUhMcmZXcFRHV1cyOEY0dTI0dG1zSTJwYmFSNGY5M0lCa1Z3Qk1GY0hpOTNxaVJ3UlY0VFBVSEhycnNjejdjZGFaNUtiZnhZcVpGZWtZYUYxeXIvUUI4UmpIcHUrTmViUjlLVUs5UlJwZ0xZYmhlQkxHb0xoOXJVSTlRMkhLUTFrUjdNOTZsTkNSL2hLcVkyTS8xakViVkp1Nm4vSGVhR1lGNFRSMitKTEdwVGlUZWZzak1JVXNjZUI3a3hpOFZvcTh3VDVYSkIwcFFyM0ZGbWs3RGRIZ0k1MURZU2FpTSswdS9QcTVhUytGUVRSTDJOYWpFaVBYSDc5N3hjSEpuYXpBVTVtTnBzbW5Xdkd0dG44L1AwUGwxWjd2UnFGWmxOSEtzOHoyb1RxemRWeVBzUU9xWmhNZG9vOTBTWlhKQTA1VXAzbE5zbTdMZUZRQTYxY2FqTm93MStoRnFFeE1hRVYzSVdBdDlxVTVHb0VWRmxxWTB0UkZKU3hiMm41a25KVlI3UmE3YWhnUUo1VnBzVXBOZG1LNWF0SzJTbVlSRm96dGdoL2M3RUVtWFRsQ3ZkVVdNdHcvRTJFTWloTnJLZ3ZLdzJ0cE9jT1V6SlNGN0orWmI3MUthc3RoR0hsSVBvWmtWTHJEYUs0T2pBSFZzR3ZLUndVUEhNSmdabHlZUDUxQ2FXNFZRY1grb2RxOTB1RFl2UlJvVk9MTThGU1ZPdWRFZUYyb1JqN1NDZ3BqVUZBNW1ScW1uOWFQelkxcG00UUVYRDdMaTc1Qnh6NG5KYWNIL1dwelorNFdCc3lwSU5Sck1GUzZpTnBQVTVMQ3hwdkJHWlRlemI2bTRzb1RiaFFLckllcGszNDFXb0xSb0x0eTB6KzB0elFiN2JVVE9Odytsdkk4Q3NJUDZhTnMra1VzeUdYZ0NORFFhVFhuWTdzZ250YkpCSjBmcWtUMjFxaG5Ra3BNK05NTmwyQWJXcENJN1doVis5R0YySExyZUp2WGgzWXhtMUNhdVB3Qk5QbEJKT2Nob1dibFBtOXhmbGdxUXBWN3lqNWx1SEVsOUZvS2MyTXdnL3FWRTQxS2JNUDV0N2lKQnNPMjVTdEQ3cFV4dFRsZVB1NnVKcUdzL01tMTFBYld4K0RybDRMR3FNb0hPYjJPdnViaXlsTnZGQVVZSEpBdW03YVZpNFRZblpYNUFMa3FaYzhZNkthUjNLZkJFQkRsTkpnb3RWZ3NOZWJtbjJHRzJqYlpjYjN2Q3BUUzNkM2J0R1Z2VXFZR2dHNGhaUUc3bDBaa09JL2Z1YTN3K3pudXdtV2cwd2Q1WlRteUEzRlpwY3ZLNXRHaFptTStLMzlkeHVjdUpLbW5LNTkySjhRMUN5TFFSVWJFWU0zOEZPbWRZd0hHcGpmMVRaTnZ6VkZhSUUvY2ZraW1uNTRteUEybml3bWo3bklJWHRTTXVqWGtCdHBMRnBBZEtCbnRyTy9MbUZwVTBjdEhlMlNsQ2J5QVc1OGpNcm1TOXNiZUt3c0svSjJNdkxCWWxUcmxwSFpiUVRsNnlKZ0hxK2k5c2tNallURHJVeGxXaitVa0YvdXZmVUgzMHFxbTBCYXVQQWlrVmZ2U2oyVEt4SWZ6NjFjVVdHWTgwMlllK1FxaFdIbGpheFY5N2RLRU50UW1xQlJMZElMTndtWk94bjVJSkVLbGV0b3pKYWlVdldSRURGNXdVQjlZTjN1dnB3cUkwWmNtREh0L3pSWFhXanpXbVo3dGtBdFhFYVF0aTBaTXZUaXVubFU1c2J3ZEZacTBwSHdleDZhMUVUM1NiMys4V29UU1M2c1NuZFplZU9SV1BSYTUrL2tad0xFcTBjM1lEWjkySitpM0RsZHhGZ0RwQ21sZW1EVGVqRU1XcW5BRnMydmRPbXptYUhOMExVeGc5cGIySldWTVdWMityblU1c1h3V0h5MSs3NmEvaFNnbXhsZGhNVlJQNi9ndFFtRXQxVXZDRnpIYUUwTFB5MnBCM1J1U0FINnlFMUtpTk51ZklkTmFvWVRqU0NnSElZdlErbmpLbkhNUnpuN3FQYlRHZTU5bGRtcDN5RnFJMERjQ0dQMUh0OEN3WHlxWTN3TUVtYW52ZDl2UWZidXMxdVlnK1N1MUdVMmtTaUcyRXBja0djSG5PckRlNm5ZUkVVa1hSUVQzOE0xdi9FNVduS2xlK29DZFZ3cWdrRTFITmQzQ2hSNnFqWlNOdDdKU2UxY3djUEZRMlpXYk1WMFhCMG1mSk5wR3BYTENXeFJrWndUQjVrYXJQbU11WGgrUjhiaCthRlJHMWFHZUdQYXZ0TnlzcHY0cWdtaGFsTlFNRjI5aWY5dzMxcFdJeTJLT1VFNTRMRTNEUnB5bFhvcUpSbW9ldzNFS0NSUzAvQXFHZWxpczNwb1U0YUUrbDR6SmI3QXFrUUdUWUNtYTVjQXVYQ3Bwa2xkZkp2Zk5KMC9nK2JnR1k1NG0wOVIzRzEvWFpDSXdvM1UrTGtkbkZxTTNKQlRNYWVWSUpQcG1FUklUQ3F5UGt5OWNwdUx5Sk51UW9kMVd1Q2pVWVJVTG0yZ3R6c2FOV0l1c29FTUxQejN4U3Q5Z2Q0Zm5pRDdMUGVCK3cxSVpKeHAxcnBGdGZNMHhkbEJ2Wk52TDdBMkliUHFnU1Fxa0JzVzlTYTM4U3graGU5UXpvcU5DOHhOZzJMMGNycm5FaFRya0pIMVdrV3BCWkVnTzRSYWJiNVhCS29oVmpuZmpXQzZjUnNuYzlzbEdVYlRrUUx5RFVQS2N2UWY4bWJjcFF1SHJsd3Bwa3BRWHpWZ0ZxVWFLWUlFWFNkYlFOS1dhb2RWK2VOV0lsR1ZoTk5aZTN0Q2xhYnJDQW5NVFlOQzdzWjFmZlNsS3ZRVWRWYmlBcVdJcERra1hKZzY3cTc5RGFlL0FEVDUyQUdvSlJDT2VHTjkrUHhPQkI3MHAxN1B4d2ZWelB3OGlRRGNUakNiNE5iY2JiWDQzSHMyZnJUQ1FtUHEwV0drM2l4MDJ2enRIUnVtZmIzbjg1cTZGZ1Q5UW9jMUlqUlB6WkhhN1VxVVpzUXIzTkJCdmgwbmVIL2FWaUVaVlE3bXFiY1dFZFZVdytDVzBCZzhFaHRZeVdvR3h0VXA5MnorOXdsQVhDTU91ajQ1WVEzbURsdE1yRENlbXBSc3NmKzluN3V6MFIwUjR0dEtCM0RGdkJKK0t3bnQ4OXB1aVIvNmEyTC83WVpPTlpFN2JXN2VqajdRWTZwUjIzRG9rZHhpVzVwV0RpWTFkNU5VMjZzbzJwckNmbmZSYUIvSVNIQ0krVkJLL1I5eWxsTW9wWnU1TE81SkRheFpZTGFPdkdOZ010ZC9DNlhpOWoyazFLWTBEUkxlRWtOUWtNcFlSQWhTdHFFTktVVFRUOTRRVWN5YkVWalhiZDdySW0zZzFCZzl1ZHdzbEtySnJVTml4NzV6cjZQU2hvVy92VlZqNlFwTjlaUlZWV0U4SzhqTUpodFFldkwwbytjUmJhajlzSnpGRjhxc2J4QnM2emt2Y0p4S0NYK2VUN2VaZDBIKzAxMXMvTHM3V3QzQ1JoVGI3bVcrTjNqOEJwTnJFdHR3czdtUkRkL1F0dUhMQWtMLy9LNlI1S1VxOUZSZFpzSDZVVVE2TTAyZC9iUms4NE9ZMkRzZXlWM1JKaFJKZjFyTjNLa1NoTnJVNXN3dU1uMC91MnVzZStnS2gxbFY0RzlKaEVZSWx4em5odEhPT3dvKzBpVEtGTWpxdVNJZ1BZUFYybGlmV3FqZFVGaXJMYjJleUJTd3lvZEZWazNpbjBWZ2Q1c20zTWcrMURidkxwL0lMeFJwWWxyVU50ODcvMVdpU29kOVZzUS9XeHJaQ3lDZmpObUc0WGE1dmlQVWJMREc0ZjVNTjcyd0szU1JGQmIrUnVoU2tlVlZ4TVNLeUJBODAyUzI2YWpiUW1oTnNwOTdlTTVWeitydGtJcjFoWXBBU3ZlUkZCYitXNnMwbEhsMVlURUdnajBMbWsvVkVPMWNLaHR4ckxqQzJtRTZsQ2JDT1BHWjgyR0ttN3lXSjBtZ3RxS2QzYWRqaXF1SmdUV1FhQjNTVFVkaGFwSkNMVVJDMm9aajU4MDJ1bzBFZFNtNzVwaS8rdDBWREgxSUtndUFqU2lwT0UrNVpJYVdXMXoya2d6VUtjQW55YUZ6a2xxOW55ZEpsSnNZTkoyYmhhUUVjWHNIR3Q1ajAzL3V0QnJleU95b3c3WDZhaW9xbEdvQVFUNmNOdjRMQUdIMmlKZXh4TE5rUW44NmhVcGNWbVVEOXNBQ0VrcTFHa2l2Zm5ncldTU3BGaGpoYWVKTEhTMk1MUFg2YWpHVUlZNjR3aFE4bys4MFViSEZZZmFSbDgvc0VSTEs1QU53RnRuTDB4ckZkdnlUdUVtaWlYOG43Y1RMMFAyT2U1dlQzRmd5L0QwdXZleGpoQ0xCWThWZmhJVzdxaStZZGpZQ2dKa0w4aGJiY3d1NDFCYjVIaVRZMVRHN1lUVXdnL2hadkFzMnNUZWFqWUgrMjhnZHp2dFUzNjN5RHNzL2o0bzJsSHgxYUprTXdnb2kyR01pOVRnaTczeEpCRWU1WHVtaFovQnpjREZIMzBwMVVTSkxpME5JRjdzRjIvVzA4b0FQL3RRV0xzUC84Qzl1RGFrRzZ1dnQ5dmN0Uy9lNTJFUnRPNGdWa0NMOFVwdng4dm5jb2dwdVRHWUJuWC9RQk9IeG01NUN4MjE1ZDRyb2Z0WXZLMVBlK3U5cFJLMVFRWVFBQUpBWUIwRVJNeWZmL2FuTjhRRWdscEdUYnBLb3NUb1ZNTTZhcUlXSUFBRWdFQVNBdXFyQW9MS2ZqZEVsZ1FJQ2dNQklQQWJDUFNUQ2VDMjMraFF0QUlJQUFGQzRLbSttdklibVFmb1ZDQUFCSUNBUW9CemM4ZlMyd0FURUFBQ1FHQ2JDTHhGSWhDQ2JkdnNPMmc5ajhEL0FjVEw5K2xyT0FXMEFBQUFBRWxGVGtTdVFtQ0MiCn0K"/>
    </extobj>
    <extobj name="334E55B0-647D-440b-865C-3EC943EB4CBC-11">
      <extobjdata type="334E55B0-647D-440b-865C-3EC943EB4CBC" data="ewoJIkltZ1NldHRpbmdKc29uIiA6ICJ7XCJkcGlcIjpcIjYwMFwiLFwiZm9ybWF0XCI6XCJQTkdcIixcInRyYW5zcGFyZW50XCI6dHJ1ZSxcImF1dG9cIjp0cnVlfSIsCgkiTGF0ZXgiIDogIlhGc2dYSE54Y25RZ2JTd2dYR3h1SUcwc0lGeHNiMmNnYlNCY1hRPT0iLAoJIkxhdGV4SW1nQmFzZTY0IiA6ICJpVkJPUncwS0dnb0FBQUFOU1VoRVVnQUFBaTRBQUFCVkJBTUFBQUNjSG5MSEFBQUFNRkJNVkVYLy8vOEFBQUFBQUFBQUFBQUFBQUFBQUFBQUFBQUFBQUFBQUFBQUFBQUFBQUFBQUFBQUFBQUFBQUFBQUFBQUFBQXYzYUI3QUFBQUQzUlNUbE1BRU0zdk1xdVpkaUtKdTBSbVZOMTBlOEpyQUFBQUNYQklXWE1BQUE3RUFBQU94QUdWS3c0YkFBQU9TMGxFUVZSNEFlMWJiMmhzUnhXL203K2JsNWVYMVdkRmFUWHhDZUtuN212VEZ1cUh0eW1DSDlvUG14WVJvWVdrdFEyMXFCdnRGL1dEV1VRc0JkdkVQOVFpeUFaTGk0STB3VkkvaUhaVEMvcHhnMEtWZ201OHo2SUlkbCs3ZmEvdGUyM0czNW1aTTNQdXpkMWs3azNEazAwSHNuZnVtWFBPelBuTk9XZm16cjJKb3IzTHBBb29lNnZveDlaQ09RQVcxWStXNzIzVGNBZ3NSeENYNm51NHBEck92Q3FsMG84NHNhZ3VIbkVFMHMwZlZxK21OeHh4Nm9wYU9PSUlwSnRmVS9YMGhxTk5MYWdMUnh1QUh0YVBxRGQ3dE94UC9zN3Z2bkhmdFRmdXo1ZVhvM2piWHg2NzQ5eGNYdkVEeVUycDNQMk82NDNQSWJwYlUzZVFlM3dId3FXaFp2UEs5ek11QlhVcEx5eFI4YkY3TUtHSDZDOFBMOUtqMnhYeGx6SDFlbTVjSUhqVm9lSVNSWVg1SzRUTG9GbzdDQzZGUThZbG1ycEN1Q3lyallQZ0VsVU9NNDR3c3NFcmhFdmx0UVBCRW5VT0daY1RWd2FYNCtyeXdYQXBIekl1QTFjR2wwRTEvUjR1S1FpMDFGWUtOUU9wVC8ybHM1TUJnelRXL3NSbFFyMlRabXdHV24vaWNrSnRaOEFnamJVL2NXbXJ6VFJqTTlENkU1ZHlOd01FcWF4OWljdTRlanZWMkF6RXZzUmxRSjNPQUVFcWExL2kwbFJMcWNabUlQWWxMdXNIVGk5UlArSXlwTjdJNEJucHJQOVB1SXovNE96OTZhUE1SajJtemp1QmlTZXV2MWZmRkY3OHVIcDUwOUNQZjZWeTVxNlM0MG1yTUM3RjIvNzQyTS9PYllIbHhYUGQvL3hvTit0TE01K1kxZFNQM0ZQWnVjdTIvK0ZjOStYbmQvTUtTdUs1OFpvN090Zi9ZbGEwby9xOXA2RVFvenplVWFvcjIvTGFWRldycm9kYXQ2SVBEQXMxcGFCL2lSbytxTlNPMnNlbkdKYzJEaHdWUFd3OXFLQkovZGNwdHBVUk5XT2V2SVZTMlZlU24rL2p1UHhlajZqN2ZXNmw2NjI2NXd1bFF2bml4a2RqajhGNWJSSXY3RWQyWnNmMFNlOXlGMjd6aks0ZVZ4ZHZpU1lxZXgvb0pYSDVkaGUrOHZmZGh3TzFmMFlOMGpTcWJwcU54bzNTbHJxM0ZQMVo5eVVOamRWanVEeW5YbnMrS2p4cnA4M3c0U3VWejVZK01LL2VlT1ppS1dySmQ4cDViU3FxdDl3UTJ0ZEZPSHBiaW9hMXB4UVZ2WnV0NmV5enN2ZHJmY2JsNGZ2b2lIcXJXTG1iZEphVFFoUGRFbzdlb0hEZUt4MFJmYm1CSkNzU2wyRzFNMHZ0VjlrcjFZc2RkUU11UThaWkcvSmxXRjZiNUF2N0RpSmdIZWxtL1pQVVdUUVAvY2RlcTFQMW1OcnpQUzNqZ2hFQ21LMlQ1amwwU2lYZXZwd0FIWnBZS1NhNXpuMnRTMXVveDFnUnVPQzdyam5UMXZLbmFTZFZ0MDdFcHFLRHg2cU1vN3cyaVJmMkUzVGNVRk52RDlpWEptM005L29hYUZFMG9YMUhWOU4rUEM0WWxOb3FiMmdtMkwwZDQyN2pka1NwemZLYUpwUFNZNkt2R0cvc1J1RHlxRHNhaFBpbTVlb29zMlZIandCdDZNZGVPTGROTmY4OTBBQjU5N3k2T0w5bTlGYlZ6b2dkTmp6MHRPOXNWMDNnTXFuVTMzU1VSQkhldU1YZjdwYVhJc1NvdXM4cjNhNjV2dmJhUlFsY09oN3JCanZNS0k4T3cweWN5T2ExcVNCeXdBcDlBb000NEVOd3hFRnIyMkNBWEVPTnZVb2NseGUyRFI5ZW4xaUV6SDJScGdBbXNwdWovVzF5VVNvcnlzK1BvY2hmand0Z3JYUExDWVY4UlFVRFhkQVZaRWRXYU82anZEYkpGL2JMYTFCVzhaT01zZklnTUJIeHFiZmQyb3ZBQmE4MEtLUjFVUUowRUViSlQ5RE9TZ0cyMDFwMVZDTWEvL1c0dE1UQ2Rad1Jicm1JbWsrcXlXdlRGR2N4REtTOGlieUpzZUtpUzlQUE4ySTUwRjlndDV1eWlqQUNHZ2NvQ1FCc2t3dDBuSmt0RXNqdE1IK0JpNG16UmI1WjEzc21Hbk1qdG5xREVHaFRnYWVTbEZCcDhPU2hUbFVBd0dHRWZZQ0xaVVR3ZVdMdlVlTCs0aGIranRkRmdwUGtjZ0JnbW01UU1OOE93bVVzVTcyTDg1ZXgyRGptclh4SDhYdEJxSm1McVFtMHFjVnpaWVhsOTBEamxQbXdYTHpPaW10dUdpaGJiak01NVJySDVUSnpkTHpkUkdxZXhnK1V6dElOQ3ZweWs4OG1tcGJrcjhObHlxTUtIcUN3U2F6SzZjUlVUaE9GUzZCTnd5cVI5ZVVMK3pHYVo3elptMmFsSGM4TjhocVRVNjV4WEZ6RUpYQnByRUpVK0JDVUVsSzZkT0loeDJSN2RiakE3Z1hmVnJXRDdZMUxtRTNZRnJya1liVExGL2JqUHdjTkUwS2pwNEpZZHQrdUNySnBqUC9HY1RuUGpRbGNmbFBYU2wyWVFlbUNaVVZmanN6UzR1cHdXWThaQUFWNkRtRFdodUZlVHNSUm1FMHRsUXlIWmVmVWRoUnQxd1Z0UDV5YkM3SVlycXZHY1JGTzRQSUhzeUovdVRCcitqaVZaR1lWVjRjTEROajA5RWs3UXFDMVphZ05QNjJlVFF3KzFhWVJla1oybzlKeUZWbzZaYW41L0ljYzV5SkNrQ1UzMStPNGJETlpCQ0tUa0ZPY084R0lrcVZMTXJPS0srTUNzeGdCYXNYYXA3OUhndUZMaGh2am5EVTE4U3NHbjJaVHNYTkRWY1hEZU5RbldhdEhoRDhHczgzYUV5c3VrL2tham92TVgyWGwzQWtXcnJHeWxDdmpnaFdNSTRhNG9Fd3ZucE5PT2hHNVJ0VStOalV2bGFBL2h1ZXVGL1l5enRIYmdsRk11NXJZenRXUzNTVWNseW5oNkNKL3JiZ1pkenBsaFhIQmRDZHcwY2k2WFFUR0dZOEhVcktmVFowbDJwM0UxdmVXN0lWMHlEaHZlcC9GZU56cVRXekpFbzVMMnhzbVk3MFJuNitrZnNZRjRTYm5GZjVpZGowZE8yMW9uMHZLN212VExaRG8rSjAzeVhmY0hzNXFrM0crN01NZkE5aTJIS21YY0Z4cVBuOWhsbDMrU3ZWLzN4WGpnbTFVS2k3eGN3WXZwMnNoTnJXRTc1SjNKTDFPaHYrNkQvK3E4UDVFci9vMkhCY1I2emlKMmJiSzhQaTExekpORDV2YUQ4aGZOdndBa0pYTWZneHUvZytRY2ZtWWIrVmFpRTNRNU5ZQXlsdmJMR3l2VXdJQUFXRkRxWHFDTTNZYmpFdVBXRWVjdmhsVG1MaGhYT0JpY2oyYTVBZUp3UXRLUFI1ZHZaNktib2hObExqc2tvYXUyN0lUUFpTMm53L01vWHRvcUhqWFNZelkzQWJqSXZNWG5IRFRhc04wYmR0cTZvVnhvZlZveTNNQUY3UFBXRjYxNTk1MTMraHFJVFpodnZ6ZU85cjlQVkF0RnY0OGg0Qm96K1ZJdmxlVEp1N2V2eVJpbmMwQVJINjJuRUcrd3JoZ0lBNUx0QUlYc3lPdmxLS0hubFk5M3VZRTJRUW01d1hqNmgzZnRhbVYvUk13d3YrMGJZWTFCTkg0N1VsMnZnLzJGeGc0elVMci92RUxvNnFEL0d5SjJ4Slh4aVdxaURqWFp4WTZRUTRsbnZyaTBrRTJyWEJJUW5aZ2wvTW13bi9PZGdBZm1FYjFSTSsxT2hpWEtXR1grQmk2WXFhak0yczdURjRjTGdCd3pUZTI3ZFNOdXYyaGIzTzFNSnRvcGR1d01rM3BrNXFHTFlWYm9hcmVaWnZHelZmWWYxeWZYQW5HQlpxNGQ1Ry8wQzNGYWJIbnREdGNJQzhHMFhETEZBOGs1UnBtRTBYb21wWGUvVDBRMHJMYlVpejdOUWl6VklKTVl5NmxXMDBLeGdXV2tDWXFXRnM0ZnlGT3FkdXhudjk4NFhCQnhRMVFuMFhYU2RYd1hxdGxvRTFsdDNVZDhwbUdsRk5CdDl1NmdoOFIvdmJwcUxPaDI4WWZ1Sk41K0JxTWkzZ2tFdmtMY2JvR1ZTZXNyLzc2U2RNUmE5ZmpNbk5pUGN1MFlOZHYwdTVJeWk3WENRZlpwTThSN2JRY2t5NXAxRXo2UnlJY2d2SDBvWC9LMWZyc0MxZk0rYXJyMVZTQ2NXRkxJSWErakswNmYyNkMwanl0dFdHQ2s1czg1eTl5dGlMbkNhTzdGeEN0U2Y4RTJhU2ZRYTByVjNldmpVMi9QWWlIUHptdlByWTJwOVhKZFN3VUYweTNFNjNHOGxjSkhkQVpOUW9HSVRjcFJQSzRuUFJTZElTK1JhMzBXUHU0cnFUOWhOZ0VPZG9hcldyNStkMXBycEVhL3JDR1p0Sk9KMlh1NUdPVlhVOUlMYWFIbUhXcCtKWFlFTndNNDNiWjU2K201bU4vbkVjSDA0YWZmKzJDaUZ0TUYyY2w3SnJZcjhwS25Ybmw3S2xUVDM3eHJ5emlybzBBbTRpNVlrK0dpaWw3dGZUd3gxaW1JV2hmQzlGRGJETFBpY1YvU2h3OGdiRkVYYnJTSTlhckdtaDZlMDJsQXpGbnV5RUI3RzFUd3g2ZEYyV0FQR2VKVllqWWNtbkwwdmdTWWhQeEx0dk5xM3hoenpwRStHT0t1RmRBaVNxL2trVytUTzVPNVdOTHcrK05pYnpBcXZVVjlqbUMrSitsUVozSytKWHNPc1FTMit0bEgzL2pGZlZ2bzNQZXVRdGxHbGU2cTdFdWtTZmRLWFZQbTBoaXlqNkVydXpLbnVTa2RrbHd1VkQzMGFEbG9rRlByQ2dVaU40NkJQZmlBeFZRdXA5YkxFV2ZXWHlDV2orMWVMOGpQN1U0cThYMEQrWjF3OTdaWks3djlFYzNZenNsMDlTQ0JtY0tTTjgxU205Y3ZGdTNQMnBuNVZlY1hZaTZUTjNhc2pPcitleFBrRTNFaTgyQ1RsZmloVDNyZ2NsdWQ5QVdNWEFDcDFLMzJuZkJ0SUNyQ3Z5SEM3S1BMWFU0dVMyWDZkVGNsaTNtak9oTm5UV2V6Z1JjWHdpZDJhSDE2eXdmSExMTFN5R1JtcXpJQnRjTFNuMzVsa2UrcGRUdFR2R0hLOHhEMTlpMlBNd21hTUpFVWJES0YvYXNIN2FzY3IwcTVnemZuSFQ4S0ViTC81cWFaalphbjJiT25EMTE3YmtaSkoxMmQrYVZVNmRlbWFrUUxrd1d1RFM5NjJNZUY1eVM5K05UdFF1TVdQUzFuYS9LeE41a3BaeDBBQW1Wenp2eEVkWDlPdDI4NzBPL3ZRY05uSUIwZTVoTnhEcXZvMlZFVEpkV1FEOC92TmxWUjJjV1hEMmFlS0o3cDcvRG9qTXQ3OExyWXpNTzkrakJtNFRjUzVVYk44UnRKSEdSZEZOLzZJN0ttYWM4ZjBGTVduUk5SMHd1c1lmYVJGL3VYS0kwczJBNnlmTTd0WlpIS2x5bWdBR0dsd0h2aFJDeUR4WGg0c3lKeFJJdTM4QmY3bEpkeUMwYUpEZ2s4KzYrRXN1VUYzekJGMS8rSmtPTk11S2NmR0dmUWRheXRwZXl5MlNSbUVpczAzdks0aUJoVmpJTVVqamtLWWpBVjhlU1c2ZE1pbW8rdURQSmhUS1BYQTdsQk45RVlsZU5MSnhCV3JCaXRYeHIwdS9hUkV0b3RSTEttSk52OEh3R1FmUEpzUmZBeXV4dnN0U3c3Vk1IU2k5RGV5OFhXY2FTemx1ZFRxZW5Vb2ZkZzc5cHhzNG9sVzlmSXUzUDg4YWdWajZTTDdIdE96REhVTnQwMWYwcm80bkgyTkg0Qm1aL0JjeUJSSlhZRkhKTDRQVmtGamNQMUNuWkNwbmlGT3RJWFVvUGlCMnBwTzlmYndDWHRmM1plbkxVVm5zMnZTc05JM3grRUtiTmZRRnUySnU1bDVRcDRESWIxbWNhVjlFOUtxVzF2Z3UwRlg1VUN0TlZqVzFZaXBYY08xWWNMUjBrYzlxRHU3QkI1K0d5QjNlaG9raTBTNTczMC9sVHAzejI5Z3FEYTN4UUVpeVFrWkZQZW9MRld1S2hFNHZLWExCZ2tuRmRIOEFscVlIM3h3ODdqRnJad2doSEJEalJySnZSNDdIUkh2c0ZXaE5qcXg0a3ZUUmo1eHN4dmUvS3pYajJ3VTNnc1BLbjlTaTYrcHRLM1Z6S1A0clJYK2FYamY2RUFSeG1tVEQvL1pTcGk2RXZZQ25wNGsvZGxVbXUvNWtmK2NtNVN2ZnNsell5Vy9vL3pWdUZ1V29ZUElFQUFBQUFTVVZPUks1Q1lJST0iCn0K"/>
    </extobj>
    <extobj name="334E55B0-647D-440b-865C-3EC943EB4CBC-12">
      <extobjdata type="334E55B0-647D-440b-865C-3EC943EB4CBC" data="ewoJIkltZ1NldHRpbmdKc29uIiA6ICJ7XCJkcGlcIjpcIjYwMFwiLFwiZm9ybWF0XCI6XCJQTkdcIixcInRyYW5zcGFyZW50XCI6dHJ1ZSxcImF1dG9cIjpmYWxzZX0iLAoJIkxhdGV4IiA6ICJYRnNnY3locExDQnJLU0E5SUZ4dFlYaGZlekFnWEd4bGNTQnFJRnhzWlhFZ2EzMGdkbDlwS0dvcElDc2djeWhwTFRFc0lHc3RhaWtnWEYwPSIsCgkiTGF0ZXhJbWdCYXNlNjQiIDogImlWQk9SdzBLR2dvQUFBQU5TVWhFVWdBQUJSY0FBQUNCQkFNQUFBQ29iSkNQQUFBQU1GQk1WRVgvLy84QUFBQUFBQUFBQUFBQUFBQUFBQUFBQUFBQUFBQUFBQUFBQUFBQUFBQUFBQUFBQUFBQUFBQUFBQUFBQUFBdjNhQjdBQUFBRDNSU1RsTUFFR2FydTkzdnpZa3lSRlFpZHBsQ1VRTktBQUFBQ1hCSVdYTUFBQTdFQUFBT3hBR1ZLdzRiQUFBZ0FFbEVRVlI0QWUxZGU0eGxTVmsvdDJkNit2MklMTE1iQ050dFlDVlJzWHNUSGdraDNrYmROUWJEM1lYZFFWYndqckE3Zy9LNFErSXU2eHB5TzRJckdrT1BFZG5JUDMyVkZRdys3dmhZK2NmWU54aFhDWUZ1SkNFWVRiclJKUkVsMHdNNzNiTVBkc3BmUFU4OVQ5VzVqOTJlNFp3LzdxbjY2cXZ2cSsrcjcxUjk5VldkYzdPczhIcXNVMWhjWERqN3J1THlhNzUwNXA2QUNDT1hQTWc1MEtBakRFN1cxZnhoYnhBeG1tdUQxRDc2ZGZmZkYycmpxQ1VQY3c2MTZPakNVM1ZWZjNvZ0dWNThaWEdnK2tlODhqRnlQdFRDRVV0ZXdEblVvcU1MVDlUVmNkSVpTSWJaMXAwRDFUL2lsUnZQQkJzNFlza0xPQWViZEdRTEVuWFYvbDY2QkxWUHZlb2pQOXZhTXl0c0hsekhRK01FV1RhbDFYTWpsYnlRczk2S0lhYTkvVHNjK2ttNk9rYlcwN25WQ2IxV3pRb3o1SndKdUo1eTlhY0twQm1wNUlXY0N4bzFTSkczZndjaG1OZE4wdFhHNWJ4Q05OVml4cmhzNFcwOGFRR3VuK3drV1NzU1pvU1NSemdYdGFyL01uLy85azlQcjVtZ3EybnlYYjFHTnRaK3lNaWJtYi84Mkd0aGpqMFRtSTJUSFF0eTNXUzd4SFZCWm05L3A1UnZoSkxibkY5NXBTTzU5bm1mT3RPTDFmVDNiNnhXUVhrNVhaMjBmQ0lNMU1WTmJwRkRtL2tzR1d3OWJ0TTdPdmxheStOUWJ4SDE4STFPY3B2ek1VSytQNkJldXVSQ0FnVlAveWJVQ3FHVTAxWDdpa0ZuREFOZjhURFhJdTZrdkh0Z0VMbCtNaE1lZDdnR0ZkMGhSUnlaNURibkZVS2VrMHo3dTk5TUVvM1I3ZC8rR0tKV09WMk5XYy9iQkRTOVhNUWI1TjNCNGtTWlJWQVI5YU5XdHVLWkp1anplazQyZEdTUzI1emJQcjNMVnFUY1h3Wi9NR0ZrOVBadkNuMHZUamxkTFpFOWc4b0NOTjB6SUZabWhuam01REVQektwM1RXWnI1S3JiN25tb2FGMkNSeVc1d3hsTUI1bW1aMThCQWluRzZPMWZLVzNwZXpsZDFTMEgvVGdoUmJHTUxBUDUwMjZibXVaazd5SmNtNUJqMXVxT1NZR25YZk5LUmlTNXc3bWhQUUZsbFRsejhUWnFpa25HNk8vZnNod2xmaWxkVGRtUC9td3JmK29sUmVNK1RuekJqcTJVaDg2Z2MwMWtOcTE1Z3plNlFkNll0ejR1K2RoM2N1emtsTVA1OGNnZ1VVU1pqaytIdjlkT01rWi8veFpSTHl3cm82dmp6cU0vL2NlRnhMTWw3d0puM0RkY0ZoTzZGa29iMXJ6QjJ6ejFEMXJiNDVKdmxnbmtTc291NTg4dHlyTFM5L243M3ZaZjU3TTBZL1QzYjJtV3NrSVpYVGtQb0NRU3ZHOFIzOEdCdVVHWGVrRitMMlNCTTI5NEdoT1hmRXViMUQwRXZLQVV6dDZLQmNBMFkvVDNid0haRWtVUlhUVjhsbFZJZnA4UVQzbk5EVDU2c0s0MTBQR0VkVmxjOGhVbkxodlhRd3JuT0JVVEk4MFkvZjFyVXVvM1Y2eXJtdTZLcDdGb0V1K3NVNzhlbmNhbFBKNFlWazVVOG42TU1ZbHp1RTNla2pSakRQU3ZsMkpwWUtHdTVrcDd4UWhEZVdPdjNUejBWcnFKUjdiQ2JtUXh4eG9lbGJ3ZlkwemlYRkp2U2NZWTZ0K1N2QUxvaGJvYUx4MjdDb1doRmtwVENyVDNLSUdieFNGWDN0U281UDBZWXhMbmtxcEtNc1pRLzVia0ZVQXYxTlZtNmZFTVVZSkxQazdIUzQreFBpcEhDelpGVXFLblVjbjdNTVkwemlXMWxXU01vZjR0eVN1QVhxaXIvWlI1eUNBY0NrT05sZmMrRGJwSE1UT2Y5SUJGSmUvREdOTTRsOVJaa2pHRytyY2tyd0I2b2E1STZUY09sZ0liQWJQZWlFK2dUZGNJZUlHRTN6aklSWWhLM29jeHBuSE8yNUNVU2pMR1VQOG1jWWdpRmVscTJodW1LU1RaRGRsdk0zTFlwNURxMFN6cytqMFN1N0V4eWZzd3hrVE9ka3VLODBuR0dPemZZdHFwcFFXNm1reHlpZ3hHR3lIN3JmdDJDWTJxMTF4bUk4Mmpqa25laHpFbWNpNm4wU1JqRFBadk9WNGhiRjFYdFpmZlJzNytqc0tjc0p5aW1kc1BYNjhLL1ltMnROL2FLMXZ2N21rNEsybkRpRmFqSVBuRlAvbkdFL2UvRndnejMycmQ5MkNIWS83VkE0ZDM1VzJuc09tUG5qcTg2ejk1YWVuZnYydTl1eU1xeloxYTkxVnZlenpxbXg1d1ZCU1RQTVVZZitqVnpjTUh6NnRHMkp5MXRpcWMwb2trWXd6MmIybDJXVmFzcTZrR0lYY1RjbzhrdkVDZWxVbDZuMm9mTnUyWHJmUnlwQkdHRW9kNjlzbDlSdTNOaE4wS2kxZ3dpL2dDTHJSdHJrWE80SXdNTzRaM0N6bHNFVUl0VkY2VE9KVGNKT1F0TWo5L2VOL2JQdlNodTgrd1hhWGRNM2ZUZE5EcmU0UWNxRlBDRFpXU3BOamRjN0RnWnRvSTdaZ0V4WXRKbm1DTW40Q1FUWExRWVd6eFkzRitCTG9lL01ScjI2SXFtZW4zY1AvcVdHbnBpSzQyeUpzV3M5bGIxQVBmTlEyb2U3VTNacC9pc2ZqQ3krVGQrNW5ESDg0bTlURGNndWZNclZVNU9TdU5jYmI5bnZQWlRKTjF4QTNrMjFuMldhSTVBek90SjM4OHkvNDFOMUI2T0lWZGRJalo1Y21RTVU2VDcyUXI0a3pPSEZCN2J1TWdhejVXOGVLcDFsdXlHV0s5bVJ1VFBHNk1rK1R5WDJmWkY1cnk4SjdGV1crcjI4eGtTRHZCR01QOW04eEdJa1owZFNONU84UGNsWHNvRzhiVU9rVjM5TndPa01UWmZWS0VHU2ZSajdYZjFpd0RMMlVOL3V4S1ZyTWZmeDNzNDluczhhdUxBT0h3K1Y0MjIvb21MZFhIc0ExV210MUFpOWsxODkrdllSWjR1WWZzbjdMazJUZndJdWQzRStQdWduZ1c2ZW4ySFFjRHo1cXpDOStsNXRMUXhVWStKbm5VR0d2dEEyYjFjN0lWRm1lOXJXNHpreUh0QkdNTTkyOHlHNGtZMFZWYmZJZGtUQjZNYWhoN3J5Zm9uTjIwTkMxSml6djY3UnhOMW44bHl6NXB4TCtQRGZlb3hML0FHR3V0QzVRWHBvNW5zcFA4WFllbGZERS9KbmZENjlLTkJlNkxZRmRDeWpxbXZyQS8yVnFtVnNTMzJha3g3cUd5ZFIxM1FxZnNjYzAyelBra2kwa2VOY1lKOGtIT2VrVzhxR2x4cG1xUWJiWGFXQ2JiVGpER2NQK1c0VVJ4STdvNlJuNVpVR3p2OEVUTHNMejlQVUM5NTdoRk5keVdDSnZqajlPWkNoNmM5cFlyNXNnY2JmRFVGSXh4UXN5eGRWaEZtOWtsT3A2Y0ZzUzNyd2hUUTV4MlR6SGNWYStLYkpQRFpRVzJFL04wR0Y4UXp3OTlVV1BOeHNpeUU4NlJrSlBQVWF3VlFzZkgvSXBKSGpYRytpRzBTYThKUnQvbVBFOWZmWkJ0WlhqOS9hUVlZN2gveS9LTTZLb3JaNEdIcGVyMVhvUXBReVVZaFRRRGN4dlE1U05UZlMzTGFCZWV6akhnZVBYeW5FalZQdlc1ME9VaW03VmhqRnM3SEFTbVh4RDlyMjJkN3NzSEhYNE9IZFA1QmNzUXI2MXNrenNsMEwxdlVpbTNpWmdpUUdyTnhWbVFsRlJSbTJHdFdFYnFsVnpWZ2ZGR2pwQk5rK2M0OW1STEhJZ3lPYk8yd2txRXhXcVV5eVZUakJHcTdvQ3FwMy9MOGNxeWlLN2FRaHk4NW5LT2tVWThYSFEzelI2bi9ZMk92Y1RLQWo4YlRDZkg2SjR0M0F0OTZRMHo2VGlWVGdJbmNJa09jS3BJQUVhNCswUjZpWkNINytEcGZMV25EY3dxSEVGeEd0SkdWNG8ranRaWUJ5bzBUMnRBZEVNU0RxTzJhclZ4akk5Z0c5YjA3WlZjRXNFOVpvd1Q4dmx2U0gvRDVHeTJWU05jTXRtV21pbW9GKzdmZ2txK29vaXVwcVFPMFFlcnJENHNiemtudFBsOXBMVnBNQy9SVW0xR1pQOGNRSFJrN09WRm1GZVg4NXhJZ1ZYbzhwNksxQWkweUlFYzd4WkE0NElvSW1xZEJDRDNJK25DdWFkcXd2NnBJUEIrQ3daR05ndGsrOUxOaFltdnN6ckdUMWZTbDlBbDdqYm9QaW90OGtvdTYrQWVNOFpONGJtak84UWEwT0E4eFlTcnk3WnFoRXNtMjdrV2d6WEQvUnVzNGkrSTZHcGV6aTZ3L21WR0FlYlV5VW50cnlHTmZxZTM0TVVtd1hrZTIyaUl4VGxIeGpDNzdsUTcxb0xKK0s5N0hHUVRnSnBpTklUemx2ZEVTNDRlOEc3bHlMVXBCYUlVWUJyc21QOHh6VUJOeXNneGx4RmpxM3dpTmp3UEVueERibnlxTm5zRzZSclBqQnQ0SlZlVjRzYTRMMVNPcVVZOFhRYm5lZFpJb3RxcVVTNlhiQ2NZWTdoL3kvSEtJcm9hbDkyNEpZZElTSDgrNThHV3JsdkZEZWJ1MlQ0ZmM2Wi9OSytNbEJ4dkRXRC9HUmpqdXFpTkZjcFZTYWdwR3crYmtNYXlaUGkrS3p5M1lsbVNKTUR1SjJnaEY0YmxOM1ZGU0V4NzFWd2pIVnFFWWRTYXZpT1N4MGJHcHZDYU1OMkx4OC9neklJY0tKUHpoR3hlNlh1Q01SYjFieWwrTVYwdHlNbHM4Z3dMMmJGWG9IdUt4UlR6bnhyU2pWSndJd0h6L1c0MmFRVjlCWWIwUkkwSy9XZGdqQjFSRzhhb2VxS3RCa2s4TjJzY0FaS3RDbFRjNEdsZ2dKblMzZUc4VUtRMkx5R0J0UTY5MFd0QlJRSWV1YnpJUVJsbWNUN2Z5L3djUDkwSXUzaGFndmc5SW5uTUdLVmZrVDM4QWNIYjRNemFDcTlXdHRYa1hTS1hZSXhGL1Z1Q0U3Yk9JcnBDbDUwekNhTGJsT2F6T1RyNDRLbFhZNUNKeTNNSVE5MlJpWUhSTG5mSTJ3amw4akJHMlRnWW96S0wzQmhuMnI4Z0tFS3lOWTE0a3c3NEp3dmwyTjBEUG1iL1ZWRnRYQzU0TWVWS1dGYVhDd3VKeE1kYXpZWkZRVVR5dURIeW5oUFVjRE00czdZdUdZTi9qbGttbFdDTVJmMWJobFUySHRFVjlieSthbEEwakhINjUxR0dLSVgxMUJzVnFFdTVkMk5nbGFvbUdiTkt2emtZbzZ3S1k3d2swN2t4U29qajZHN1RsclRQNWVWdTZ0RWVZTjNjSlptUVhpQXNiVTJpR3lZQjROd09LMEZyRkFwSGpVZ2VNMFpJK3Y1RlRrbjhHcHhaVzNjTmo4cEFUczRrR09OQ1FmOG04NkdJTVYzQjZnbDVzS1BSeE5odktnRnhmdW0yYUdoYUV2MzNxbnpvMEFxUWJKSFRKbUN3WEV2Tng3UlZseVN4QkdQRXV1ekpsRDl3cU9mbWZrS3NIR2lRWjFteWFsZ2pvNEF2R1FFeENuUWxOK0tyKzRkNnJMVW55T1MzTnZybHl1L21lUnFlb21GUS9jcGRaUTA2cTlQVjByK3Y0V2hKOExtZ1pYM0pvdjRGZmttR2JJOWt4K1FqZEVXUEErQjY4THdxaFhtcU5FOXNPNG8yRVRaQVFMbHZacEduU3l5RWNsbUVkbVFGR09OcG1XN2JiZjdpMzN5OGJvMVZ5S2Q4bTExelNSYWtHekN0dVNudC9CR1EzT2w5eXhta1hHTXNGVi9kSmZTNm9wMk9jempEZTNoT2J3TlBOMWxGejAvSHhRV2tIVGZHb3Y0RmhaSU1DM1JWYS9GbVgxRk5kWTBSamVtQmFmQ0NQT1NYY0ZUR2R6WDlmZWREVFlFbEdlUHNUOUFXNFZyVFNjSjRDNWN2SEJjTEVlN1lJTnM5TGV0L3FTZFQ2RHcxSGlzWUV2djI0NEErc2hHN3JGSGVIeGxOeWtsS3kzMUlnUnpPV0ZqSXgwVWgwZmhGNExKR0kxR2xIVGRHb0FUN0YxUUM3TUxhRHV0S2FrZzlZNjR4NWxFOFRXWXR5VnR6K1lJR1VrbDNmRkJGL1NSU2pIRU15bnYzZi96RmdtV01HRWZzSWQvVEFqMit2N3ZxUVhCTWd1TzRiN203a3BlS3J5S2V3aTlsUXc1bitQdm4zQmIrbHF4bzNjLzJYRnhBMm5GajVJVDgvUXNLSlJuU29kUis5cVN1cGx1aTBldWlyWENRRmtXUzM2QVc2VHdaY0psQitUTXZRWXNPbGRwa0NlNnRZbmRUdzB4S0poZ2pQc1hLenVYWXhraG4wdFVvRTlUYWswaU5aWm5TN3E3blJndmRNR05NOHRnQ0p2dU02SmVuSkhPSGMxZHpaU1ZTNlhzN2FveUYvVnVhWDdHdWNHNmFYWEoyTWxiVGxCY0FsNHA0WXJaQStSL0F3VmwwMFo1M1k0UVRmT1VDYllkampCanlDeDhxMXZndHpmZXpIa291bkxHbTVTRDh1bUhHZ1kweCt6cnZGOUlSWEJ6TzlaU2hYalV4a0doSGpiR3dmd05VaThDRnVwcjVGcE5hcmd3Y1kwU3ZyaFlSUnllZlF6bWVVNzRIWStCNlp4SURvMVFtT2pMT1FybnJqS1JqakNzUTgzeU1XeU5mcnMvWWt3bXI2NWdFZzdwaFJyaFNWQ3ZCS3pveVp0ay9ObG5IM0NGb09KelZybldRU1VJQjlIV2hHSzJ3ZjR1cmVrc2p1bnJKdzFUcURxOEszSjVCQkowb2lneXd5cURYMTVIQjlxK015NmtpNnQydWFibUJrMUZqZkZ3dFFHeGpuQ0t2SmVyc1pyQWgybUw2bUhjY05mWkJGSmx4VjA0WG9yQnBJc0VZczlxZnRkQXZjc3F5T1NOWUpZc015dVV5Y1dNczdOOXl6QmgyVkZlUFF1ZzlUaGlqY29lbnhLOHZpS2NqZEVXRmZkdUtnUVJmYWxYSDVlbit6elBHakpFR0J6cWNDWFM0eGxQODkrUmxQQzdld1U3REFvb0tVaTNZWVQyR3QrRzFnQ1ZuN2VpWFBHZVZZb3pZS1cva1Q0Zk5HU1BXNlp4ZXY2bTRNWFlMK3JjZnJuRmQ3YXF1dzVSdWpOdFloU29mMnN0N1E2eDROajMrTkNxdk81VmsxSUs0bDFyVE81VTRJR2FNV0gxSkVyWXhOdTdNSU9ST2dMQUF3K05VSnJpeTVzUGR5cTFWSzk1eVBBQ3Y1RnFOTkdPa3UxL3lBYkk1Yi90MHEzRklTN2F0N25ackZmV3ZpeDJIQkhYMVI3SXVQTVZ6UEkzQllWbEM2UjNxb05HczZWdDFvSjV1aTBBMGVuOGQ4TnIvYW9WWWlTMXJXWjdza3VBbEZlL1VFWUNZTVc3bW93V2FzNFptZDBSTit0SWlURFV5c1VFTmQ0Z0tXVk5VZmZUTWh5VUk5MDN2S21qZldVdDRKZGZvRkJ2ajFIbUpXcGZIcWh6T3Uzd20rdlNpUk8zcjNvNGFZMUgvOXNNeXBLc1ZnbGVvMkFVVFhPTXB6Qy9yUE1WL01jWFQvaGwvV2dmcWFUbVJvUGZYQVovVHgxRU1zeDBkbDZWTHhkdk0yakZqYk9Sakg1cXpCdHVSdHJYMUxKNFQ3Q1lXZHgybVBsUmkxN1E0cUhBRCtSQjVoNERodHVTZEo5elFtVmZ5bkV5eHp6aEdEczhMM0UwMU10cWN4V1pnVTJKcXhFc2s0OFpZMUw4bEdDblVnSzVvR0VUaTVDYW92RWRlaE1GbUI2bk4weExUdW1NSVFEL2oydWFqb0h4aGlzSEFvY2NTUS9xSkdDTU5iRXQrUzRZeHpuSWgxUGdmYUEvaXlIdWk2RGlYcXRaY3pkcEtTelJpNURuNWd3ZjRPWXRpVFBMQ2tYRTNiK2VDTW42TE00WVB5bk5LSGkyeStLZG0yN0dSc2JCL1U3bG9lQ0Zkd1h6VXBrUStoRFhsaE0wcDdIT1hjR05WSTZnbnNlRGhibGFYazFpNnBKVmlhYTdsQms5R2pCR0tVL3cyRFdNY1p5dDlXSWpIbExSbUxlUWphL2NPQnFjdkFlMXJYclE2amF6VjhvVVpZNUlYR1NOOXBxUVdGNVJuWVhFR0E2cjNTVThJUTI5YUxOMk9HV05oLzhhb2U4bzlZVWFtcXhWc1ZnajAyVHkrMWpBWGFlSVlmcXZETWFlZmVMM0pBVE1iN3paUVcwVFJ5am10M0hyWFZ5dnBMeGt4UmtRNzFFQ3hheGhqL1RSajJJaW9IaVBqc21oWm15ZFdJRnlEK1I4Y2Zqem5JQkJ4Z3pZdjVUbVdpa2xlWkl3UVE3bXUyNm8zTE01bzZobzRzZVBwRnU4eVdkc1l5L1Z2R1U0Q042U3IvWHgybVdGalBzUGZ6UmVVeU9NcHBmRzJhZG5KRy9sOHpxa3ZTTUF1N3laakUrMUVaQ1RpSk5KL0k4YUlrVStOak5EeW12SVo1NFRyaW9YODk0dTQ0Y2xhNXVVejRqRnQ5dWllNWg0SDRoY3M2Q05uWHA3UVdVenlJbU5FZjZsbC81WktXWnkzZVZQejB4eG1rMUp6dGpHVzY5OVVMaHBlU0ZmMTNEV1p5T1BCNWllTE1QUFIyV0JDUklEcFJNaWRLVW0vS3lmNFhlYUExb3krV3JLUVphVis3eEZqeEJRZ2ZjYnBLMHk0clRYR2FrVXMwK0ZveWJuQTJ3U3NwdGQ1d2VOUHMvc1lLdUo1WE9aQS9JTENlWldSaWFYY2VIS1FxU1lKbC9jaVkwUXJsSmZhVmtzdWl6UDBUcDhLTVlCTHNxWHZiVjA0RERybCtyYzBPOTlwUml3S29hc044azVKYlN0M2k4eFBGcUYvVHdOcGkvN2dncDV5UlRFSUhpVjJ4MEVFNnI1TVh1VTUvcnRaUEJEcHFFbHBiUnJHTktXbXhxWm9BM1cyZGppaDhYZXdodS91MGV5a0d2ZjN2VkY0WGdXL2tIYVZaOXA3N0Q0T05jRnI2bkVnL1RVN2o4TzNYQXVOU1Y1a2pKUGtRRWlCQnVVMmJYTGVZaFBSakp5eDhnYVdTMEYxa2hldFdMSi95L0ZpMkNGZGJhb3BhNWJrTm5UYzJOYkQ4N2dHSXMwTG5DOEdXYU5yNkJrazhSUXZzWHBMaWlhdHNNSXNtVmNkd2k5V1ltb2FYcEFMSjlCVmJhb3JZT05DazdyKzdRNktwOXJLR0RjaklYeFpuMzJSQUZXWFR0dmZGV2xJYzBXcHZHRGlNaW52TWNtTGpKRy9GTTBvYldzZWdzbVp4M3pvd3pMUUJkWHRhUVJLOXE5V016VVowdFZ4ZGM3bWsxcUxKazBYblkwVi9EVmQ4RVBjMkh5VVlBaFA4WFpNc0lpWXVlcXVlM291dGRVZVBJeFI2am5lVll5cEh5ZjRQSTVwZUpGV3ZPRXBqTlFIR2ZQOHB0c1N5ajR0UWQ3Z29TeEJ1OEpzTjhRWGlQNFp3MFpYRzUzb2RISmFJcXU3R3pyTFlwSVhHV1BXK0tBZ1BkWEtCd21MOHdKNzl0bDc3YW9kNVJQNEJpVDVIdE1ZcjF1eWY4c3p6RUs2cWpYdjRkUnVsZ1pGczNBYmVoek1mamZveUxoeHA0RFFoWjVtdU15SDR0NFY2bUhLbUZFdURxdlFJc3VpNHVDM3FZdFB0TUQ4OE0wWGU5bFhMdDVPRzNMdnhXOW5zd3A4bnJXR2ZUbDByclZPbjVzUE5KN081dW1IOUFoNUQyMUFEV2NsY04xMUVTYm12MUFKWkxJWEhmVHk4bnJ1RHdEWWRUMFBUK2dNaTU3bG5JSW5WV2lNTHo3b3NDbzE0NDhuVE03NGZDTThDUDhMd2g1K0xxajJzWXV2Wmxva0J6LzlrLyt6ekJGSzlxOUxOUVlKNitvRzhtR292dmEzNUFydEFYbVo0US82RjBXZnlHVnVFTkphbFppNG8vV1hSSFlYVnJxTHFURy9NTWN2NXJrQlUzUjF3cThPUGEvR3IyZnBpa0pjeTJDQTd6S1NEL3piUjhtN0lGWWJsdHVoNXhycHhWWXcxS2RrMTdsZ1crcmt1Y1hzeXkwNU5BRVA2dE1GdGo3c1N3bWhaZUtCVkdTamtoY2FZNjF4NWQ5QjZxVjE4dXVLSW8yM0czTnlrL1Ntc09IZTkwVjludnhhRTNSSzlXOGZ2QXQwOVhsQzdqdUZucnFna3pWbkdQUnBrOXlxeXVmYTcxelN1eExqNko0b3hHelpWTnRZRERZbi9VbFZmWURFRERtRER5TGZmK29NZ1RFZTh1OGh0Nmd4U3ZBeUpmNG8wKzlUaTBpT3RjOEN0SURQS045Lzl4bGhqQlQzN2xNdFhRSmFLNy9HbXVUd0ZMVmxkZUZ4NjZnTWRmR2RNTE1uZEJhVnZOQVlzNWsyT2J5N1JjaWJOTVkyNXh2cEo1K3BuSDFlTlVKMXlLNzdUN1hXQkpWUy9kc0g1eUpkZmZrMXJjTmYreitUYU5mMGlzYnNEOHd2R0YzNXNGcVJaemMxcjN6VklIWGNlNnJBUUJsNjVxVWZlZURncHdib28ra25UaDBZTmpCaCt0RE1HekZiRGE5L3pZVEFSL0NlaHN5eGlvMHhtLzNhS1hMMnpSZHlmS1JzenEvSVA0WnY0QTJhU2UvZlBqaVYxZFVKdWd3dHVKYldDZ3FOb2lVamZtNFVYVHVaYmQyaFJyTmJ4a0JKNVZqS2wxVlNyS2prRVdPVWRJeTd5OWtvSGxZbXZYLzc0RmhXVjVQdVJHUnczZHd6c2dVWjZrVmU4OWVHdFdMWk1GeElLdDZXRzJhTVN0NlBNYnFjUjZMYzlQN3RnMzFaWGNHekxlU3l0Vk5ZckJVMlBic1ZXdkcxa1RRL0swM0h3VXRXdy9kZGhVVWw3OGNZWGM1V1E0YVRUZS9mUHZpVjFsVTkzNDd4c2R2ditLQWUyT3d3MXk4ZStzOExDQ3MwdUc2UDlSU3pZK2FpRnZEOGs0NFNLUzc1U3VHMnBLUmozbDNPWnZtUWNzbjkydysvMHJyYU5nK1IyVHhiTmlDVW40ODRuNkY2UndyTy83YWcyVk9OY2d3TjVtckVYSUFabDd5cmRwOFY0V2pDNFJ5dDBSZENjdi8yUWIyOHJ1YWRzSm5PZGlwWmpVdk9JbE9uYzQya2wraE82WlEranUxYnpnZjJjKzJKT3k3NXhIdjdrTi9tM0FlSmVKWDAvbzNUY2pESzY2cW1qcm83eEFDWWp3UXQ4am9iVnEvbEpkZFFhb3MrbWNacnE4clM1cG9QVVVFVzhsQ3JsR3RFa2l2T2tzOG83dW45VzRaNy83b3ExT1ZKZXhnSXRha1dXWldINmgwdE9OdUxwdWNsMURVcEo0NDJJVDFBVjV3M2EwWWx1ZUtzMmpLQ1JITC9sdUxkdjY3R25laUZ4bmgvWGNzVUpTZXZoeWhqdGtzZGFPUEVjTmJrZXpEMGZNWU9GTkJ5QXR3amsxeHdMdEw2d0dYSi9WdUcwd0M2bWk1WWVjeWFSeUVLV3JRZE9TdFFVUFVJRlczQzhSVWZvNWF0NnZLd056WVRxSVRZNEZxVkplSStNc2tGWjR2ZFVMUHAvVnVHN1NDNjJnK2YyWlJudnVOTmFTZXZkT0swWGppTTQ5Z2N0VDVZUHMvM1MrRXIwbWw2eXcxZ2pVeHl3WG1VMmtqdjN6S3RHRVJYNCtHdGsrUVRkR1A1bXd4bG1uM1VjR3ZOS3cxMTdsTTByb2tGTmx1NFBNVk8zTDNSYXZNSUplZWNMWDVEelNiM2J5bXVNTWErZFRVcmZYU0hvL2pITFFmdUFwYWNQVndYNTFxQXpOMSs3d1dybmRzc1RJQ3pqK3QwK2NJc1U4Y1lvZVNjczg1c3lPbjAvaTNGZUNCZGJlVW5HRTJtWFFRNjBxN0djMmw0THdEV0Y3N3h4UDF2SDREdkRQdjYzeXc5K3ZoNWN0Q3hLWTFRY3M3WlpqakVmSHIvbG1JNmtLN21RcHN3bis4bE5tSStQTk1uVWtoRUc3cy9zVWtLa1oyeFRYNm9mTTNZWmU3d0g1S0RKamxZdGhGR0tqbm5iTE1jWGo2NWYwdXlIRWhYRzg0UjBwTGNkOWx4MXBLVmZPaTFsNTg2ZUhQSFY4SmdZL1lCLzF2WUd3WXVmbzVZdTYzbGJwcTRGUW9nazN3Qi9la0hEaDg4NzZBTlRYS0hNZ0NDczYvb2FNTUcwZFVrOVljR3VHYWNlRWVmeFBBZXlOblgrVDhZVGluaUs5RG04Z0lSclk2UGxZR0lnMG5uZkVqSnNBMjQ0NEZyYUpMNzZSZHc5bGM0eXRCVVhlMG03L3A1cGQxMDNIb3ZXaHo0R2ZJYmVNdWtlZER6b3I0TXIvV2J5NHNUaEFiL25NdEVoREd1T3lobEFITmVKb3pDMENUM3Q2ZUFzNy9DVVlhbTZtcG1vSTNsR3R1YkdJSWVwbWxJZ0w1NTR2WHhic0luQlRvbUZ3UVJlaWFFNWl4RUhCN3B1RWhsSUZ2ZTlvREMwQ1FQdFNiSU9WVGg2TUxUZGZXVjNnQlMxTjR3UUdXOXFueUx2WDdvYVE3K1pzTzJSV3lJUEt2WDUya2JFUzlndTBpbElMUGZDYUFQVGZJQS9TeklPVlRoNk1KSHJxc2hpeTYvTmJQa2NmSytndmNhM2ZYRG55ODZUWEFRSjl4ZEU2ZFNCYWcwWUdwQXpOSjBGZm1NV1pKbC80VC9WM0J0MGNaQzNrWE1QOEhwUWE5QWxRYThHcGlRYjBOTk9XTVovZ2JweVo2M2tnWDBJSFpkMDdZcVZkbEtBN1lHdXVvUXRiM2t3RmRpcnZac2RGL2VoN2h4WFp4dTgwbGJ3VWFuZ1gzbEtyYk5IUjE4T2VLcTZ4eDZHdUpGYktndnczcHFWS0JLQTE0Tk5GWHN2RzdZejJkeENpVEpGdjJJeExSc0wrc0tXR25BMEFCMmtkY0Z3UGkzc3NjSWVYK1NMZm9SOFZtbUN3YWZLbE5wSUtvQmZMTnFSeUR0YXZGRGFtTFJ1aFFoZ0lndHd5UlRUdUpSSWYyQWFBREI2V1VocXZ5TUo3SzNFT016WVpvdVh2YkEyVzlxMlJDaS9DdUNUemNmMUxDclpLV0JJZzNnTmR0bFViNmkzalg4T2lGdjhWZWFJL2UyVllXTS9tT3pIMUg4djg4ajVLNkNqK1A1V1ZUUUgxZ05UT1RPM1lvTU5NTEVmakdna01hdjZzSHhNT0ltbS9MbkRuZXk3YU43QWpnZ1l3VitvVFNBbDhya1NtTkYvR25HTHFISGVMelh4T1ZGL0UrR2ZKZXNBSEdYaFJrYnQ4SjByNHVYeHJ6YXFJQkQxb0JtalBSNzhiamdSVDRVWWxKZll4ODk3ckh5UWtUNmV0K05HQlFGVVZhaCtxazBVS2dCSEU3c0NJUXRQdVRCeG40dVVHV2F2cmVEWUJDdlVZQ0kxKzVYczlrbThPcUZIM0lKOEtuQVA1Z2F3T0ZFbUF5N2hESGlDdytob2ZFa1BXS0lZRkNQVndnandtQ1hzMDgrQTdSOUVqcVd5R2xVdjVVR2xBWTh4bGpEdXNUdk5MSy9vTUgzSFVUdE1DSStHZCtiWnAvQ3YrR2dvM2hWaVVvRGhSckFOQzBYTUhKa1pCRWI3M0s2MVFNdC9ZOXdROHRwK3NuRmxYY1VNcTRLS3czWUdqQ01VWDBqOFVmODhjTWZvN1dYK0dzS25GQUE4UVI1OGtWWWVGZFhwWUV5R3RCVzB5ck9pUHFoblJVVWJSSHFDOHJMajdpTmYxQlpseWpWdmRKQW1nWjhRVzlhTTdEbmpKSjlkUUNTY2ZBaXJ1Qy9CSC96UEN1dmZpb05wR29BbjJoWkZyajVkaUFGNEsrOS9NZDJtdW9BSksvblE5d251QTYvTFFoWHQwb0RTUnBBc0hCWklPN3F6bUNXK2M4cDBqLzYyekVwZXhDYlpPMUxqZXBJbzZtbktoZlRBSUl3NndKblF6dENSa0Y0bThCenZCWmhSbnYrZFJDWndkYXFlTGRRYkhWTDFBQk93ZTRKVk9Od0xZWDUzbTJoL3lRdjhQT2JqY2dORmdISkN6bE9sYW8wRU5WQS92ZFVEZjY1V0swR2ZRTzFwK1ZwOG9SdmY4OUNGSEZ4OSt2SEZxMHFXMm5BMEVEKzVrdExqWkVLQWUvbTJ5OU9ieFBmbVRBVGNad2JiSnN1ZGNzN0N2SUFBQUlmU1VSQlZLYnVVZFNxUktXQllnMXNxVWhOdmt1ZDE4QlhTNnhQU3F6NE41c054Q1Z1c0cyeWhtLzQ2RkhKbkhDVnFqVGdhbUJjeHJDbnhYRkdFd1hmYzdyYzBVRjFaYnc2bEgzNFNTR3l2eG1pLzVpeGgybjlrb2xYNVNvTkJEVXdScTd5c3NDZk9ONkV6ek4ydE5xNWo2a0JhVkpEM09BR3k0SkEzVlVMcjhwV0dnaHFvQ25lNDlzMlhwdk8wWTF2Z05MVGpEdDVtWkhLRWRuOG5HVnNOZDA0YnlCVm1Vb0RCUnJZcEo0ZHJyWVRQMlRnTE11L2pnd0E0cEpCNjFLSXdtRHBYMEliZjFBcENGYTNTZ01CRGN6d2x3SURzelN0TlBaQVQ5WDFoUmxWb1VDVUh3cmRRSnh4dkZxL0tQVlVpYmdHL3A2K0N6aldQT3pFVVFOaFJxc2l0aGdaNUNSQ080MTFxN0RLVmhvbzBBRDI3YzYrcmtWdUxVREppL3hoeHJ5Y3B1YkZKdmRzOCtDMVluVmtJbFM1U2dNaERkUytkdXJ3clQ4Y0tqWGhnVENqZ1ZScnIvTDgyTzMzZG95U0tsTnBZSWdhcUR0N2hrTWtYcEdxTkZCR0EvbTVpaksxS3R4S0E4UFhBTTdqZElaUHRhSllhYUNjQmg2amZ5OG52eTVXcm1xRlhXbGdxQnJBbUxpY1padHlKM3VvdEN0aWxRWkthV0NDYmFzMDNXTm1wYWhVeUpVR2hxQUJmSHFpaDQ5Q0RldWZYSWZRb29yRTlhK0JtU1o5dGMrNDZIOWNUdEF6aWl0aUg1dHBJWUI0L1d1b2t2QjUwd0IybjUxcmgzNHA3MzNaeldKcmhiY2xnUGk4TmJSaWRQMXJZT3EydSszcnJZc1F1MEYraGx6dWFmS0hFRFdVS2xscFlDUWFtTG50OE1IZVNDaFhSSjhQRGZ3L2NzWFVKWUF3eVBvQUFBQUFTVVZPUks1Q1lJST0iCn0K"/>
    </extobj>
    <extobj name="334E55B0-647D-440b-865C-3EC943EB4CBC-13">
      <extobjdata type="334E55B0-647D-440b-865C-3EC943EB4CBC" data="ewoJIkltZ1NldHRpbmdKc29uIiA6ICJ7XCJkcGlcIjpcIjYwMFwiLFwiZm9ybWF0XCI6XCJQTkdcIixcInRyYW5zcGFyZW50XCI6dHJ1ZSxcImF1dG9cIjpmYWxzZX0iLAoJIkxhdGV4IiA6ICJYRnNnVHlodWJWNHlLU0JjWFE9PSIsCgkiTGF0ZXhJbWdCYXNlNjQiIDogImlWQk9SdzBLR2dvQUFBQU5TVWhFVWdBQUFSWUFBQUJlQkFNQUFBQVVIeWJKQUFBQU1GQk1WRVgvLy84QUFBQUFBQUFBQUFBQUFBQUFBQUFBQUFBQUFBQUFBQUFBQUFBQUFBQUFBQUFBQUFBQUFBQUFBQUFBQUFBdjNhQjdBQUFBRDNSU1RsTUFJbFNKdTkzdnpaa1FNblptcTBSeHN1UmVBQUFBQ1hCSVdYTUFBQTdFQUFBT3hBR1ZLdzRiQUFBS0cwbEVRVlJvQmIxYVBZeGpTUkYrbm4vYk0rTkpiaEVFMkJJbk11UVJFaWtlQXBDSVBOR2hPMzdlb05PdGp1RGtRUUxFQmVDQkJJR0VQRUw4SmNpV1FKRGhpUzdqUEFub0NKQTNCYUdiUFltQTVPUUZkcndjN0ZKODFiL1Y3L1hNK05rK2QvQmVkMVYxVjNWMTFkZmR6MDZTbFplL2Y0TSs5OG1WYTQwcS9BTnhlZms4eWx3dDhUbjYvRHNmL2dUUjA5V3FqV21yMEV0TUhoRTlpTEZYU3J2M1dDMU9oZWpaU3ZYR2xIVlBOWFZDZEJuanI1QzJSaVptOTRqZVc2SGVtS3FOZnh0cWllaS9NWUVWMHZyMHN0SFdwZXNWNm8ycEdoSmRhSHFMN0hMRjVGWkJROGlhNEIwVEhTeWdjZTFMQzNUV1hldEVSN3JXSkhxb2F2Y3VOYUhZcy9mbFl2SVI2VTJpaGliREx3TlYyM3lzQ1lXZWU2WnpvVTRaNFZMN0M0WUM1TlZyVkU1Znp3ak4wR3ovYndhaG1VWGFORFd5OTY3UG83MUtIL2wwWi9xMTc4YVkyOHNGU2lJTE5SVjZNV2JMTDFOUzVjbEZubnYxcnp4dGZrcVY2QisyZC9PSnJZbjM3NGxlZS9PREgvcFloNlk1WTladEFnajVCYXBiUkdlMiszcGt6MzZENkczRlgwdHAyckNTNWoxWkxqU05YYmhnL0RTM0hlREE5WDJqZURlM1c1UTdTejM4WURzU0FGSFBadWdIaUw3cWZQSHI3RmxuMitLbEUxbW9zbTNSUlkxU3BlTmdOQVNUOEJUc0RpRm92QkJpQjVxNDBhTUFJRHBCWHBTUjd3UFJCUkF0dzdmc01sREl6Rit0aHNxU2NiQkl6MUdZNVRzVVdMNjMzSlBQT0ZTV2JNb0kyQ2NLa3h5TFpIR1Jwei8wR1RpL04xelAzVXdBSkd2MFQ4ZE1KaG0zOElyS1JXb3ZOYVBIZE9oVnExcnFKNzVHbE4wVWhrUW5ya05scWVHeUd5eS9Vakx5RTRkaWg4akdBQUNqejZzTitvK3phL0hLK1BvZ08wamZUYnpVeWQ4UWNGRDNmdXRuQUNBN1ZLRjJsVDZyNU44U0Z1MjVnUGxwNU9ZRTZQV1FNc290Y0NIdG9mREkzTkpTWWN1K1M1MDIwVmRDK1NSQlp2bERRdXJOeXNvVmJsZnR2RWgydFJNSDVIcTFWZ0MzVExjelY1elZscnZBZTJRMnRrb0FJbTFqSVNJM2YxY0J3TkFqbzNLSEFveGV3SkFrcVpvamQ3SnVsa3FQTmpZUm1ZWVlhMVFKVzJyNUpKemJucEhabjhzVG42WVlySzR6bFpmb05EODJxRGJQSjg1RGViR0NGT3hFOTdsZzlHQjMzTlFJMGdlOWtSdVMxOGlDU2l0bWE2N0hUSVFXaGpYRnpsVDEyOVBiUWk4V0xnbkhyclc4YTBOZnEzdisvamNIcXZhajczVmUrYXVtcWFka1hGdkdXeTlNdi9oSEs3UnVEY0hiUnFQaUFVTHdMb05zUXR2MjREZTJCWWMvb2QvMnFLTzNoSjlqRWhLZGQraSsvc0lqR0dYTU5QVmJHOUxFbFdPcERsTWZKQWxPQjdFREFXT2Q4UXVnQm5LdVhMMlV0RGpkcS9UcUlObnZ1TXhQZWhIR21INXdubnpVN2N0TlowbjI0S2hncFE4MlJzNFdqbWdUTDNDczRPNU96NU10anJRcmxRaDF0MjJ1UlJnN2FzOUQ3SjJKRWFMVmxDOERZeWh0NU5uWWoyd2ViUVR3czRXanhnYXMyM2h5d0wwZ045QzlOM09NZzZTdGo5QnRPNVNXakQydjZBUVhBaWlOTUhFTHQ5RzE1VnpNY2syc005YTEwVDFTdlJCWG1CQVh3N2owakxNTmMyaHVPdWRwMGNpekIyMmN1d0VhRzdrYTZOREtwUmFNMUw1UXp2aWhVWU9nTzFGU1NUZkhPTzRkYWRaUTdQbWFrbnVPNERxT2l4akNUMEEzSTlVMUR1bnVaVDdoNFVwaElRZHArSjdpbFBLTXAzWnJxZC85RWFxSlRPRmhUWXdHdHJaQVA5U1VpY3o1WGZZSERscDI1NFpmTldoVjh3d1hKVU1uSHVpUWpTR1U4Rm84a2tSVDc0SSswUFd4VFc1dWJqTVcxVDBrWVkyMExWa0dIenF3YXFvMDcvWkxIYXNEazIxY21JN3F4UWhvUTdvbEhWZGp6Umo3MUVnRGgvUlVJZ3k3UlB6SlhRNGVxOWNBazJQb2ZKQm5NdFE5TStTZTh6VUlreE04ZXM1bm5GTEhTaTdDY0JlTnF3QVZsSGoyVVVNR1lWZ2JGNUlOQkhGYndKWEU1ZFloeEZLZmVvaTNJOVV4eXdBb25DZ0dIbW1BQ3BZYXZObVdOcFEyQXFwcTlFRStNZVRBbHI4ZHFDM01wVjdOVGlYTHdBaG5aZ0FzdUpNM3BOeXJCdGQxb1JURFo4c1laUFlBbDdiMEN4T0FiM1lMNTF2ZVE2YXBrbUUwSW1SRHlyMjJBRUVwbE9ZWUdvMnRpZDFzb2lGR0h0aytQZGxkTWxvK2R5VFo5c3UrMlpaTzFCWk9TQnU2Y0ozVHJFZEFLSnphc1VUb0pJbGtkSDI4QW82T3JQeE5iM1JsVy95ZHpBbHk2R3JZQUNsblM5K3ZINkJPYmRlNnAyQWsva01sdzlHRkcvcUdDdnVsR3ozVm9iZlA5Rnk4TkgyTUlQY0ZhZ3NHUE90U3V1VWg0QVpMR01xdk9ZOGlXK01WYkRtMy9ZSThZbUxQeHdoUyt0aktCUXpzYzNxZkFqZjF5K1ZsTXpXMkJWb2RQRG8ySDNZWjYzWEoyU0ppcE82WEM4S0NnVlcyUm1LME8xTWFlOUVUSEJjajhZTFordWlFRzF6b0tPTWtYSXdrSWtoR3pjTUx6b1hoQUdhT3dhc0dPTVFTNTNPYWlRZE90T1hSUk5Fa2lnVHVsNHdodVhzeDBzaTZ5STJacS9TUnQzMm9QYzl3eWgwUmVMd1R1aWhVZ2dJdWtFYkMvWUtSalB4c1lOWkZSa08reWZzMEwwY2p3K0tNUHZRMFBscklnaTZucG0zY3YvOHAxUllNNUlTRGlwNDI2OTNzbE9XWXdPK242bHduOUNyK09QeTYyNWR6aDBEZld3cUVPZ1psVytlMVlBQmVIRloyZEthbUF6WDREUTgrMThITGJwWkdMRXNLejdzNE5uaDRNZTZ2UDFKZEJRTzVZNTBKcEdFNExEay9SYTBaY1h4ZjVhSWNuNm1DTDRtYkdRUnErUWhEOVFCRHQ0N1UrSUlCZUxHNWd5aGlwQW0vY1NoNStlQjdRRklYWUsyWTVaVG9kU20yNFpkZWtic2VrUXlncEkwc0F5RjNvbWpxY0h5RTZxYmIyZzA5ZkxWNXNXRjI2TDJmaE5IQ2w5VXcwN3p4V0UxZWlZb1p3RFA0R1AzQUtNTmtMMUZWNXo1RGlydzZmTnBoTitEbFNya2J0cUVxM0U3RVRvTXF1MzlEYjQrQ3djZm9Tek1rb3VnYzFhNXRHM0w0QWt3MlFJSGQwbjM0WmNCR25SWDM0eklGZWN3R2NJRjJyTEtkc21CSWVKa292KytIemxmZHhRUHpQVUFUYURubHR5NW9YUTlzdzd6Ynp0OU1BSW9jR3diVzZCVFY5RksxQlVQQ3kxQ0ZQdCsyYnltN0psQ2E0a2N1L0hZallVNzNicms0NUhaTnJHR0hyVnczMTltUTRlQmxTeUdOdmM3ZVlNK2VnYU5LaDZZTkxWTnVFV2tNbFgwbUxqK1pPdlR3Z3FXQVgwWXZhbUhCTUVHdDZPdDhDVmdQVUVMTHkrZVdEWXdmSTNNR3pLbjBpTDR0UlhTOUZteElZNUZXMnpoSi9jcXVzR0JncFcxTThVbGlVR25uUG1hSGFvWk8vamNJbVkrLzg5cy9JYVgrRXNxb2xuV2daazNFbG9Da2U0SCtiTG9JQmtMeHpGQ1Q1R2Y0bFBiczNEV2pGZVZnelhtM1E2bzhkbC81WkkvOUFJSFc3eDk2NXRwbnBtL2JsbVM4OGFxbDR2MTg1N1dIb2htcnR1blNrU3UvKzNybmxXKzk2ZHBocFNQdVFDRm5TUzNBeXgyT2M0cGFRVkk3OHZJcVZiTC9icmh6ekw2Q3REdkY1aGZZUkE3TVdQeFBUVE4yS0NwV3o1NWJiaDZnbERrMTNDdzVKNmRYSUNCN05KaFR5MHpkeW5kL0UvSGo5TysrRUh2aDRyWDEyY09GOSthWlk2dTRKWHlDZmxDZ1crcTJ1Z0tkWmhadHpZd3VQT1NrUUhETmJJSVZMTm1OMFJKdWYrOEV4NGJiWlF0emkvNjVKcDBaR0F1YmtvenhDMHVSVW4vL3Nyb2NuSEZuTUdvdDg1ZVZHYnJNS3JJeHczVTdIR3NVK1dRVVNzemI2aFZlL3RpLzRPYlZIdlNyem9HakxmRjFJeGhzd1VaekR1aXFpcVBYZ3VwbDk0bzRqVXI2N2ZYbSs3SVA5UFdsODNiVk9XN3BPem5TRWdpL09MQ0QvQitMcStySmozaHdLd0FBQUFCSlJVNUVya0pnZ2c9PSIKfQo="/>
    </extobj>
    <extobj name="334E55B0-647D-440b-865C-3EC943EB4CBC-14">
      <extobjdata type="334E55B0-647D-440b-865C-3EC943EB4CBC" data="ewoJIkltZ1NldHRpbmdKc29uIiA6ICJ7XCJkcGlcIjpcIjYwMFwiLFwiZm9ybWF0XCI6XCJQTkdcIixcInRyYW5zcGFyZW50XCI6dHJ1ZSxcImF1dG9cIjpmYWxzZX0iLAoJIkxhdGV4IiA6ICJYRnNnWEdWd2MybHNiMjRnUENBeFhGMD0iLAoJIkxhdGV4SW1nQmFzZTY0IiA6ICJpVkJPUncwS0dnb0FBQUFOU1VoRVVnQUFBTEFBQUFBN0JBTUFBQUFwN2gxMkFBQUFNRkJNVkVYLy8vOEFBQUFBQUFBQUFBQUFBQUFBQUFBQUFBQUFBQUFBQUFBQUFBQUFBQUFBQUFBQUFBQUFBQUFBQUFBQUFBQXYzYUI3QUFBQUQzUlNUbE1BUkltcnpkM3ZWTHNRbVhZeUltWXlja0pzQUFBQUNYQklXWE1BQUE3RUFBQU94QUdWS3c0YkFBQUREMGxFUVZSWUNjMlhQWWdUUVJUSFo5WHpYRFc1Tk1LVmg4S0JpbDVoTFZGUUZFSFNlR2hsNEZBYmtWeWhJSlpXRmtLT0U2c0RJeWlpUVVsc2JGMFFMR3hNWVdVaGFTd0VDejI5VmVMSDg4MGs2OHp1Wk40YmsxdHdtc3pPZSsrWHQ3UDcvbTlXaVBVZUx5K3RON0hQQytCYkx1Q3dsUTg0ZkFhNWdOL1ZJUWZ3dFlkVnhPWUFiaUYwNFUwTzRBZnpKejZLVFRtQTFWdjIzNEpmelRpcVlNeU1wK0ZITHVETDdpYzBWc2J2QWVKdURobGoxVHE1WTd4dTRSekEycUlqWHpFNnVJRDE5YlhrNUk0TUxwUUJ2a2R1N3FqZzdhaGVYem9FZHdnNDJIVVU0QndWSTBSUUFlaVJYQnQ4VlFvZXdCSkZucXdDckpJZTlzTzdndERqemVaVGlsdXNBVnlrSEtRdFV5QTc4QllqSm1ZRnVXY1pueXg0QTMrTFlobnY2UmpMVFdjY1ZpQXVNVEZ2a1h1WThaSG0xRmJjQnVBT0dTK1FlOU9EbXdialN4VFJRZFBJUFVpN0RLeG14bHNBZnROQktKUHdpSFpKckNiNE9jQ2haSDNvcjVUSjNVTXQ5cUlCRGpHZHlQYlFLMUltMi9xU25obmdqU2hYaExPU3lTN2hrRFlaNE5mdVBvTXhTaVlYMDhIVWxRRnVBWHh5dW9abGxFbnVIVGVqRFhBTkQwWTcxZGk3WkxxbytXYVV5Y2hhSlJZME9NQm5sNHkyRmRFQU9HMHRVZ3NhdkRXaG9ocDNySkFpV25ubE1jSTBHR2V4WWNoT3BhYXhXbWtFYWZBVVBoM0RZRTJsQ2kvWW0yLzVEUlpTNEZXWGwxcVhmYVBuVGRaZ2ZEeU1Vc2hPUjNkUUk3RVVtUHQrVXIwNU1xS0pxUWJqSHY4a0hKVkpuU1pLbkpleWF6Q1d3QzgyeEwrd05SaG5QRmlFczNoaTY3SUptSzBKR3ltN0ZSTG9LWjQ2WXl6cHp4NlpDT0VuOXhvc2FzNWpmK2IvWklONmtsbXpMZzN3SEYxNVJxaFBTelhBV0NHK2RlVnhDRUJ3VW0vYkFOcEdXdVNVUDdaTWdON1o4dC8zTGVpUVdEVEtneFlwMEZodnZRUXlrVFRUUXVWdXN1YjhaWTZHc3ZyaFF4SmRoNU55V21qRkhwdGRyTG9FZW5uUHZSczE1QUtjT2REY0w0bFlJNCtGdUZPSEdYbkZEU21qUTQvZkRjbE1SbC9qYjJHOVZtRnRIOGZzMjlVSHc1QjdhOFRuVHgzcGova0xnK1l4ZWI4YVg0Lzh1RUxJamVTT3A3NnN0Qi9LcU9zalBlMzR6MWZoYkQ0Wit5VHlCK3BFQWxrdE5ERWxBQUFBQUVsRlRrU3VRbUNDIgp9Cg=="/>
    </extobj>
    <extobj name="334E55B0-647D-440b-865C-3EC943EB4CBC-15">
      <extobjdata type="334E55B0-647D-440b-865C-3EC943EB4CBC" data="ewoJIkltZ1NldHRpbmdKc29uIiA6ICJ7XCJkcGlcIjpcIjYwMFwiLFwiZm9ybWF0XCI6XCJQTkdcIixcInRyYW5zcGFyZW50XCI6dHJ1ZSxcImF1dG9cIjpmYWxzZX0iLAoJIkxhdGV4IiA6ICJYRnNnVUc5c2VTaGNabkpoWTNzeGZYdGNaWEJ6YVd4dmJuMHBJRnhkIiwKCSJMYXRleEltZ0Jhc2U2NCIgOiAiaVZCT1J3MEtHZ29BQUFBTlNVaEVVZ0FBQVNJQUFBQ3BCQU1BQUFCOWtDMHFBQUFBTUZCTVZFWC8vLzhBQUFBQUFBQUFBQUFBQUFBQUFBQUFBQUFBQUFBQUFBQUFBQUFBQUFBQUFBQUFBQUFBQUFBQUFBQUFBQUF2M2FCN0FBQUFEM1JTVGxNQXUrL2R6WmxVRUdhSnF5SjJNa1FmN3A2VEFBQUFDWEJJV1hNQUFBN0VBQUFPeEFHVkt3NGJBQUFMeFVsRVFWUjRBZTFiVFlna1NSWE9ucDdwNnIvcWFsZVcxUldzZGhwVUVNeGhSMUJaMld3ZHhZTkN6OEZ4M1IybDJvVkZiOVdNQ3N1d1dyM2d4Vk9OaDBVV1YyckVXUkFQVmp2b1FVU3JCVUZrRDFWNjgxVE5uaFFQM1ZiUHVMdmp1T0VYRVJrUkx5S3JNaktycDJycWtIbm9qUGZpeFl1WEw5Nzc0a1ZtZFJBOGpLdDhmdjloVEpzeTV4SGJTZWw5Q0YzZllUTm0wWXZoYkZtMDhoTEROVE9ydG5EbDNkeWVHYkxvSEl3Wi9IaDdsaXphL05oWGVzRXNXU1FUdTdESUQzQ0Zqd29mK1QzZ2x5amlxUENSM3dOK2lTS09DaC81UGVDWEtPS284SkhmQTM2SklvNEtIL2s5NEpjbzRxandrZDhEZm9raWpnb2YrVDNnbHlqaXFQQ1Izd04raVNLT0NoLzVQZUNYS09Jb2s0LzIvRktUazFoNHl0VWRNWGJnOEc3dk9ZeEprcldQdU5yeGNlU3l3NXYvdDhPWUlMbk1lbzcydjhLaXQzWnRaaW42dk0yWUlGVjloeWd2dlhMbHA0L0FJTVpPSG4vdG1UM1NjL3ZFc1pIMFpXdis0WnN2MzNyaWYzN1pzMnlQQ0pXRU5lclBPdWtwczQ4VENrMXB1QkpsbTUvN2h0M3ZVcmVGYUFhTDJtL1RvU1YyL3VKbjVYWHBpWkJhRk5UdlVNSEF0bDNNOWdsTHdDWHFRdWJZWlNmb0pXWk5tK2czakNWMjB4Qm8vZURaZDRWOGtrZXY4T3NXYjMvWUVuQ0l4Yjk4Q1NKYkRqZEpIckhkSkhNNEo3cnY4dmtYeXcvRnpKWHZnM2pNbGJEcEptTTNiRTZTS29Wdkpaa2pPSjFFVXE3Q2lBTXQvUnpTSWYzeHNIQ0hXbnhFNDJ3R042cWhxK3lDYXNiM1pWaTByM2tyV0RnbituV2ZiSFFaY3poSnNrazBKbnNkVG1nbEFUclA0RE16a1lFTDdoSXkyYXd5T3p1U0VraVlkQlgya0thN2JCM0c3aEdSczNCWmo5Q0pKbVB1TXlWRWx0bWJDZDVveHJ5N3hFMWdPeEhuWVhXVDBHNnp6QmhGWTdkYjBQM0UvalZVTEdZdXNQL1kzVzNHL2tzNEM3RG9tTkJ1RXhhbmRRdnhhdmJjNS9JUmpSclFJV01ibkI5ZjhFR3FFK2I4Y0ZUT0ZVWkIwQ1c1RGl0V1lNRzZNZ2YzTmRCMEZVbVhhRmI4Y0RUSE1td3pSRy9EY2ttd0NBc09TRGRmdFFTS2t2NitINDRhQ1lRaDQ0YzBsKzFBNG5CRWM0dEhkcHBGWFQ4Y2RmMmdidG0xWnVNSjRNaENQRzZoRS92VzhBeHdGT1hCUjY2Y1FuUVFkQml6S2t0dUljMDl5eHd4MmdkSFpmdVJYUVZENktybDFLYXpTTEF3TFF3eXdORTVQNFE2VmpXdEdkdk16Z3hZYUVXNk14aGg1c1BqU2lwNk9Qb0UyYkZNaUJ6RTI0WkZ3MGJGdkF4d2RPU0hVR2VDZVpwTHZJcWtjTVRoS1MxUUtuNDRhcm43bEROL2tseW1vY3poNTRESThQcnRBcUdERjM4V2J2NThWM1A2Rkk0V0h4bjhVdmZveHJZVnA1cWQwZ0FtbWw1dXdhRWhnd2JvZlVKL0hSVmN5TzVwVnBlWlBhdThQWWpNcnJ5cUtucVcremVHU0plZW5uTWVGbWdDalpxOWh6ekhCcThIcGE1WjV5bzcwZUpIZC9jWHpSYldpb1d3RFJuMVdqYTl3Y2haQ2o2aEJSaGZ4RDB6K2xkc3NBTnF4YmlDMUhObDdnc3pmUmdidDJRL29sR1cwakw2ZzZCdUIvS1JCZGhZWDNrSXZxWmNBZjlxUUwvR1c1SEtDNlNFM0tEbmlCZFRqTEM2Mm1TdnhTcVJBZ3pQTnpnMHNpMFdWNWN3YlVld0tSeTFMNFBGbEM2SXlCMy9ERTBjb3l1MVZTT0FFVkU0V2dQRnA0a3ZSUDE2M0F6amlRRkhGMkpXbVljNFBCTURKdmJEWTlGVFVmNk01YkxjdW1iajRuQzBwY2E4QUlPZVVnVHViUk5pN1Roc0FVZVhZNGs1RGxzSVkya0hQMENzaTU2T1NZTlkwbitybTRYaWtYejFkL3o2L1QvNGFmWDlaRFJXU0crNTNmaTgwbGZMRndSOTNnazNic2doSFlWclIzRThFVTNlWnQrTTRYQmtycE9yZEN5aWZFL1JTSUFlYjNjTkhOVzRTN1JuZ3FiS3VxWjVYalhhZSsrWWZZTERVWHdOUHYzbFhUb1VaMGxUa2ZkakR4QTRFckVPcTNma29MWksrcGExYlZLTm85c1ZsVUtCZ09nUmdqaTRtWG9iRnQza2NnYU95Z0pZYThvT0hDRGlNcXRtMW5xRTVpUzdZaUsyN3RSclJCaVB2NkZKeVBGRkluQzBKSTZ0MkdDa0RKTHV2bXkxVmZicHdmNEdzUWpQR0N0S0RJdFVxUEtlcHN4NkFrZHI3d01icWZhT0hLamhDQm5xSzZEa0NQcTNZbEFWMDQ0NHlXQUtzdVcycEVVRWpvUkNnTkNHMUt6aEtLaTZGa0ZSOHFMMjhBUlJJY3ZoNk5qdVZCUmkzdXlwbUViQVZzWEFrWkFEZlVNT01FbTM3V3BNbWdPT21rYU5WaFp4T09MeE1lVHFXQnRlS09YNk9yWGtpTHBLK1FEaUI1STNqa1Y0L05nRURrZXhvcGlqYjEyNm5yeXl2SXd1TUhlMUJCcHQ3Y2VtdG0wY2k4eXFjVGpxMFNsTU85SWhBcDRxVWdnY0NVbmp4N1oreWtRY0daMGpXMmYwa3pWZzBYQXhIbUZtUGJrdjl5Rm80RWlNZ3FFcUx6UWNqWlZyeHFMNlNEZ0M4cEQxUk56eXVnNU1BNXFna1hvYndqUmVBeWdVR1MvN1ZkbFlNNHFrWnYyWHI5T2hwdnBTanU2OXZLK2lVNDk0YXp6TVZ1ZnF5TGhkenk0Ym1KeXNaMWVXQWNZblVnaUc3c2dXbHZWWXRvS1dBczJZem5KcktPaFBnU05NUWVCb1d3WVZmSEtUVGdCRGR5V05GRkZSVnpkMUw1Vk5iZXU5bnkrTlV1U01RSDJybGxiRWowaEorR1FQY3E4cTJiYUcyb2FKT2xMcktEbnZYZGRVS1hDRVZZdjNVS2pERmlFSStHUWZsYXcyTmRJeWRZTWlEY2FMeTN5WHJpRlQ0QWpibW5rbkRRK0kzYk1xZkxLcU8wS2RZRFVUZGFlcXN6RVRDVi9yc1pET2VtSUVxMFFDV1h1YzFlY2pBd2FScW82Q1lKNHN0NlV5aGFpcHZJQ3ZWZFlseEhYbEUvQnZYbUxSWUNXSG80cXVOdlRoRFJJS2pnQlNhdGRNNkJ6SnFLb1REcDVkSzNLbGE4WllWSk1YZURlcUlRN1I5UzFPOEN0VWlZNm9VK0Fkb0wwcnU3UC9EZFVKSnlLSzNPRWRzNkF0TmtCQWk5M3RHTGZxQVNmNHRhMFMvWnFCSXc3c1BkbWQrUzljdkNPRVUrQkk1TmVoVkFuWFBDbGFtQXNXbFV3aDExSXVybElVSVVjWXFjRDdGNHJGSTNQL3F2VkxEaXFGQ3FycTdNNnU2TWNUd0tKVkUzcjllR1VCWG1RVHJOb3dtbFNkNEN5cTBFTmc2NitQQ2FsQW9SYW1XNDk3cTl5aWEzRmxEUjUyRldFcmNJcXNWRXR0djBtZEl6akxQSE5lZVBrWFZlaGg3UEhYWGhWYUU4SUE5QjB3eTFYMlFkWFg1L0hiVnZZQkswUGhqdXQ0c1VWUTVDajM4ZWdNeitFYXR5YSs5dFNNOXYwTmRxOFhmSzlLY0drVlVITmRScmtVL1J1N3R4LzhObnpTVkVmZ1YxUzgyK3BTcUQ0SDRDNDd2NGxQOEpjdW5nOUhmcGRGamtXTWZZcTRzTWxPR1AwNVNBazdXOFR1aytvSTg0bzFTSmsvMmRWbFcwbm1VTTd6bjJFZitBbnRLZjJKZlpIU3djb1B3NVAzN0pyREd1OWNVM0ZxU2FZUlZmT0NJVTBzUjU5VE40V2sxc3VpQlRsTTFpSExDSzlNUlIvYmhHZ3JaL3F2a2xEMXpwVk5BRERTSTVJTnRXOFNYbHB6M214QmFXSVorcjZyektpYVBaQVBjNzdnZVRWMU1nZTJSOVU1aGVYWUJJQlQ1bHJKV1kvVWNzYWRtY2xwdGRWSkJDWG11dFZYc3hiUjZocENsR3dQRDVISXlPSkYrcGFRN2JPQm5Tc054OEowalV1Mmg5T0YwM3JobVhoaVhaUW84WHh6TkhLbXBwb2xjVWNkSjZzYWxCQ1huZDRJTzJmbXEvV2cwQWpIQmxtSjkvbk9iVjlIT1dKMVJaVEs5dmp4cUdWMmNzQkh4Z1dBcGVSY2pvSWt6MitWckVrU3hFSmM0TDh4N0h3V21ZTk1ZcUREYURwcDRYVG5JYmNmNDlKTGJIQ1lITlhKblA4bGRYcElLc25OK1JaN1BRait6dGpUUTBZdWVIN29aWWJNa1hyWWNNZHJsV3BzRTk4RmhobUUra3NmeFQzS2E5blgxNk1KM1N0L0RFL2VlemhjenYyWjQzQXBuQ055Z2Vrb0xabjRyYmN6aWRVVHlKRnAyRGhDcTVucXduSUNYTWVaSytPWXVsVVBqQmpVR0huS0h6SGdOT3lWcXhsR1g5L1BJRFJSa1gvZWl0aGdhNkpUNUZLK1VNWHVITDhkeXpWd1VzSUxFVjV1UG5ybHE0ZVRtaUN2M2pVWTlMVzhneVlxMzJMc1J4T2RJSy95YnpQMjBieGpKaXBmUXBJOTlGUzNuaEJGY0JiSXRNWk1scWptZnhrNFdZTndQTWhhbjB6V0VLMjlNWE9MaGdQd2xqWnZGaHA0TlJDL3NwNEZhN2dOL0N2VnJOZ2k3Y0NIM3NFcjh2cnpiRmgyQkIvRjF6UnJ0SlNIcnlsNzJPQUxLV0pUN05wbU9jN2RVN0VMTGxxZnlrU1pKNEZGTnpJTFQwT1FmemZibThaRW1lZmdGdTFrbHA2S0lDenFUV1dpekpPRTZpdGo1aEdURmtUMnoxWUJ5WDh4TUdPcmhsM2tjTkxya0U4L2R0cURmQ01tTFUwK1AwOTZxb3o2QVVodlpoU2RsaGo1ZDRwcFRlbVpCMTlSVlByL3l5TTZyZTVJVmY2L2ZwQXZaMDlqL1J5N0k1ejBtNVNmWVp4Ry94aGpXK3h1THlpOU5PeWJ4UmphSHNRUS9GcUJYV1Rza3lxY0hvVE8wK3A0L3BMemd3YXE4UCsyMndBMzkvNExUZ0FBQUFCSlJVNUVya0pnZ2c9PSIKfQo="/>
    </extobj>
    <extobj name="334E55B0-647D-440b-865C-3EC943EB4CBC-16">
      <extobjdata type="334E55B0-647D-440b-865C-3EC943EB4CBC" data="ewoJIkltZ1NldHRpbmdKc29uIiA6ICJ7XCJkcGlcIjpcIjYwMFwiLFwiZm9ybWF0XCI6XCJQTkdcIixcInRyYW5zcGFyZW50XCI6dHJ1ZSxcImF1dG9cIjpmYWxzZX0iLAoJIkxhdGV4IiA6ICJYRnNnWmloQmNIQnliM2dwSUZ4blpYRWdLREV0WEdWd2MybHNiMjRwSUdZb1QzQjBLU0JjWFE9PSIsCgkiTGF0ZXhJbWdCYXNlNjQiIDogImlWQk9SdzBLR2dvQUFBQU5TVWhFVWdBQUE5TUFBQUJUQkFNQUFBQnVlMGt6QUFBQU1GQk1WRVgvLy84QUFBQUFBQUFBQUFBQUFBQUFBQUFBQUFBQUFBQUFBQUFBQUFBQUFBQUFBQUFBQUFBQUFBQUFBQUFBQUFBdjNhQjdBQUFBRDNSU1RsTUFFR2E3M1hidmlhc3lWTTFFbVNJN3dxeFFBQUFBQ1hCSVdYTUFBQTdFQUFBT3hBR1ZLdzRiQUFBY0IwbEVRVlI0QWNWZGZZeHNTVlcvUFI5dlB0NjhtUW5zTGlhS1Bja1NOZkdQR1FodU5HSFRJMWxXY05WK0pJYkVQN1JIZG5rR0lmWWpHSWdtMHFNQ1VZbjBHSlFZRXpKRGxoQWprQjRTQkFTMEoySlFFWmlISDBGaUh0MEpaa0YwMDIvWjUrd3NiOStXdjFPM1BrNVZuZHQ5ZTZaN3ZILzByVHAxenFrNjUxU2RjNnJ1dlROWk52cGEvcG5ST0JlSHNmcjZTZmMxWmZtZTJCaDd3Qjg2R3B1a2dHQk1iZlYrcllEUC93KzR2alhoZnFjczM5elQ0NDczeWtsL1hKSkMvTEcwdGFqMmloaDk0SHBSeXhUaDk5eFpueWozSWZKTnBKOUsvZU5qOG1rL095YkJFUFN4dEZWN3JvalRxaXBzS2lLWkFIeTErWk1UNE9KWkZNdm5jYzVWZXVMMmVITnpWaDJkcTcrQXVGaGJMM2o1N1I4TEIzWlpiUVMwckRLcnZzdHFGMWJjSDFOMXd3YzJSTDdoaEtWYmw5U3d1WmxxdkN0cTlUdHZmVmk5NmNFUGx1N1ZJaFpwYTE2cGg5VXpGa3ZmMjJHVnQzVWlWTjQyeGZLeU9wd2c5eUh5VGFxWHpwMWlUcW5HRjlYMUZIM3AxMVYrL1dYYU5oeFNwSzBhbHZBTG1ydU1lRUZ0c1ZwWWJLclRFSEJCdGRZRXV4MG0zNlRFV1ZDN2hheFNqYmVFTkc2bXJrN2U5WlVmL0xOM0svV0dRbFlGRGJLMlpoVVNnbzhFRWZoWWhmNmM4VnRRU2hnVlE1aFdjVTVkblJqclJMNmxhLzJKTWJlTTZ2OXJTL0U5MWZpS2VpcEd5dWF4cUk0MDlFTksvV3JTUEJ3Z2E2dUg2UWNEc2tWVGFZcUJRek1mS0hWN2VDOVRhbDJsR1RtWks1WHZXQjFNaGpYak1pamN4S1FhdnkvTmpXYWE2cTVkY0p0cTNIa3VhbXRKUWN6allLMWVIaElYYTBxZE1Ia3VzTmdvbkdKZlBocHZHSWw4THlZZFRQcWFWOXN5UzBIajNTU3dyM2JWbmI2bFh4by9ha3JhdXF6Z3JXRkFsb2h0S3RlSjdjemVWeWhQc0pXTHZWK1NNaGM5aE9iSmVMNDlsdS9lNWpSTW5UV1pTcm1xVW8zUHFPYzVBcFVid1VLR0w5MktNWko2cGMxT09DVnQ3Wk5EcmlzV3F5dnFic0xHQXViSTFOYXZXT0RGM0djS1BUZ2N6VnZHR0VNazMrcjlKTlBCR0F4S29tNFdlUEJVNDFWMUkrTDVRcVhleUVETFNoVkdmb2NHMjdoeUptbXJUWVp0SzVZdkxnbzVndVhSSUxYczJkckYzdXVKbHpQOS96SEc5Tlh5WStIeUxkOThPVWswRlZQUEZjVEJWT1B0ZVBXczFsVjRqdEJUbzQ5WU9zRWlGTFNsMVBleTdCNitrUGVUT2ViVVdGSC9BYlVjdWZxRkZqcUZTKytmTUtqM2xoNExsKzhLS0UvZTBaMktxWmRKczhLVmFIeUphMThUSEt0b21neVUyaEZZQmFCYWtEQ24ya0x3cFRqeFJlYVVhL0VjOHd3WEZUeExtaTE2aEdtVzVvcWxmUjlHOVJObCsrYnlYWG5za1gvZXk2Wmo2cXd1SnJDcHhtZGpOd3FVY0ZGbm1KSWpQYmdLWmt5cUxXeXpib1U2U3VlWWJ6LytMaTJENng1d2thWDVJZEorRzhQNlhMbkJDUEpOeWRRTmNZdVVhcHk3R1MwRFhIRjBySXFzWFp3M1RHU2djQytTYWd2cDRCYkRSMUZ2OEVPUXE5VzNNZEJpLys3d3BsS29ESk1XK3lYMTA2VzZGZVNia3Ftcm9odEtOVjZMc2g4WUxka0ROWU9NWEJJVXA2MzhIQ2JWMWxxeVNLdEYrOEVzbTFkN014aEdORGVrZnFjQ2F4Y0dhM1QzSWlpajFBc01nbnhUTXZWaXNNeXNTaEtOVjRJWUM3UW5WUHBJcVQweVdNK3EwSENKdGdaSlJ0SW9kdERWMDR3MjFvZDIxQmQ4UHg3YU13NFMxUnZXUnc5SmtHOUtwbDVSMHA0aDBmZzhQOVBBK0NzUVpEZVdZelBQcVdJd3E2OUY3amJSRmxqMEdUNks5UmpnbTl0UFplUmNkanprUWt0cjZVa0Q3Mys1am9PZzBiWVc1SnVTcWJORXR6VGNST056a1ZoWW5pZUpHTWZDU3VmQ1o5bCt0R2dUYmZYNHZwdG9sOFNwcUxrdUljMm93TlMzd2o0dXJEWWJUZis0NHhXWTdHNC9oa1oxU1Q3UUhVUm9FNm5XSkFlWmFIdy9jbFlOeWFyN3dkRzFORHFRQlJNazBSYU9Xa082SzhYNnZFeW4wQ3FNL2lIeGRHc3pjVkNMdTF1cTRiSE5YZ3dONjVKODNTbVplak9NbnZsQUVvMzN3Z2xCZm5NN0hETnFBMEFUWUFBSXQ5VVp6c3VpaHdiaFpneTBhK3E1Z0FPcmJGSkxjMlRRWUJTVExhNk9QS2hiYldQeUh3M3RWWkp2V3FZZVNHZTVpY2FqTXlrNmUwNUZXQnRwYWp3SkN3U1B0WVVwRkQyd1BDNzB6eFg5K2tLZEg1Y0h2S2RmcVlzYlZkN3ZhaytwT3djY0VwY2wrYVpsNmpuaEpDRFJPQkxkWUl3TlNCQUFkSVZNM1UvQkhnSytmRnVOaGtoYjJEczk2OUdwMUlvaWgyKzlvbU5CTFprY0htUGFwZmJvZlY3bGJUaHAyaGd5RUVtK2FabDZVWGlOSTlINFFtaFpTb1lpbTVFMEE0Q0hocVpvV3cyU1NGczQvSXFTckc0WU9aalM5dlhSWERzNG9udGY4OVg1QU81dnZ1a2RGbGNFUG43dHdUNGhyUHhyODlNSFZIRFh2ZTlzUHZZNzY2NmFaZDk2K2UyWDZlcTM2cmYvZ01HUnZFYUQ1WTIyL0Rva3NGZHRKYjFMOGszTDFEQnJNb0JFNDVmRDVJaU9JN2NUS3NxdmpWdGZldUQyNyt2Mm1RZE9QdFYzbVBHMm1sSjlwNjJGSnNqemkzbU00Z3lsdTAxOFd6eldMS2hyNnVsMWJBVmZweDVUNnJmemZrWGdGV0RTODF0a3liZlZuWDZPcVg4Znh6TEVvM2NQd29GMlUzdStCWFdTRnl6MmZ1eUNiRU53Zndsa0tuNm9LY25YbFlBQno1S1Z2MzhQM2djN2RNaHdxbnV1Z29LbzhiVndFVmN4K2cxT2xKYzdBQi9vWWd0S2VTbEs5elpQNnVvVXlzOFd2U0hWaWUrUWFXc08xUGJTVE9nSGtjTWpPeWdWWnZKWjFlRHZKalhlbkhYb3VQYjk2aDNaY3ROUWlzRGVhekJKYm1SWjc4NEhZZTVmOXB3L3JFNStLYXMwZkZTYlVhL3NWM3JrcW11dlg4OCt6NDloMStMRXdyUGhKWHJROVEwT1lHVlJ2cTVWSTBNOFEzRzVobzZERFVwa05WSGp4K0g4N1lIRGV0cjVKc0JIQko0L09WcW1oeUZMeldmNjJZYzE3UnJhM0tXUkNCRUp0a3ZEVm43cjVzMjJVZy9ldkhuekYzUWIvZUNNMjVYRHduMm51dDVoV2NNU01vVlpkWW9EVTNwY2JQSk5FYmlDUTRGTDZIcng1Q2pMdmcwU2UzMVRuUnlnakFlMHV3YlVvd0hPQTJXUmZNMlBja1hNTVVLRExkN29RVmZ1NUpKbVViN3VSRXhOUnpoM0hyejViMGUrVXkrVmhva2FiM2svQ3lRSzFkSjdtZzNBOTRqSi92TllBMUJXNHk0bVJKNWx6OENRTjd0SzRmZm1iK3FPOUUra3JlTjRFYy9HdXpGSDJrTWZ1UGJoYnkxc0Z0RWJ1dXUzZEI0QmY0dmVNeEU0QjR4WlBLNm9mVnc3RHZlVUJ0RU1FRnozMmEzQ3drbWY2azExMERyTTZPRWRlMjFuY2RnREQ2S3lGejNvZW9XdEJIZFJQcWpwSU1BNlMyVUZsdjU2Uk5oV094R0VYdVBUSm5Qd1doQ2FvUkNsdGVuYTgwSWI4RDRWYTFjcGlENi9rSSs0cGF5RHJIbXo1QlJacEsxR3ZJZ3ZpWE1LeEt0bW96TkFuNFpYTnJoRmZsMjlQUjg4SnVRdVdrUmdaMXViN2NzMFMrNERoM1hjNldyWmRRbzJCeHF5bVg4WDJGT3ZJZEU2UEZ5UTRUWE82SjhuMGNkbkpEUlJ2cTd0WEtJb0Myc0pHVUl2V0xHYVV5T1dvUmxzSzhqSFE2dkpWUWVjZ0t2MHU2bWVhVDJyVWFwV2Z6amF1cXNoL2lmU1ZqdWVDMnNKaGFIVlIyVW9yNWsrQ2R5N1FhN1c3ZGRxaWhhK0NLUzV1S2hVbmVZZ3pHY3RodEZzRVNOY3pYd0JyT1lSQ2EvUm5kRFFhOEdxUmw5OXdpMXgwWU11OWxhZG94RGw2MDdBMU4rdjFKdGRMN2JRMEJxeE5YMVBOQjQrcFJoQU9ZY0JRVjRCV0R2VEs2U1ZCbXA3R282OHU2OEw2YmFhTEpPM2FRUnNzMC96Z3YwZCtQeklndko3NTduOFRxYnVteWJxang1Z0grWDFucDRtRW5DVmxqRWUxR3JNbG85R2JiK25iT2NkWHpiK2VqTS9sSVBCVEwvVUJkNm1NMTNsSFE3N3BRZGRBcklvWC9mOHBxNGc5ZTRuNCtudzBlZXRzY1lSYnE4eXVnYVVkSjNWVFJIWlpPNXUxNTRGcE9XMGdyVnlRNlBBcms5RlpLRzI0SFAxWnRrakhmdTB6UU9wMU56SzYrUmhqdkxpQ29WY3JGVWJUYkVTRVlrbDREeGxHcGVNaitua1ZnUUU0OHNUQUpRMU1YelREc3E0R3ZsNnIrVkJJWWZSWTdVTlV4eDVvek5TQVZtVXIzdCtVMk1la3hHaWF6L1JacUp4R0hHRFVXRW9ac0V5WUw2Z3RKcVBkd0NIYUdZNlFJTUVvRVFvQ1BrRUNyV0ZmdGlpb2ZiTkdFQkFYQXQyS2RQYVBOQ2dURHNUR0hBbnI0SVdTQ0x3TW1YVkF6UHhGdFh0dlp6aW1Jblp5VVZzYnVSTnZYeEMvV2NRVDdBQ2pJZzUwcERmcFZvUTVSMm1LRi9YaWVUd3hpMmd1NDJVWnVDV2dXMUxOSTRrNWNnMjRxNXdzYW90a3RiMVZLTHdpR0JuODFwUVA2OXgxdXp5dGhRNlBXZmF3cVNJbG4xTG1wd2dIOWlsaTFWc1BRNmwxVm5WVmNuVUI1a0lYS1B4d0poNTE5L1p5OGV6Nm9lc00vdXJjTkZXaHBxUitJdjlIRGYvRGRZNGI0akxPS2xScDZhYm9FMlVEOGdIQWRiWUZTaVN0b2J4dFJiSFIzSmtvY1lSQU5rNHNSTGo3RW56ckFKK2kwcjFBNzBoczc0WXBpWWphUFdoSmJ3Q2JjRnVPMkZ6ejh5U0VJcjh5T0loT3RpbFZhVkJ3NEI5Zzl3aXE0dEE3WFo2OFh6RlZIV2JmTnJFN2NJUDJSa2xxMDVPV1V6MzdFWmIzTHQ5Qm5CRlViN3V1VTFkRmYwM2N0aDRBaVFhaHo3WlFHRzZaSGJRMkxHSzlQYW1Ra2tQZ25DK2xMVmp6NjNlOExzYUoydWdMUVRlTGRlaUMrMW8wcG5XWlRmdE1TMTFwMmpvRUczUE9aTThoSWpBMW5WZzF1TjkzREdmYUpneVlLZVhQM0RocXUzRVJjMWR3ZUFkTkNuTXdOSUY3Nk9JOG5YUGJlcTJQTExVMUluR1lmdDFMd0F0SkR2YlBWVHZSTFFGbGlucEFkS09hUVIxanA1dXF5a1lISG9lYTI2RldwaW9DcVJVN2dRSFU4cE9qL2NkZ1lwbGxEV0tGeUx3OC8zQTdaak9ZSkNycHFqbjdUYWt1SjREME10enJza1gwdHpEdC9rU2ZZTlY5SmFaS04rNVRVMSs5OEFQd0pYV0VtK2NhRHcwTmJJcjlUMUg3Z3BJNXZJVnRmUUt3REJkZGswVDhQUHRkUHkwbXRvRGJlMG5JNnpKcTdwbFBZWitqM0RiZElRYkJ1R2NNRXlYVzBvRXducGhqa3JPcXU4NHRZS0JZZUxlY2syK1lEYmZIaUNWWGdTK3I1UWFDQ2JLMTAzVVlNai81MHZpOVkvckVYdGFqQkZJVnk5NWwyZWE5K091WUN6R2pkSXZwMnJQa1ZUbEYzdFZxUTNUQnF0ck9PWmFPa01DYlcxeVpXdnFycWppVlhWeXpWN29kY2QwaEJ1TEd6VDFOblNMQ0V5c2gyRzZJMWJ0b2c0OVc3U3htb01IZzNmUXNQQWtodkdaRU1ScW9uemRXUCtHQUtPUXI5ampZQnR5OHZiOGVpM3JMRXRObldnY3htVVUxT010Vm1jRDhUT2c0NjFXTlNzdHlmYUlNTkJXTCtpSG1rVlYwSzZOWDJ3d01PQU8wZUdpYmY2UkxvbkF4SG9EUGxNeExoc1hpRVhWT2dqTnovM1VKVDI0VmwzNFU0eUN2RnpCSmNyWExURDFHbmlKVjV4SEhIdXNvQWt5UitQb3haRFExSmd6a29qRWY5ZHhZdWtSR3ZTMGc0RzJYYnN0Qk5ycXFqc1didTZpS3JManAzL1BYZWpWVHpBZU4ramNiRSt6Z1lTN2hwOEhWbVByTmJoSFJ4NW16bjAwWWNmT0dzUEczSUo1R2phWjJ1ZkJwK0NobHNZUTVlc1dtSHFoRG03Q2RmSTNVZDg5aHhRMnBhczYwWGhxNnAySU9hbzE4Tzg3TUV1UFdrYUhtQ0kzWExzdEJOcXlRZDAyRnNTeXJMN2xNWnJjUXJUOE5rd2JMZjI4S0FJVDYwR1BPNFpVQndMSENNQ2VaZVVRZEtFcHpOMEE0eU1Zd3pjQ1NGUVpMMVpIeElYVkxoZUZZVjNpSVVyREU0MURhK3VlQW9ZWFJLUjFjT3FRZUNaVU0wNWdJRTFXcmkyd2NEbVY0U1JtcVBOc1NzSEZLNVlCd0lENVN0WVBRa3llTGdKN2tmVW90UHNaQkovUE82a243a2FQancvZWljNEtMd0dYdDdCNldoVGw2MHFLU21tTElZRW9EQzB4ZGFyeE5BTS9aQXp5SW5CWXRzenpXOXZ4WmpCaERBT3VMVTVrbWtWVlZIMzJwNTBKbXg4c2J1eTdpU01DWSt2UkJ1V3Frd29laU1VU1RBUGVwY09Ta3pYWFBPSzFNc0lUNWV0T3dOVFgzU2hZSWRsWHB4b1BUVTFHM1dZTThpSTB5MXdleTRSSWh4dUVrend2SXlEWEZnTHBMWUt4U3p4TmF1OEVHTndNN0Z5azVZSzRCRXlzQjZuWjZlOStjR2FDTnAxdHNHNTFrZnVCdUMwYitiSW9VWWp5ZGM5cGFuSlFHOGw0QUZpTFQ0MVNqY053ZlU5S3FjMk9yNW9TeHNmV0FUS2hMZE5BNkgwcVM5dHFtTnJpaVk5RFdvS09WOVFCc1ROWGk0Y2JDT2xTenJxZGtDSXdzUjRkdTFtZStrblc4NzRHK2NPVDRyd0pqSGM5VWxSYTdVRWhCeEV3cVVyeVVVd2FTWmh3WWdBeXRjaWd5a0tzeGs4elpWanJ5TE9pK1IrdlB0clFLcWFjcXZlR3NMcmVyeUl1c0tCcTJBWGFndGZjOWQzb1VrZWdtV05UU2g5cnVhTXpHb1U5Ri9IeWlzREVlZ0N3YlhXWFQwSEs2N2VqZ1ZFVkVsMFh3QnBVNHNNT3dwUGtPN2Vwc1g1Y3hoS01MM215bFdvY3lqcndOS1RFWkpMVGF6c01oMlZDVldQaW1XQXVHSGFCdG9CNTFYZWpTL3RKb29ZVlo2MnBNZENUTnozc1pTY2hWcWt4blFpRTlRNkR2akNkUFI4S09udStHUU83a2RkbWRqMlVkdTRick1xTFM3V0NSMWtjQ1dWSnZ2T2J1aGw0WWQ5bDhuUTgxVGdrMy9BRU5KUmtmVUkwbnJuMHZEZHNtQ1dCRUwram1jd2J0VkVsME5aeDREdzBialhncWtFVnEzWmRnN0xZYVIrTEd5aWFkRTBFVnVNVmlhbHhtblBFTDhicUsvcHgyVUhlVnIzbGNQU083SWhWV1hHbGk3RFNaNENpb2lBZm5SdnhWVk5FT2dRT0JuMnBPWGtMSmRVNDF2RjFSdG9JelVvdFdMSXM2QWFQamVwbW5qaG5zYi9qZWNGZkhMa2ErSzY3U2w0UTNyMWFETC8ySGFCblIxVDFmbUhmT1YwUm1BZ0pDZTV5UHR4djlkekFHb2NPUjcrMTBtZFZYeXo1YVRVSUJQa21ZT3BXNEpQOHVCbzh4aEs0NFFSelNNNkJhUWkwNjMxZGpoT0JNRGRzZWdTUGtEdFNvR3hvNUJxYk5saEwvWndEZnR0c2ZScmdYTkpUZHN6MlZzQmFVMnk0SFM4anpMT1hNeEdCMEVZNHJSQkt2S25SZXBXSUsxL1NMT28yRm1SMURjNzVGcjR4T3RNcy9jZDFCZmttWU9wanZvRE1ZT25XYytITkFBV04xNFBBUnJ1dHZrSE9ieFVJaDY4cTNNVXlJVVRLUExaQzQzMUNXT1cwYUhWRTZSUGsvR1Z0ajBDbFNuTTdBS3hoTU1hbStpMG4wd2pMMllEU2RuMHdZRGVaUTAxMWFobGpwdWJsbHY0amZKaXRKdk9qVHdYOEpiN0VqY1VPWlJRK3l2TFV1a1F2b3lkWDk3d09IQTZVVDBuWFFTM09MdGsyMUNMVmd0MFZOQmJHUy94Tk9YV0hLd0dUNFphaEhWam5idzh5RnYzaUlWT3l0TmRieC9aTEw4Und2b0F2Um5FTWtkakhBQ2k1bjlQaVNPL1FjQkdCYVY4OWEwLzlNdWsyRVp0VURmUFJqUG15OVZXYTlTVUwxalgzQTB0OXhsVkdGRkw1UUhCdVUyUGNXMUxIemNoc1NOWHRlbkRvalREbDd0a015eUJVNmhGdlRDdTc4M0xMcDJaV3lqNlBnbHhiV0R6UHVSNU5BYkM5RUxiSjNBQzEwREh0aGtHaE9XaktIWFhTejZFaU1IbDlUcjlXYU5oa0xVT01hVXE5UVJwajRzMXRpMEwzYXBxZEFncVg4QXFPTmJTY3lnZjBycE5pS0cxeEk0YkFsV3dSQVQ2d1pYMlhOTDV2bkxCQnhDTG1TelBEKytWQm5kN0dOQkVWcnR6ODM2U3VtVUhkcTZ3N3JpMGtSdWtBWTZublk4ZEwwZVM2NFFnT1ppMGpvcGh1TXhHSWVSLzNCVVpIT1IvTWc1L1RwYzA4ejJqWXd4LzdBWURwYmwvWitXd0ErZTF0d3g1bEJaaW94UEpST3hZTzExRk1VcUxlc0hNendJVmwrd0ZBMGpqN2lvNXdhYUVjZVNKOHpHWVhrd0ZDUnlaeHU4OHNFSXFqZW1rc0JCa2QxeGI4NUxabmFrbzF0UnZBZWk3d0dqQTVjSXRDWnMrMWo4bG92WUVJWlA3ZHNzZnMyTXJMSFJ1TjBCbkd2S3AreFBqMmUwSjN0eG1FTmN0bnZIc3NIMUZEaWh2amNZbXhJWFBmd0w3aTIyYml4RURTT0gzZnlLK09XNnNFUmUwMXZGV25SM2xmY08xNVVrYUp2VFoxeDY0MlRjRzFCYVB0aG14UWF3WHF4SWZUU24vTjYvQ1d1b0RZeFFWUCt5azlrOUR0R3kyS0NGenpyc0RpNFV1MTNCUDVTTmZRY1duMkZGTjdIV2lWK3E1RHBrSmJHRytBVUtJU3lxY0o2TVBONzFKLzU3aGNIdjNmek4wdVJsYmtUL2RkWC9pcTBaV3BBTGRzUTJHV3ZUQU43azExcDNWSWlQZjRqNm56VTdrVjdnNUNiVUg5RzBRVFhNZk9qamh2ZVdzZFdsRHFydzhNU3VXSC82V3BJWisrK1JzRUdzQ0FkVm9RZjZlL3FNK3hST0IrNEpaeVJBaDFnTkpTemYxcmlvRjZGUUR0YlV6VFhSUys0RTlnVWFORC9RMTlQODhQbHcrVDZlMDNmL2NCTGRIdEgvL0RyNTJEKzZ5NjA2ZGhQZWsralVTRlBqTU9yalZCNDRoZS9RRHAvZjVmZGVBMXVhZkRSbkx3ejh6UmRNS1hueSsxZEl1S0ZsemplN2F1NzF4YlVQOWUwRWdWL2hFL1JwWmZPd1lONjg5ZTJncWJNT0FUZC9ZeXZPV3pZVkQwSWJrSVROZk5GOVRwWHZZRE5aOTN6Rk1xL1NGOEtMNmdUdGNyajd1Y0lPZU4wSmZ5Y04yV0xIRDVkRXBuQmNKOXF5UVBDYTJsN3U1bGxmdURESHMvemsvMkpZM0h1VnVsWnY4TThnY1FsbytpemhEdW4xdHQvbFcyMUdiekNFNzFvUElSOWhjVFFCUm9DNGFLK0tES25jNWxkZTJoejM3aVliOWxRUEM1OXRBakFGM0wrMm1EdzJwTjFkWEphejBuRVhnYzZNQWlJL091Sy9VcWIwRDhEWVc2L2tNYlAwUi9OZU56RmkrL0p4bGkyRnl1eHVValUwUEMvSUtjNXpGMUJXSS9wTlJQOWRrd0dtNy9hWUNia3NhVHNFUXg4bGMrK2w5LyswNmNOdXd4ZHJxSXJPQlc5azM4bFpIZy9lY1gwdDhTK1dxQUcyaXJGNGNTUWwySlFrZEFIbGNRTnhCY0hqaDU5UUZyRVlFTDE2NHpGRmY4MkNmVm96b1VXTWlmZi9MMjEzWDUvdWFqZWNHMjBKbEE1QTk5VS9uU1dQS1Zad3ZNajMwaWtpV3JNVituV1lrYVB3NnlJOEpiZVRkY0RGMHY4NHRBMCtNSG1kQmhsajNlZkN6NGcwRFpQelJ2ZjhPaTVQZEFXMTFSZFUxMUZOSVUxeEEzelA2WDRZaEExbjcyWWpYMmgyZGlOWVo4WitMdmliQ3Rqa3dsYXZ4U2VycVIvY2w3SGo1NTVGMUhucGNyRGNwdURBTnRwVnRkWXRncW4rWWlianpyeG1BTEl0QTJudXZlT08rV1NQYytobnpuR2kwOW5XSFp1T1lsYWh4NXlSZ2RJUWJzbFVMbjJzTHlneXRJcnFvN1lrMmFZb0NPRzZXQU1kS1o2dldTUWc1blBvWjh3eG1OYkoyTEY0S3NjU3ora2F3OEFsSUNYeGxXNHRyQ1h1ZXFnQ3Yvd1hJQlVjZU5yYVFCd1NRRkpsaG5BS3pxSGNVWkNFT1NNZVFMQ2NldURlS2xWS0R4NUkrMEQrdXA2WjhjREVQRHBvejJYK2JDMGMyNkxiTjdnTVBnUWxHTUd5SlFJQjRiZEVXSWFXTXpvYk00cG9NejBKY242Y1ZaVDRIR2t5a3hwSXZTbVpEVjFyZXYzYUFQK3VRWTBTdnRKeEUzanBKaGljQUU2d3lBNm9TOFJYbjV6akJJUmxMaDYyK1l4cS9FanA0eGlZdTByWTVoWXQxb0N3YzBTQmdHQlVUbFZkcVc0b1lJRkVjekpyQlZlZ29PWjF4ZXZ1RjhSclV1TUFzTzFYZ3dKMFp3RmRNamljWm9DK0VVNTY2YmFsdkN3VWxWbWxhTGlEaW9GSHloQ0pUcHg0SldDcHhRbHYxOHZnbE5maCtWNGhNOUZDOHIzMWpqUzVDcmJDc3pYT05qVE9KOFc1MzBsUUNzdGpyYTFMWG9ZYXBEcjh1TzNiWGJBdUpHK09TSkdrU2dwVGpQZmFGd1Y1M1kyQUt1eXYyVmxVK21MZzF0c1ZSb3VNYm4yS1FZd1g0Z1BEYVNTS3kyV2poeHc2TTdZVWxxcW1NaEFrdnNFRGZDQTNaQ0VvRVM5Yml3UVh6MDVCalVyV25qKzVGRENRcGw1UXVJeHE2czhnT3E0UnBmS1FpbFFwK2I4WW01Z0VNZ3F5MTAvRHcyK0VWKzdFcHlVaWZ6UTl4NEtta1JnUW5XR1FEZG9wbVpMWDN4TDhUcmp3cDZLU3RmQVhsSmNQQmZza2RvdkJjK3h4elNRMXZlTmlVVVZsdWI2bllmaDZrYkNZSUIxT05USGhueFdESzFDSlRweDRMTzhLZURZMUdteUNYbFN3bkhnV3p5TnlCSGFIeXU3RGtnMGpzV0ZvcUg0N1JWcGI4UjF5dU95SU1TdVc3bEY5K0RiazhlL05vQjYxQUVzdlp6RktzbG8wcVpMc3JJVjRiUE1KeEs0SlJIYUh5MTBNTUdYZHo3NzEzby9GSCtsNkNEZGw5eDJsckd2NFY5OFpCZDZuTHc0ckZud0VzNERzaXZXd3dxQWxuN09ZcTE5TUhLbWJtVmtlL016QTNoYkhBVU9VcmpuZWcvMjhxOTk2ek81V1lHOWRyNk1KNTNwc216UjIwVXhrV0hNMk9mWmU4NkVPVms1Z0UzQjdMMnN4ZXZsSFZ4cGJvb0lWOHBQa09RZW1FUUhLSHgrZmdNVmVTOGVmTFlJNTk5NkZyaHJ0TVJjVzNkWC8vWnZtdElDd3Zscy8rVWVDcVFSdlR1MGZrNm1iNTg4N0hUSEtIeFZuRTRQWU9vNDJpck5Xek5uNkh2ODVJc1QzanVUVjIrenBpbVc0aGVyanFYd3NiUzFueHhlbjZ1UVp5VmVEOTBoMmRsNCtpbUxkL1MyUEdtTVlFM2JLeDQ0Mm1yVTdUcHR1d3U5RjRKY3B4SmREMWwrYXBqSjVITEpYWTlKUVVmVTF1cjBadEtKWHVaRWxybHZaTm1QR1g1dnE4LzlvQ2ZISitrb0ErbXJmOEQ0UDhZenhFQzF4TUFBQUFBU1VWT1JLNUNZSUk9Igp9Cg=="/>
    </extobj>
    <extobj name="334E55B0-647D-440b-865C-3EC943EB4CBC-17">
      <extobjdata type="334E55B0-647D-440b-865C-3EC943EB4CBC" data="ewoJIkltZ1NldHRpbmdKc29uIiA6ICJ7XCJkcGlcIjpcIjYwMFwiLFwiZm9ybWF0XCI6XCJQTkdcIixcInRyYW5zcGFyZW50XCI6dHJ1ZSxcImF1dG9cIjp0cnVlfSIsCgkiTGF0ZXgiIDogIlhGc2dkVjlwSUQwZ2RsOXBLRzFmYVNrZ0xTQndYMmtnUFNCMlgya29iVjlwS1NBcklGeHpkVzFmZTJvZ1hHNWxjU0JwZlNCMlgyb29iVjlxS1NBdElGeHpkVzFmZTJvZ1hHNWxjU0JwZlNCMlgyb29iVjlxSnlsY1hRPT0iLAoJIkxhdGV4SW1nQmFzZTY0IiA6ICJpVkJPUncwS0dnb0FBQUFOU1VoRVVnQUFCMkVBQUFEQUNBTUFBQUFLbytoWkFBQUFPVkJNVkVYLy8vOEFBQUFBQUFBQUFBQUFBQUFBQUFBQUFBQUFBQUFBQUFBQUFBQUFBQUFBQUFBQUFBQUFBQUFBQUFBQUFBQUFBQUFBQUFBQUFBQUNYSHRNQUFBQUVuUlNUbE1BWnJ2dnEwUXl6UkNaSWxUZGlYYjc3Zlh1WEY0REFBQUFDWEJJV1hNQUFBN0VBQUFPeEFHVkt3NGJBQUFnQUVsRVFWUjRBZTFkMjJMcklBNU1rL1lrYWRQdWJ2Ny9ZeGNKc0RIbUlzZGdpRDE1aUc4WXhJeEFnQUNmVHZnQkFTQUFCQWlCNzh1ei91OGZzRzZJQUNodUNENlNCZ0pBNE1nSWZOVzNyOC9uNTVFUmJwNTNVTnljQWdnQUJJREFNUkg0MmNMQ1BtL0hCTGVQWElQaVBuaUFGRUFBQ0J3T2dYK2JXTmkvdytIYVVZWkJjVWRrUUJRZ0FBUU9oY0R2eE1RdUhzKzkzYjYvdjc5K1B2NSs3K2ZISkNyMzRuSW9TSHZMTENqdWpSSElBd1NBd0ZFUXVMcW04UG14S3R1M2Z6Ky81OURjcVo5VjBlTGxkUWlBNG5YNDRXMGdBQVNBd0lzSTNLWVc4ZnZGYUp6WGJqOTN2enQ3ZFI3amRHc0VRUEhXaUNNOUlBQUVnSUJHWURvVDVsRUdsdHZmMU1oaXdVNFpYRitMQlJTL2hodmVBZ0pBQUFpc1JlQStHU2UrcjQzT3Z2L3YxK2tkTDNidzJsaHdMSUVBS0M2Qkl1SUFBa0FBQ0N4SFlOcmRMT2d6L1J0dExCYnNMT2VsNEJ1Z3VDQ1lpQW9JQUFFZ0lFZmdlOUtKZlJad3hRNXBEL05ZZjRkYk9HbUFBQ2h1QURxU0JBSkFBQWdvQkQ0bUpyYm90S1NiR2FERWdwMjJtZ2FLMitLUDFJRUFFRGd1QXA4VEUxdTJ2L21saDRvTERqNGZsNmNWT1FmRnI0TUhGOGZyMk9GTklBQUVUcWVwbis2cktDUTNYbzladEdkY1ZMNkRSQWFLWHlTYTlQZGMwblh5b2h4NERRZ0FnWGRGWUxxMTNxVndvNTM3VDFpdzAxWTVRUEdMK0o5cGdLZlFLcllYUmNCclFBQUl2RGNDZjVOeDRuUGh6TkNFSnl6WUtRenEwdWhBOFZMRU9MeHBtYUNCK0JKNmVBa0lBQUZHZ0Z2cWc1a3R2VmMvOVdJTGQ0ekIyMUlFUVBGU3hDaThtUTVmMW5QeWlpRHYvYzdQWTFzRXZ5L3Jkb0I5YjdSN2xQN29HdUJ0clZlNnlhNXE5N0lUcUpibzBOYmNHdGw2SytTZ2VJblMyTERHZjIwdnA4ZmVLSjVLMTlIVi9YbloySlg5ZUpZZWllc0l6amNVQlJvdy9WSjNhVmVzbWt2VmJNSE85dHlhQXRCYklRZkZ5MnNtczVJNDFqenNqZUxsR2R6a0RUV0dWYnJObnBQNzluaGVNV3lXUTJtejU5Q0FZVGpNakJTWGRwdXFtcXJSc0UwRGJvM2VkbGZJaHcxQW1HUlFMS2hmalBjNlZsZDNSN0VnUzlzSFVTTlkyNDRSVXhhL0w4OUhqTGJ0SVRoNGl0QUFVb0NTWHptYks5UnZvL21ZVGJnMTJlK3VrSVBpdVdLbTcyakU0bzJSN2loT1o2ZkpVNFZoaTlhMW1xTUdFOXVFOEZtaTBBQ0dwT0xXZWhUL1pmT0JJa3ExRWJlVXRQcjFWc2hCc2VaRi9IL1RRenFKSWM3ZUtCWm5iYk9BYWhBcE5zaGVWd2IxVFNrc3c2OExzU3gyYUlEQnFjcFh6Z1lPL2xvczJHbkc3UWhwVjRVY0ZBLzZLRHJSZUNYbnpLQWVUeU9wWEJOSi9OSnZyM3Fxa282UFBxeUtHUzh2UUFBYU1JQlY2U3RuSnY2djdYMHhEYmsxbWU2dGtJUGlRZHNsSjZxRnBuNXB4ZTJOWWttK3RndEQwK3VhdVVQVlJQRFNDdyszUTI0dktVRURIQ2FuVyt1OS9WN0NUYmsxc1BaV3lFR3hvKy9aVXphd3VRMmRlcU00bTZzTkE5QVNzUlpPV0oxRjhvb2tSdmczeE9HNFNVRURYTzRyKytuY3BEWTRiOHV0eVdCdmhSd1VMOUE4dmI0cFp5RjZvM2hCQnFzSFZmTWdXcnBKMUZUd1hQdW9PZ1FIVHdBYU1GR0FpbDg1bTZTenlVVmpiazBlZXl2a29GaXVmRHltbmwvSTNSdkY4Z3pXRGtuS3R2RldFOU1zcVM1MG0ybFdVekdPZXdVTjhMalhqaWNlSEZOL2I2MmN6YmsxMFBaV3lFR3hwL1B4Uy83eW9zQ1QxeHZGOFJ4dCs0U21ZdCszVGRKTGpTb0JqQk43b0d4NENRM3d3ZmEyMWt2UDhmQmY3dXE2UGJjR2p0NEtPU2lXNnFuZTlWOHdUNmMzaXFVWnJCMk9Hbk1DK0dxS29aemtMWWVwYTJidEhlS0dCc3hZMHJXS0tobjhLNzU3NGl5OWFqYzY0TmJrcmJkQ0RvcUZTcWRtQ1F2N1lMMVJMTXhnNVdDa2FHMjdzS2NUcmJkNit5bWJsWG1xRi8xdU5PRGpYczdaWWZhSm84cEYvVm90WlZ0TmVnL2Nta3gwVjhoQnNVeTlsQ05mNkVic2ptSlpCaXVIVXZ1cHRlN0NudFNPNk8yMlJLK01iLy9SNzBVRGxEVXBhQW01WHFHNmhYOENMMVNYUkhmQnJVR211MElPaWlVNnl4czZDYmNzNkk1aVNRWXJoK21qa1V2TnlYZXR4Q29UVkQzNjNXaUFha0VYbkpQdStlbmVjNTVBSDl3YUZlNnVrSU5pU2VWQzNsWHBOSm51S0paa3NISVlhdVMycnoyb25aU2ZEbDRaaW9OR3Z4c05VRlZCU1IzU3F3Q3BlcUZmUWR1OW9aNzF3YTNKY0grRkhCUUxkSkYwU0RwTHBqK0tCUm1zRzRRZzZhSHlvQWtaOE1UVzVUb2MrMzQwb0xDRlBVMjMxaE9PazRWQmJuUzNGMjVOOXZzcjVLQTRyNW1xWnBaWHpmMVJuTTlnM1JEVXJlOWh1UisxSnFVTnBicUlIQzMyL1doQWFRdGIrVU4yR3loYUw5eWFySFpZeUtldTJOeTJSUnRRdGpTSjZoVFQ3Q1Y1SDZ4RGlwY2lXamk4Y2syMzNXM0M1a2ZKMFljZ1ZxQ2pIUGVqQWNVdDdOdHZyZGNOdDZZdzlWZklRWEd1bnFOZTZZS1dSMzhVNXpKWTl6bk5oT2lqNjBpai9UMTBwdXZpM1Yvc085S0E0aGIycEdKMGZ2S1dmQ2MwOThPdEFhVERRZzZLTThxcU5tcGFNcnVoUTRvekdhejdtUHdRZmRnMTB2UzNxOExxa3JOSjdEdlNnUElXOWtRTitQSFhldG40VW9Yb2gxc2plWStGSEJRbjFZcGFhVXNzUkk4VUp6TlkrU0hWSG4xc0NjZkROZTBuTlZmR3U3L29kNlFCRlN3c0xkUjJmbTgyRjY4ZmJvM2VkMW5JUVhHcVZxSU5uWmJzK05jbHhha00xbjNHczlYckppR09uUlFkUzJMRmNCVUt1Q2NOcUdGaHFRay8vdDVyOThTZXVEWHEybU1oQjhXcHVrUXh0bXpvcGtlS1V4bXMrNHdhS0gyNFlVODhJRmR3UzU2NndPMG05ajFwUUEwTGU2SzVtdU92bDhJaTByK2V1RFVDMDVCc2Q0VWNGTWZWaWRaN0xkdUsxS2Y0NDN4NVhqNzdHQ2lONXpQMDVDY3MrZC9qSWg4MnA3bnE4ZEFxaGN2MTdvN2Mzbjd1VitYNWZueDZrOHMrN2c4Rm83cTlaRHpCeXhRTjREKzllMXRkL2xOWVBqN2RuTEplWEgrWEtkZFc0dHAwQ3FqQW5qU2dpb1U5MGRTTjhSY3ZMWmFVbGNjQ25Gb0pldUxXeU5TeWtGdFk1a2RRSEsvQS94NExGNEpQS2Y2bmxQQkNYNzhMeFBKeGVWNVhHSXc1ajBYdmtPUlA2cEI3a3JPeWVQZmlDVlBORWZVdHFYa1NVMnh1TkhOQ3Arb082RVp1eDFNTlArSEJHdGZJaFlQVnVLc2ErNXpUcytINzlrY1Q2QWpkNStmT1ZZRHl1QmNOcUdOaHZhMzE2amJHeXhSclUwWjY0dGFJMUxDUUp5b09VRXlxd3ZYZGVrZmRoR0xscUtDdmNaRFZuWTAxMDBMYitkMEVUWnMraWtsdUJqeUVYUzkyMU1TTTJ2MzVVSTlvcE1rTTY2aTRMN3BIKzBXTkVqdll3K2o5STBQMDQ5NWVEZ2NCN3ZXTmwwZnl5aHQvejR1cU4zbGxOZHZUZnlvZjNIdmxETVh3ZVNXbGt1OFVVWUZkYVVBZEMzdGlqRWc1K1ZmVkZWdUVVNnRrZlhGcnBDSU1teFJ5aTByd0NJcExWT0J6aXBXMTFjMTNvdDJ2U0ttUDZIY1FnK3kwdUJtVm5LVjJPNWhKNmNoOHhnWm1mNTY2TGlHcnlST1ExUGo2TUJHSko0enBSb25xMTRadUo5TU5Qd3oweU1NQkM5OVZZSEtMaExyLzFQdFhMWW03NmJsMlBER3VqQXJzU2dNcVdWaHVaVkpKMFQvYnNpeXNoUlJkR1U2dFlIMXhhNlJxVmNndEtKRWpZMlVaSGpvUGtjQnJiaCtLWWpVMllGcFRSTHRYY01qRDIyTnJTN01ibGR4WTJGbVBQS3dVWkZOaWExQWZwdlhCdzg3cTlmUHo2dlNNZVJFWlhVOXZjMkFuV0RqWnlGMktjOG5hNWtnMGkyK2ZUUk9CUzlrMzFhZmpzQ25kcTlwcldTeXRmYUdNQ3V4S0EycFpXRy8zeEtGQmFha29kaXpEcVJXbkwyNk5WSzBLdVFVbGRqUVZweXJ1OUFQRk1ad0U5MGVLUHdlclNxQjZkVHNQRXM4NnRvTDR0d2h5SHpyWHZ1UTBaS3QrWG5NaEpsTmlWUGZIbWw3MnZYNm9TbVlTcHgxRFA0ZHZ4eEpNM3VlVWtpR3FQRlQ5VkIwdlkvZXJiS296bk1FTkxiRmJ1NHA4NFVnTHFjQ3VOS0NhaGVXaERGMnk2Ti9SanpBNUw5NHR4S2xOdlM5dWpWU05Dcm5GSkhvRXhReU5yZGVqT0FrZURCVGJ3Y0hUU2FNN25kTEN3V0lqcUlKa09NanQzOWZ5WDc0THFDUjNSekh0QlNlcDVaNVl3N2kwVkYxRXVydFgyNDdqM3VwOWJJM28ySlFJMVAyOVR3MHNEWFBOMmlyeDVMMG43RVBPNTk1N2EvWGwzVUpnZk5qVENuUlZyMXpKMXJrS0VGKzcwWUJxRnBaOTlBU1Yvc1dHZlZhcVlyRmliZVFnWWZ2aDFnalZxSkRucWRGZEtzT3c3VjdrWDFzVzRsZ1VuNGQxS2hyY0tWWThzV3JsNmpkdmlwcGxMM2ZNRGxHTWttc1AvVVJ5TmdteVhoZTNMTUtwcVVmR2lKdmhFdzhLTTRqdWEyS29yVEtSTG5YQk5OU2RxaGxLZnVpVDhDaXh2OFVWdDFnaTlWUW9OdTllNXlxd0x3Mm9aMkUzK1pCZHFXSnRWTEF6Ym8xVWpRcTVWeXhEbDdwdllpdG5XUTBhaWlkMTcxQVVqODBKWFh5bW84VGFncXhjL0RhZG9XYTV5eDV6SFZDQjVETEJXYjd3eEw2L29YTktZMDNxNS9VdHRTbWQzVmFpemNPbVZNNTl4aStIeFhHREZUNy9HdndEM0ZzZm1sMG1HVzV6VDNWamlRQ2RxOEMrTktDaWhmVjJUNnlocGNXS3RkSFB6cmcxVXJVcDVLSWl5NTBxcnNEb0R4U0xRQXNFc2hRN0E1eHNSS1oyVFhkcjEzYW9QbzE1R21pVG5EeHlxWTd1bWxOQWNwNzVLRk1QVlNQNVhUWUwyTlZxbURHbGZvVEdjdmdkWUEzYmRMemRScGs5Y2xLeXRrRTJMbm1BWVpCWWcra2JVOGJJYjEvSVl6LzFyUUw3MG9DYUZ0WTJLVTBKOWhxY0N4UWlHclJZc1RZcGRNYXRrYXBOSVkrQzdqNEF4WHJKNGpCODZZS3o0TnhTUE00WTFkWmluRDlLa2VrUnd3WFJiaGowTXV6Vkg1S2NmYUd5dVJpY3lYRFFvWGVxYmFZM1JxeVhFQWZtSVd0WDVxdFlVTzFWWjNRbUlaR2RNMzNTd3haK20wRmIyS2x5SkdMYjZGRXBGZGlYQnRTMHNQVS9aRmVLVTZ1Q3ZYRnI1R3BTeUMwbTZhTXU2NllONVR2QTBxL0tuaDZLWXRXVnRham8wVUY3cFkvc2ZaelpGUk5HYmJ4aWQvK1p2clhKbFNONWVEcVdVaEZma0xERS9IcXdOVDRPbmVva1ptWlkzNTRaSG9ZeU5oRWtMSVFqS3VsMkRITW5XTkZUWlZkTmwxdTNKWHc0ZEZQTHQ3dlpyQlNWY1JaWk1SWFlsd1pVdGJDMVAyVDNDcWRHTVQ2Q0c2VnV6RzFTRmtlRFd4UnlKL25rcWJZRUpDSDlYcDk5RVVsa0p4UkhjamZlSnZDdXFwTTZBRWczeGlzZGtPOUZSaXk1Rjd4NVgydkl3TjhvS3c4U3p5UjVESjVGKzA1RVlsYW80SkR1NytDT2pNejQ0dHYraU9wSmU2dW00KzFXQmoxamV5YnM4RmlkRU9oYlc5aWZ3ZUhNTmRJc1M3clFlWm9Rd2RQTlM5WHpZaXF3THcyb2EyRzlTV3M1WDg1U0JYaUJVNU1FRHh6TnhkbVcyN1FzRGhndENybVRmUElVRkhPOUhxbkFrOUM1RHpYRlgyZmJXd201WFBYdzYxeHJPUjZ1aXRkSzRVcTA3SHlVUERoSWZGSkxWMzA3RnBFNFhnYUhOQ0l6dnZUdG9ZMWlNeEFKclI5SGhMRHZxaU14RStzQU84R0tudjQ3VzVaWnVYemt6TDd2WGs3eldTa3E0eXl5Z1I2em85OXNMRUdxQXZ2U2dMb1dWaTlGSXgzbFgrbDlTRjdnMU9nRnQ3UDlpUkw2VzFWMmZHYXFRVU5Ta2ZMNlN1bE95K0trVCtCdFhjaWQ1Tk9ucXBmcC9FQnhHcTNZVTRMUXBaaHJHYS92b3NjR2c5MDcyc1pJL2VZYUhVdXYzbjJXZkRZaXJHYnMrTUpGSk9iYmtVd2FxVVBORC9Vb1l0c2pvWFZjRVNFY2VLaXE4SWh3bmc2bjM4dldHUE9PbThQTDBSTmRyZmpJbVRta1hoODJuNVZvTW9VZnJGU0J0OVNBNkJKajFmQzV4SFREdHFmWDRLOW5HVkRwcDErMTBSWXhweVl2TE0wOGY5dHltNWJGUVYxWXlFOTFTcmtqU1BBVUZDdHRzbjJPSUVLQ216N0ZyS0JlSnlYcGhpWHo0b1VYSkZzaFNFaHlsY3d3UzJsSU1pSXg1M0lJRkR6aDN0cmNpRWRhSUpIUU91YUlFRTZ5UGpQT0krZVUrNXFjZGVtZlNHUENibGh0ZC8wbVN6NHJqcnhWVDFlcXdEdHFnRGVVSjFVQzM1WCtDaTFzdElZRVJXcjFRakppVGszY1ZPcG1veGcwbEtWKzZlUWo1ZldWMHAyV3hSRkRWc2k5MVZFTVNlYXZEQjJnT0tjMERwZVJVNC9pWUwrTHlmUTZMbU4wM3ovekZ1UDRkTE96b09UVXY1ejNBOE1TQzhvZ203TjVhNTNmZEFjQ2RLWUoyc0d2T2NNaExJUVRqQk56cnNPbm1ZSVdlQ3lxWExtMm1TRkh0bFQ5L05LYnpVcFk5T0ozMTZyQU8ycUFvVVFUSS84djRkYVpHdmVBVlN0QjhBSk9UWEpmUDZHQnFJMjVUY3JpNENJcjVPd3hrcE5MSVVXbDNCRWtmQXFLNHhWNEdMSDVYWTlpYnJSNE5hc3V4SDYxT28rcTdaM1E4TGFTNkcvbWhvMkptUytERVVlTjF2OVpQNTRuQUszUWRLL3RFeEg3bHdtVWw3NkwrOFdDU0p6cU5zYzZjOFBxNXZ4MEk4VjRISnMvV2FzQ2I2a0JkWllZaTdoenJmdE1WMFF4NUFPdDVkU20wQnUzUmk1WklUOVZLdVVXblBnUkZLOXVxa3dwRG5yMWRiMGFaNkdQSjJ4a1ptWk91WWxuenNTSXZIbFBUYlE5VFduUDJ2QWF0dG5LbmtqcTg5dkV6THhqUEE5WDQwN0VEV3NHaldxa1dDTE90U3F3THcyb1BOT0pDRE10TG9YN2ZHQ25CS0VxanJXY1dqRjY0OWJJMWJLUVcyaVNSMUNjaEVmd2NFcXhLcFhxNTFrRmJ2NVZLMElDR1NWQnRQWHpKRmN2RGdzOHM1Rndhemswd0RTOEdYSFU2UGtBc3plNUc3akNSRTZaR1lUWTVDU0NKbXZIK25HVFNsbUlDQzFYZ1gxcHdBWVdkdmlRM1dPbS9ZVTRYczJwbGFNM2JvMWNMUXU1aFNaOTVOcGZGWHhRSE1ZcHZQemFDVHVsbUZ0NjNpQ3hia1pHM2JCT1hDMVBnNUxUdmxkaWoxTytETExObkRjMU9PbVpLZFZUM1ZmQVJ1WnNudGcyR0lmZHNHYjJ2blJRWUJ0UngxUldxOEMrTkdBTEM2czlJYzlMdFprWXF6bTE2dEVidDBhdWxvWGNRcE0rZ3VJa1BwSGwxODQ3VTRycHlwOFovQjV1MkpEa0twdWY0a0ZpL2NXRFZGV3h6QTJyaDFkUzhUa3NoRTRwUitMbVFTaUNGZmU0TFRGTDNJd1lyY2pUQ3BIeXI2NVdBVzVYcEhMM1ZocXdoWVUxQzZUcnpkRll6YWxWbTk2NE5YSzFMT1FXbXN5Ukd6bXoyWTJabHhZOGZtK0txWWVhdGpFVGluVW54Zk1vNm5wMUFXVFJvSFcrRDh2SkJTVlhUK1NEeE5xcGxLb3I5SWpWTElST2V0YXhZK2huUGRzb05yTUhYSnZYbWo4eVMyMTZRMXVTbVkrZjdlNDYzM0RYS3NDYVB1UFhnZWF0TkdBTEM2dnJocG51TzVDdE95MVFySTBBblhGcnBHcFp5SVhNZ09Ja1VOdyt5TGJLaDNvODZGRXM1WWFkenZ4bXlTUi9zM28rbU9HZzVMUWwvNndqRm55ZGJuTDE2YlV1Sm9HVGJsZ2ZaRjAzeUlTZnBHSXZlSFJteFNDemplZVZZOWo3cGUzdWZFcVhQSVhPVldCZkdyQ0JoZFY2VWxGSkN4UnJvNTJkY1d1a2FsbklaY1VXRktkeElxT1FNaHA2ZTl5aGlBUTlpbXdHYlpBL2Q3YnUxL2x5dVlxTmlEdnhXMkphVFJpWmlXUTN5N3pIK1BCR04xSVNzMDFNTmNjalRZMndxMGliWTJ0M3Z6NmRxU0FwSVVZNkdhNlVPR1BRNG1maHRvU3U3aVlneTdJeXlOZTVDdXhMQStwYldOMktITnJuQTgzbFRvVEZtaE84L1YxVmRYUjNDcG9yeDJiY0NtUVo1V3BaeUVjcEVtZWdXSU16cWNBbmVJV1hYNDlCcGhUek1LQlhZblN0YU1iT2JzNytEVGRsV3E3SzZqeXNHUmxqRFovVlhMbkgxbTltakwrbVU0WFNFbk1YemJZa0FqblFYYmg1QUc0SmVLQ2Q5T2RWaDRsS2ozRitkbHFJTVYxdVBLYUdMTWVneGMvQ2JsZzlTT3dZZldsV1J2bjZWb0Y5YVVCMUMvdk5qcEJCeDBlV3k1MkppclZPVHJYL0xtY0s3eWlvSThoRzNJcGtHY1ZxV2NoSEtlSm5vTmhnNDFUZ2NiU0NUNllVYzVIeGJNaGtvTWFabW50NzhGNE9TcWVybHJHZzFQT2JMTG5iditZZzUwa0hQaWN4bWNwWkZHTlNrNmJHZUZ1Mzh2eGlyUVBiL3YzMzJEREpDVEZFekxoTEd5L0RXMFZPZEZ2Q0NtK2oxQmwxdXJEaXJOZ1k2aDRMcU1DdU5LQzJoVlgwcTEvcC9lQ25PaUxoVkw5eFZwc3dxelB5R29hYnBadHdLNVJseUdURFFqN0lrRGdCeFFZY3B3SlB3QlY4TktXWXROQnZBMDVHanUvakhrVm4vVW0zN0RoME1ObmlOMWx5M3laOFRXZmw1Q1NtR2lQUld0QXUvOWtnbEc2QitLWlFqN1Bhd0wvanhsSTVJUVprT0liaGF0TVQ3WHZ4MXhickxEbDN4Vm5aUnZnQ0tyQXJEYWh0WWJsLytmUVZ2eXpYRWs0NVJmdU5hbkpzK3FzTnRVaWJjQ3VVWlFDcFlTRWZaRWljZ0dJRGpsT0JKK0FLUHBwU3pBcnQrVzM1bmgwRUhUdkxIOFo2a1FIMmVyM0JoQ3JmNU1hdTM1RzhUbG9MV1lrcEsrSFN5Y0t6dWpsZE9KTWpib0hNWG1ONWhsSHIwUjJjRldMQWllS2Rwelk4cm5uQzNpOS9tM1M5THM2aFdwNlZtcktPY1JkUWdWMXBRR1VMcTVVazNGOGNTVmw1SnVDVVUvaTBNeHA1K0NWbzliZmdWaXJMZ0VyRFFqN0lFRDhCeFJhYnNRSzNkOFRIS2NXczBOTkNvL3N6cG5mb2RKWWZwdlZLcnlTR1ZzV0NyQXpJNXMrenNEOVRDNVdWbUh1anR0czVsMGRsTkpSVnZtMWJJUFl0Ylk2c1BNN1hCN0pDMkJqWWtkc0lXRllEdjNmQ0NMdGRmSGxXaGp4VlBTbWdBcnZTZ0xvV1ZnL2RXQTJ2UmF5QVUwcGFEVmFaY3NzRmIxcURHZG0yNEZZcWl4Rkp6OVpvVk1nSEdhSW5vTmlxdDFPQlI5R0tQWmdhU0Zib2FSK1duUzNXblRsMmx1MHlHTlpvSzBnc2tRM3VjM1BMNldDcEpKV1gzaG5TSEJidXhDVm1SNlA3eWtSdTdWbWRncU1DcE55dzFscVBmV2s1Yk53WW42VTJrYWpXaFc0ZVRQci9aaTJUdTNlUFBDdTE1UFRpTGFBQ3U5S0FxaFpXTjd5bkJjN2pvOFJsbmxOS1JTMENzOFdXNVFyMllUZmdWaXlMaGFaaEliY2l4SStnK0RtdndPTndSWjU0RkxPcmNlTE4xQU1GVm9Fdnd5eUNoekc2L0VaUW95TXBWcnJONmpEdFNWNm5mV3VCeE5RZGpiWVdGcmxoMlJ6Ym9XT25CU1FRd2dERUZVSWJZRlhWVEQrM3YwcVZtQnBDZCtXUlo2VVM1WDYwSlZTQThyMFhEYWhwWVhXN2N2Q0MrRlFVdTg1elNrbU5EWCs5TVZzNCtmcmN5bVV4RWpZczVHR01uTHVnZUhBWk9oVzRBNURzMUtPWUw5MXlvM3h0UEdTb2pmbVkwckJxaDU2Nkw4aVNyUkNLeXMvUTVxRDRQejBUWWZGS1NFeEQ1bE1yN1FqSy9mdTVZNVRlc1ZHUG9SbElhNktzTFZLTmJSc3lJWVNKaE15Y05kRmp2SnVjbVZhVk8weXNKeFhhamdKSnNTQXJtd2l0RWlFbVZxckFualNnb29YZFlCR0hVWm9jcHh6c01xcHFZajVUZFc0WHlHSnkxN0NRR3dtaUIxQTg5akhHQ3R5Qks3MzhlZ2pvVTh6Mnd2YU5hVXVrNXplUHh1dk95M1dZU2Z6OTBEMWQ3cXUxR2NzYzhxQlBXRXluKy8zcnJTT1FTRXpkMUtoVjQ3SSs5NWx3QTJSdWx1bTJ1WHNmbXlBU0lVeSt5TXpOby9VeVhlZVNzM1Q5ZFZvb2JHQXZyb0U5TGNoS0hTbm5zUlpRZ1QxcFFEMEx1OFVpRGtOdmpsTU85akhVUUR3bUZ4bTdyczd0QWxsTTdob1djaU5CN0FDS3gvclhxY0JIdUpSaXBwWmZEd0Y5aXRrRk4xVHM5NmVxVlZscGVlVHNienB6aUNMaDdzNFFXOU1UYmh4WUkzRDdqRzJFa1pLWTJ3dnVTS2lUSVQxb01wdERvWDJXODRGRktzNjZiLzg3ek1JWVkwc0pZVUtSbVp0SE8wWlI3MHhuNlZkOWhOMjJKNzZvWjNBZUcxNXUyb0tzdU1Hcm5xOVhnVDFwUUQwTHl6aGJ6MUZWUmsvNjB3TDVZbTJrNEZIbFdTSFZEemZqVmlDTENkS3VrQnNCb2dkUW5LekFsVnBtbGw5YlpHY1UvNk03bjJSbGJuOFg3WGdqemFTcGVzcHFXMDIzcjdQMUhReXl2ZHZveUhYOUg5bUJieVg2Tld3UTBoS3JuTnBKWFg0bXFMYy9IWVBrRUZ5a0owT1Q1a1V5U2dxdWY0cUttU1JwSVRnQ051aXpGMzJocWx6cm5IN1JUTEVyRWY2UGdZMVllMEZXcWdnWmpuUzlDaERKUTQ5b21zaTdhVUExQzZzWFJrZnMyQlN6QWxjaVRtMDYwOFdIOXE0NWJzU3RUVFVwQ3dkcVdNaXRrSkVqS0ZZZGpIZ0ZycjZMckRzYzFCdUpqbm9TdGdHS1ZlK1AzcUw0N1pqd0YxbGR1akVyVkZ6cHpPNUdXS3QrKzRPRnZwRG4rQkl4Q0RUdUhjaUhGWTN5SG1rd2NBdDRQdjdFQ05xK25vMkdqamZ5MjVKQTdvN0VKa0JhQ0E1RW8yUFdqMnZlMnVyQUNrQ3JZYitwSWFzeDVZWkxTQUJCVmtLdjFicTNXZ1YycEFHS21tVGhmNVVESHJqZGNIeEZ3cW5OQzJscnROaHN4SzFJRmc3VXNKQmJJY05IVUp5dXdBWExydzJ3UVlxLy96NnZxdnQ2ZG1yVmovUGorUWpzcVUxV3BFb3BEaE9mdmZ0MVB5djcramhIZWlIcS9iVEVaRVpqK2ZtOVhPWUdWdlhzTDVlUWdWVkovWndWaXAraDlrZGFDTTRsR2JkWUt5RUx3N29BMUo0eTFSUm40ZkVaaHpPRDV6cEJYbnA3cFFyc1NBTXFXVmc5YWhQUitaY295NzZVNTlSRXdTTXF6bVNNYWN3YmNTdVNoUU0xTE9SVFpMd3JVTXlBUkN0d3lmSnJBK2xLaXRsakZ6STdIbVA5WE9Za0p1c1Nzb2xGYzVBVFFpWEdWVVdiUVdLV3pnNWY1UEl0eUVvdWlxMmZaMFRlandiVXNiQThhRFBPM2R1YXZYUjZiQnA4VjliNHlpYmMydVF5c3FoZ0RRdTVGVEo0Qk1WQldJYWJvdVhYT3ZSYWltazZ6emhSZnBDZzQ1T2N4UFE4TWt4Y0xsYzVJVlJLTkxpd2FUZGh6QjJQKzg0ODd1UHp5WmtnSzVQd0hWeGtSTjZQQmxTeHNQb0x2L05GYXgwUXEwUmdCMGRjbEUyNHRjbG5aRkhCR2haeUsyVG9DSXBEcURqM1pNdXYrWVcxRkZPYnNJdkZzRTcyMDZjNWlibk5rWTVpL2RPY0VDb0Y4aWZGMitMclJVakV3RFdEdnlseExMd2dLN0ZYVzkzUGlMd2ZEYWhpWWJWYnZzM29TbDVqZXVEV1NwbVJSUVZyV01pdGtLRWpLQTZoNHR5VExiL21GMVpTekpOL3RJL3VSL3lSV0VmUzdVL3pFcE45U2JnZFM0aWNGK0pFSTVuUkNSc2xaRWpFUVRXRHROMGt5RW9pcFNhUHNpTHZSZ09VaFMzZTF5UzNVck8yWDFaZjJBRVFkY09xMXpmZzFncVpsYVZwSWJkU0JvNmdPQURLNUpacytUVzlzclllSjMwMTg0THNMdkFUU2ZxN3lFdThGaE5CbnZOQzhONXYxZDNCWVZHNVpwQzZZUVZaQ2FmUzdtNVc1TjFvZ0dwTGxHNmw2VVVjbFZ1Z3Irc0dPemhTUXo4YmNHdWx6OHJTc3BCYklRTkhVQndBSlhhTGZlMkppcHJBVER5T1JXdnY4M2lhZGhiK0s5OWF0cW1VUEVva0psQlNoWFMxUEFJaEtFaXIwWGV1R1lScUljakthcmdLUnlBUWVUY2FjTDBVdG9Ya1ZSclc4QlVtcGtSMDFIcEsremVxY3p0a0l5dEx5MEkrU0RrN0FjVXpTQkkzU0owU0NyZVdZbWV5M0dlcmxTV0ozQWNlU1NSZWkwb2cyZWt0Z1JBMEk2T3FsWjlLTkxuaW1pR2hOVzVnUVZiYzREMmNDMFErdWdaRWFlSUI5bFlUOEtKU09RL3lycy9xM0E3U1pHVnBXY2dIS2YwVFVPd2prcndtTjJ0aW5HZ3R4ZlMrSGlRZWRvRlBpdFArb1VqaXRiRGtzcGtYZ3FxQjZoT2FZMkt5R3phaE5lNTcrYXk0b2JzNGw0aDhjQTJJOGRUMUlnNFNtaDBjS1Rlc0NsT2JXd3RlVnBhbWhkeEs2UjlCc1k5SThwbzRURGpVVmxOTUF3cTZLajYvUnhlV3A4Zm5KVllOazVyMkxROGIxUUt0Wm10eXpmQVVybkhPWnlXcG9DMGVpa1ErdEFiRVdER0xPRm9wWmt3czUzN2U5YWtDVitiV2lwT1ZwV1VodDBMNlIxRHNJNUsrZGdiRVFnRlhVMHdOSHZZVy9xVjZ5cUdrVzkyVFNVd2pKU3ZjMDduTVpZVWdJOWRvT3lmK21wSktYdWkveTJZbGg4WDJ6MFVpSDFvRFlwelFpTmowQzhHeGtFdnUzMzR6bmM0RmtXVmRueFJYWlc2dHVEbFptaFp5SzZSL0JNVStJdW5yTk1rRktGYnp1bW1VK0I3NGVFeGFzbVpQWlJJci8zVnM2OFFTa3VlRVVIc3FDa2RwUzBqanhhSGRzTktPU2k0clh1UTlYSXBFUHJJR1JFaFN1S2xmOGRrQnp1cjlTTUx5MjFuWEowZFZtVnNqYms2V3BvVThBaWtvamdBVHU1MG11UURGOUEzQnE2SWw4dWhYOWhrQUFBMEhTVVJCVkJtYm1Gd043d3NsVnZtcXVLRlNSZ2cxdmpUL0dzOVdtT21aRHVJeDZreFd0cEo2U1RveWtZK3JBUkVzZWRha2RHd2pFa2ZndG5KVkZSc3VZZ2VIb0VkY2wxdWR5WndzVFF0NWdBZTZCWW9qd01SdXAwa3VRL0hmK1hKSmJMTWZFNjNoZlpIRUJGM3gxcnFUNlpRUTVCNHZWdWs0YVdaUGIzLzNUL29rQWYwdTUvdjlWelJVbk1wS05zazJBU1FpSDFJREVuU3dXekV4cVNQeGF2S1Irbmh5OHZtU2h5eWpvTmpXNXBaa3pzalNySkFuOEFURkNYQ0NqNUlrOTBoeE1CZHRiaW9YTm4wUnQ4VlBqUWtJMnVFVkpOTk5XRzFoOVgrRlJONG15aU5xUUp3Y1BiUlJmdjZmTW5ibGxKMGNIQ0x2emdiY1ptUnBWc2hCY1J5QnhVK1NidGdPS1Y2Y3dab3ZxQ21uYlh5aHlzNVZIS0JPUWFaYVpKZkw0M0c5WGgrUEMza1l5bGVvcWVSN2UzWkFEWWhTUUwyK0tnVkNEZGlXYThpU2pMS3lVNS9idEN6dENqa29qaUt3L0VIS0Rkc2h4Y3N6V1BVTk5kTzZoWVZSWmIvVlprNVY0WHpEeUtFQmxyUnFpemhVTlZSTzIzbnBoTkMvVXB2YnRDd2RGbkpRYkpWZGZ1UjJaMlFJcGtPSzVSbmJLS1FxaE1KVm9RVUZVaVd6aFYwdm1JTWRSUVVOTUdTeWQvN3lYWnhhVlEydG5UdjE4eGdLakJxV2t6dDFhM0FybGFYSFFnNktsMnQzd2czYkk4WExNMWo3RFZYK3QxNlZxaFpyeW9hNWF1Y2Q4Uk1DMEFEV0E3MkFTekNGYUtIV2NBMjE4QjB2T1BjVmRTbWxoYzRMcGdpVzUxWXFTNCtGSEJSN2lpVzVqTHRoZTZSWWtxT3R3NmdpVTc1YVNXVkNUVCtMRERxazNzS3phZ2hBQXhTMHFydW5mcUtKNVl1SW9CN3MyZ1lsZDcxMG1WRXUzVVd4RmVkV0tFdVBoUndVTDlKY0V6anFodTJSNGxjeVdQK2Q3M3Y1a2JHVTFMZlBiZE5MeVlKbmhBQTBRSzg3cWVBd0tkSnRJaVA5NUVKRFJtS1pUN2MwdDBKWk9pemtQSmdBaWhkV2VYRTNiSWNVTDh3YmdnTUJJTEFOQXBYVzZmeWpMdWNDdjJra3M5UnY1QzRzR1lsbEJqWVM0K3UzZTVKbFVTNUE4U0s0Yk9DRUc5WUd3UkVJQUFFZ2tFS2cwam9kUFN5NTNpbWk0cUVaV0RjMUtibENIeXdGelB4WlQ3TE1wWXZmQWNWeGJGSlBhQkJHdFB3NkZRbWVBUUVnY0dBRWFJdko4cHV2cUVtMzVyZDZNU3hOSUQ3elgzc0hTMCt5eUhVV0ZNdXhtb1FrRmNhODFBa2t1QUFDUUdBUkFqeDdwL0E2bmRHK2xoalgvVGsvbnBmcmIzdjdxbkR0U1JZeHphQllETlVrSUU4ZEZ5Ni9ucnlJQ3lBQUJJQUFJNkJuSTVXc1JtNS9OQVBUL3NwUFVBWnhDeEVBeFVzQWt5NTVYaElud2dJQklIQk1CTFMzdE55aThOc0hEYVNPUDNpeG11c1ZLRjVDQWZkYlgxcCt2U1FWaEFVQ1FPQUlDQlJkeFBIOWN4KzhyOWJHd292VldvMUE4U0lHZUVUOXRlWFhpOUpCWUNBQUJIYVBRS0ZGSExkL1gzOTNycHFzWVIyTzIrN25zbnZDbG1jUUZDL0RqRFgzeGVYWHkxSkNhQ0FBQlBhTndEYzdUQy8vbHYrK3ZuNStQajcrL243Vjk0WmRyK3RnV2MxSnVTL0Q3cHVKYXJrRHhRdWhwWVppTDh1dkY0cU80RUFBQ1BTRWdGN0U0UnZGb3RkNnVLMm5UQjlMRmxDOGxPOTNYZks4Tko4SUR3U0FRR1VFd3VPNlJTM3M2c1d3bFNIWWUvU2dlREhENzdua2VYRTI4UUlRQUFKMUVkQ0xPSW9hVkQ4eWZLYXhMb1c1MkVGeERxSEE4N2RjOGh6SUIyNEJBU0RRRUFHOWlNTzNpV1d2U3k2emJRalZ1eVlOaXQrVk9jZ05CSURBZXlQQTYvN0sydE5aYkZnTTIxUkhRSEZUK0pFNEVBQUNoMFZBZmQreS91LzNzUEQya0hGUTNBTUxrQUVJQUlFRElxQlhjVlEyc2wzc0pIeEFjbldXUWZGaHFVZkdnUUFRQUFKQUFBZ0FBU0FBQklBQUVBQUNRQUFJQUFFZ0FBU0FBQkFBQWtBQUNBQUJJQUFFZ0FBUUFBSkFBQWdBQVNBQUJJQUFFQUFDUUFBSUFBRWdBQVNBQUJBQUFrQUFDQUFCSUFBRWdBQVFBQUpBQUFnQUFTQUFCSUFBRUFBQ1FBQUlBQUVnQUFTQUFCQUFBa0FBQ0FBQklBQUVnQUFRQUFKQUFBZ0FBU0FBQklBQUVBQUNRQUFJQUFFZ0FBU0FBQkFBQWtBQUNBQUJJQUFFZ0FBUUFBSkFBQWdBQVNBQUJJQUFFQUFDUUFBSUFBRWdBQVNBQUJBQUFrQUFDQUFCSUFBRWdBQVFBQUpBQUFnQUFTQUFCSUFBRUFBQ1FBQUlBQUVnQUFTQUFCQUFBa0FBQ0FBQklBQUVnQUFRQUFKQUFBZ0FBU0FBQklBQUVBQUNRQUFJQUFFZ0FBU0FBQkFBQW9kRDRQUDVlN2c4SHl6RG9QaGdoQ083UUFBSWRJTEExL041N1VRVWlGRUhBVkJjQjFmRUNnU0F3T0VRK0hoY0Z2VkpIOC9uUndTa2Y5Zm4rUlo1aHR2dEVBREY3YkJIeWtBQUNCd1pnYituK24zSkVWRGhINUhRM3hUVlorUWhiamREQUJRM2d4NEpBd0VnY0d3RUxtUVdZNTNTT1RRM0ZUcG1qKzhVMVhuK0R1NjBSUUFVdDhVZnFRTUJJSEJZQk1ncVByL0YyVmRXTkdwRHp4U1YzRmlMMDBUQWRRZ1FMYUI0SFlaNEd3Z0FBU0R3QWdMVThmd1J2L2N2VlZlckNUTFB1emdxQk53S0FWQzhGZEpJQndnQUFTQXdSZURyWjhIa3BPc3p0VlRuKzBmZUdaNEtnYXVhQ0lEaW11Z2liaUFBQklCQUVRUituczlMa1lnUVNhOElnT0plbVlGY1FBQUk3QndCTldjR2Z0Wjljd3lLOTgwdmNnY0VnRUN2Q0tobEg5aHNvbGR5eXNnRmlzdmdpRmlBQUJBQUFzc1FvSlU2LzVhOWd0RHZoUUFvZmkrK0lDMFFBQUs3UWVBVCswbnNoc3RJUmtCeEJCamNCZ0pBQUFoVVJZQlc2aXlZZGx4VkZrUmVCUUZRWEFWV1JBb0VnQUFReUNHZ1Z1cjg1Y0xnK1ZzakFJcmZtajRJRHdTQVFEY0kzUDZ1bDh2MUx1NlZmcVJXNm55ZFZWeXd2OTJRcXdVQnhaMFJBbkdBQUJBNENBSnEwdWpsclBvczR1VTNhaGxIYk8rbm05b3Y4YXJpZW1ERGlaNjBCeFQzeEFaa0FRSkE0RGdJbko4WDJzRC9WNW5ZMkViK1V6QlV5TmhLbmR1RHY2aWpUR3dzeERRcVhHMkNBQ2plQkdZa0FnU0FBQkR3RUxBZmNxVVB6b2wyYWFLQXNaVTZaNzJUNHJMdGJ6MkJjRmthQVZCY0dsSEVCd1NBQUJDUUlQQnBQNUJENng4bm4xMzU0MCtkMGQzTTd6SU1HWCtZRDhiU3AzVVdmY3RkSWluQ3ZJZ0FLSDRST0x3R0JJQUFFRmlGd05mellTWTQ4VWZUM1dIaVI4YXdqbytIajlnOWpJa20yNHhQNjZ3aXB0ekxvTGdjbG9nSkNBQUJJQ0JINEhZWkJuelZQdS9UUHV6SDlSSDYvZWY1L08vMC90bmE1US9USDJaampWMkw1VFRVREFtS2E2S0x1SUVBRUFBQ1VRUitlV0lTUHliZjZUTWFjSGlnVnVvOGhndnY1R0dtR05Pa3FjbUFzeGNPbHhzaUFJbzNCQnRKQVFFZ0FBUkdCQzZqSWFSQjRmd0VZTlVqaXM0NHZ0bVpValJJUEl3Y2o0bmhyQVVDb0xnRjZrZ1RDQUFCSUhENkdDWXA4VVNuL093azFkT04yczd2aDk1bzRvdTZzRVBFUUxrdEFxQzRMZjVJSFFnQUFTQndZamVzZGFoRzhTQVBhM1l2Q2JWbnZHUzhPWm9JSHRSQkFCVFh3Uld4QWdFZ0FBUXlDTWpjc0dvWlRyYWZ5NzNoejB4eWVMdzlBcUI0ZTh5UkloQUFBa0JBSVNCeXc2cGUwQ1c3ZTdHYUN4WDMxUUxyZGdpQTRuYllJMlVnQUFTT2pBQjNQTFA3OWFzNk9yOEloM1k0Rm0wT2RXUzhHK1FkRkRjQUhVa0NBU0FBQkU3YURSdmJDOUVDcFBhUGo2N1VzV0ZPdkJnMk81UThCTWZKVmdpd0d4WVVid1UzMGdFQ1FBQUlXQVFrczVPb0U1U2RDOFZmRU1qUGhyTHA0cmdaQXFCNE02aVJFQkFBQWtEQVJTQ3doUFhuUE4yNjZmRy81L04vM2kyK0hQWjA0Z2dETWJrSjRid1ZBZ0ZpUUhFck1wQXVFQUFDQjBLQWgzWTlOeXhOakpIOTNCV3l6bUxZSDN3a3RpTVZBc1Vka1FGUmdBQVFPQklDUFAvWDg5SEp2NjNqem42aXNVZ3p6OGwrQitCSVFQYWJWMURjTHplUURBZ0FnVjBqSVBEUjBVcWRQQVk4WVZWL1Z1ZWZZRnBVUGtLRUtJUUFLQzRFSktJQkFrQUFDQ3hESU9Dajh5TlFRUVE3SVRvVFZqOEZLM3Y4UkhCZERRRlFYQTFhUkF3RWdBQVFTQ0FROHRGNXdkWDNjdkxmQlRqeFRHTGQxUjIrQStCRmhNc21DSURpSnJBalVTQUFCSUJBeUVjM1JZVXFhTTlQT3cxZ3J0U1NXV09KeitqQ0JoRnFkQk1VTndJZXlRSUJJSEIwQlBJK09oVkN0Tlh3UDJWaGVXcnhuNmpMZTNUZ3Q4cy9LTjRPYTZRRUJJQUFFSEFReVByb3lIQm1OeVRtQ05XM0FXaVUrUDU4eU1JN1V1QzBJZ0tndUNLNGlCb0lBQUVnRUVVZzc2TlRhMk85MWJLeHlHNHE2RldaMlNzTWJBeWlGdmRCY1F2VWtTWVFBQUpBNEpUMTBha0ErUTJKTFpCLzU4dmxMSmgyYk1QanVBRUNvSGdEa0pFRUVBQUNRR0NPQVBub2ttdGRaU3QxNWhIalRpOElnT0plbUlBY1FBQUlIQXdCWldDZmVwZUljTWJWU2gxM1k4UndJTnp0R1FGUTNETTdrQTBJQUlIOUlzQzdSQ1ErbWtNK3ZPLzladjhJT1FQRlIyQVplUVFDUUtBWEJINGV3L0liTlM4cDZXWlZ6MU05M0Y1eUJEazhCRUN4QndndWdRQVFBQUtiSU1DZEdyMWpQNjNFU1gzM1ZYMHQ1NEtKd1p1d1VqUVJVRndVVGtRR0JJQUFFSkFpY0NXenFoZmcwRmZxVW4xVTlkejllSTQwQllScmpBQW9ia3dBa2djQ1FPQ29DSkNCMWM1Vk5ZMHBPWTlKN1lNb1g2bHpWRGg3ekRjbzdwRVZ5QVFFZ01BQkVLQU9EbmRoYWFGa2FxSXdmWTR1TVF2cUFGQzlheFpCOGJzeUI3bUJBQkI0Y3dSVXovV2k1Z2ZmN3NxQS9xYnlvZ0trREhEcVZUeHJpZ0FvYmdvL0VnY0NRT0RBQ05BRTRqUC9wUmZpcUdEcEFBZkdzUE9zZytMT0NZSjRRQUFJN0JhQm4vUGplYm4rNXN6blZib2g4VzZCZXQrTWdlTDM1UTZTQXdFZ2NBZ0VjaWI0RUNEc081T2dlRDIvL3dkSWR0U2RJUXhKL1FBQUFBQkpSVTVFcmtKZ2dnPT0iCn0K"/>
    </extobj>
    <extobj name="334E55B0-647D-440b-865C-3EC943EB4CBC-18">
      <extobjdata type="334E55B0-647D-440b-865C-3EC943EB4CBC" data="ewoJIkltZ1NldHRpbmdKc29uIiA6ICJ7XCJkcGlcIjpcIjYwMFwiLFwiZm9ybWF0XCI6XCJQTkdcIixcInRyYW5zcGFyZW50XCI6dHJ1ZSxcImF1dG9cIjpmYWxzZX0iLAoJIkxhdGV4IiA6ICJYRnNnY0Y5cElEMGdYSE4xYlY5N2FseHVaWEVnYVgwZ2RsOXFLRzBuWDJvcElDQXRJRnh6ZFcxZmUyb2dYRzVsY1NCcGZTQjJYMm9vYlY5cUtWeGQiLAoJIkxhdGV4SW1nQmFzZTY0IiA6ICJpVkJPUncwS0dnb0FBQUFOU1VoRVVnQUFCQThBQUFEQUNBTUFBQUJjYjdxYkFBQUFPVkJNVkVYLy8vOEFBQUFBQUFBQUFBQUFBQUFBQUFBQUFBQUFBQUFBQUFBQUFBQUFBQUFBQUFBQUFBQUFBQUFBQUFBQUFBQUFBQUFBQUFBQUFBQUNYSHRNQUFBQUVuUlNUbE1BTXJ2djNhdG16WWtpRUhaRVZKbjc3ZlhlTHhwaUFBQUFDWEJJV1hNQUFBN0VBQUFPeEFHVkt3NGJBQUFmdlVsRVFWUjRBZTFkNllLREtBenVWS2Z0OU5yZHZ2L0RiaEpFdVE4RlJadittTEhLRWI0UFFoTEFuazc3L2Z4MW4vcWZuLzNpY3dESm1lSURrTGhXRTU3MXRjSG44N3RXYTdnZUJ3Sk1zUU1VdnVWRzRMV0dQdmpjM1pYejNUVVFZSXJYUVBrZ2RmeXNvZzhlQjBGcmw4MWdpbmRKMjBaQzN6U0ZrRzNaMys5L2YzL1AxK1Z4ZTU5N3JTajFTN2RSNDdoYVJJQXA1bjZRanNCVkhiaWZTM3BHUjhyN3ordDJka1VvWDQ3RWZHc3RCSmppdFpBK1FEMTNmZnorTFcvUy9mVTJUWVhyOGxLNWhOa0lNTVd6b2Z2Q2pIcThxUytEd1AyaHF3UmVjaXlENjd4U21PSjV1SDFucnJmbU1ieExnZkJ6VXl5UDdNQkVLU200SEVTQUtlWitrSTZBUHBVWDlQVWZrMGJnSmNkMFBpcWtaSW9yZ0hyVUl2ODBBK0ZUSUlRd0lqWEd0bS9qTGI3WUFBR21lQVBRZDF2bFJWTUlSWU4vOThGVTVTWEhiWHNIVTd3dC92dXEvVmRUQ0dYbjhxZHdHZ3E2SVcxaHV4TlBpQ2x1cTl1MExZM3VYejZMQ251bjllK2lWa2RSK1JZVmhvMDdsL1N3RmtrVHlzd1VoOURoWnhvQytxYldydkNjUjNQVE1aY2N6MmhaRlZxazFSZ3Avb1VwTGc3cGdRdDhhQjdEdVhCTE1heDR5Q1hIWVpEdFF0Y3h4WVY3OWFHTG80bHVWQXFsVHlDaGhWRFk2R2lDaldIOXBLeURWYXRsVEhFdFpBOVlyckdwdGZTTUIzMnhiSmd5aDRKWFgydkFEazY1VzVpL2J0bHhFSGVwOCs4eXhmT3g4K1JzaldLUG1ITnU2Ky9OS0IxQ09QV2Z6WlljMzUrdVVzUnZXTmIzYWJyK1U5cnhta1BzbEljcG5yQW9kTlVheFlXYWhjV01lNGZJYXlqdDdzUFEyV2kyQkYrbHRMVWpVUjljY3A4bmRPOC9WOTh6V2NTcS81bmkwbkEzUjNIQkJwWThGMnVMZGRzb0RBK2VTaTF2NFNRUTg2dE9lSGRoMzVSQ1lJcnRqcm5zVG5NVUwydU9tcnZpcGxhc3BxczJUYXVOTUs5aEJGU3pTKzRpL2hxd1BtRDlvU21Gd0JTYi9XUHg5OVlvWHR5Z3FZQXE1MkxINGg5YkxEbUNzK0R6N2tmQlpsOEl2SUl4QWtqUzFFNHNwbmcyMjc2TXJWSHNrM1BHL1VybllnZEpudFhzZG05VHdXRU9EbGR2eHFRSHRNOHE0bzJBQkg1L0lxbVdzb21ZNHJKNFFtbXRVVnl3Z2ZxbTF0MmZPY0NBZWtYL25keUYyT1pFZ0xUMGJvNUZoRFBGaStCelpXNk5ZcGVNOCs1VjlpL25DVFU3Rnk2NFZ3c2VuRTVpK1M1V0FVSWFpRERNYnR6Y2pFenhYT1M4K1ZxajJDdG8vb09LNTJMemhWbWFBMktKTloxM01yM2p1eXBnVVRKbVF5eHRhRlorcGpnTHJwVEVyVkdjSW5OaUd1RVRpOEI1elZoY29qaExrbUhIcjdRUmljU2lnOXdKdmdDa3F4ZlRuQUVRVXp3RHRIQ1cxaWdPUzV2ejFOalV1bjRJTUVmWVlGcGNEU3oyTmtoSFRlSXNVMEo0QXZWU1N4NERVK3hnYzltdDFpaGUxaG90OTNCa2I3QVFpdTliMXVxcStnV253WVRST2xzRzJ1eVhwSEFnM2xUVGI4bHVBVk9jRFZrc1Eyc1V4K1ROZUY3M1hHeUdJTXVTWXFkUEdxMXpxNkc5ZmtuK0NDNzZON1ZXd3hUUEpkMlhyem1LZllMT3VLOXZhazF3a0dmVVVUOExudTZ0YVI3UTVzVEVyUVV3ZThUamp2VWhtV3BnaWljc3lsdzFSM0daWm1FcGhuL1prdXViM3NqcTVnR0Y2Uk94d2ZtNEtiM0tGS2YzcExTVXpWR2NKblpTS3YxY2JGT0xaVW55WXlJMER4SkhhM0taV2tLc0lEVXFnTFpFV3dZQ1U2eVJ1ZnhMZXhRdmI5TllncjZwTmRFb0huTzNjSUgwMUZWa1VFRjZVQUJqbTAxRkVJeWZiR0tLRjNmYTlpaGUzS1NwQU4yL2pHM0JtL0kxYzRYbVc5VkZmd3dncFNzY25JNVRqWW1WTUdTS3l3TGRJTVhsR3JqN1RhMFEzcW02RittRTAwR0dub1RVZGVYSjVwNHB6b1lzbktFOWlzUHlaajJsYUJtMmtEN3BFMkZXSmZVU1l6U3g3bndNTzlKeUlnSVliYWhxcitSanlSVG5ZeGJLMFNERklYRXpuK0g4TjMycUx1Um5TcGFTSEFNZ1ZZY2ZLcHljQ25Ed3RhWlZtZUtVcnBTY3BrV0trNFdQSjBTTGUvcTBGUXlMU28rQ1Y5MXFqWnNUYzNZM2tIVmVkYjBqaW9tZGdDbTJNWmwvcDBtSzV6Zkh6SWt6NFBUWjE3NWxXazB6RzFUME93eWxQSnNKeDE1VFd4QUFEcWE0ZEo5b2p1S0NEZFEzdGRiMXhndUtqVVhoN0YxVllGek9UTnFxUERZTWpmT0tyMm9hNjhtNllJcXo0SW9rZGxEOGM0WTM2djZxZHVFRjduVFhXMTduaVZTODBtTU1rRXlmSEc5NWxvQXZST3JYc3ZJZmZaZGROYTZsK1ROQlJkMzFyWkowZjcydkVDRHNmNDBWZzh1N0I1bmd0dVVhUFByTUpYdUszczNDcFdZbXB0aFBjVGJ1TnNVd0wzWFFyejdub2YvY0h4aUdKamZ0MStwUzJmV3RuY0hZMUdxTjFLTHkvT0FZUnFTTWNVWTkxcmdYclJpSzhXLy9nVmdqa1RRV2VoZmJyNGdteGVEejNJNVc3azVBdHJtcWc5ekpWcjdMRkdOWE1abWZTWUpGOGVQVHdhQ2huU28wK245QUc1Qmw4RUlsMFZ4bmlEWmIzOVJhTllRQVZiM0Joa0lWcS9ubGcwV2JaMTZSM0Q2NDM1OGVIcUZITVpqdlVFVW5ySVVuNmZJQkZoTGxCM2trOWhiYitsQmh6b2FGS0RsbEVqREY5U2dHL1VEOUZxYzBuSHlnbzcwSHEyQ25zVWNjTmRObjhaRHdkMkdBVHF4Z1lHM3FTQjUyMGVWRjRraHNUMld2ajlCck9QU3BWUEQ2eHRLSkpxR1B3R1p3M2ZhVW1uRGJZZnNrNUtxZWhDa21pQlhtNTBOdVVId2VlaEJCL0lkVDBMUktoL2VxVHJEeld4SEtxVzlxSFFkSUtNdXNaNTJjT2hGU1ZlOE1BbWcyUTdRR1ZNaSt4ZjUrSUlYOEVDanAvTGtxeGdjdHllTjMvVFlsVnBKRkpYQWt3S0p6ZGpBNWlxaHlpeWttV010VERDcEdFRVp4aFJ0b0FHV2l3NEMwNlJwWG9iZHNvYVEyVVhUeFVScFV0SjczQ0EzV280NGF3bEpYRWZHYVZiUGZTUDJTaW9KaUJoZjR4VFZWKzVDdmh3N0wyWDNiS0N6cksxV1lsV09keEV3eDRZeGV2dTZxNXNPdlUveVd4Y2xWSEczMExOUS85NTluL21maGpJYUFFRXdJRlgxOGsyNCtkRm9POEJaVXYwcCtvVFNFc1Q0NnRieXVMeWlyeDZLNFNpK0FMSUgzcjFFeWhZUjZPUHluYVFteFVLK3FLVmV0a1h2VUt3b3dFcWttL3pGVGpKZ1I4MFVwSHUwQjhoZk0vWEhVcnoyZE5NNmhFUWNXb3pQK3Q0Q0JMOGFqckdxTXljZEZ6a2h4SGhjSFJYaEx5MHFLTkt0ZW12SGNUWWRIZytZWnpHUmpsd0taY1orTE5DS2tJR0lPSFhMS201bi9hZGpWWGFQSmxFZ21aNG9CaWVJVVAwYzdsNmFlc1lzUHFOUDBNRnYvNkdGZ09UcWovL1ZaVHZLZjkxOHN4c2lxakFYNnZLSThxU2Z6UUp6SzExR2lJZXJmVE9Bb2s4QnlDL29ZSjM3MEtlQmpUTmlpVjFpM2FmSXcwenBxRHQyaU10eFNoYkt0OFl3cGxuczFqZTZRQ2I1RzhlZ3V3QThadzBmdjFHSWx6ZXBuNmZYOUR2MFhpMDcrOUNXbUl6bEVobHFYSWVaczhCUTlFTkFaV2d6TnJheHhSREVIZDlPdnNxU2hWV2E1Zzk0MWpRdGhVaSt6RDZqR0xMM21CS3ZHVGFaWU9zWUZLWmFCNjVPd09jMHVKUUpqMDRKRERWN3JsRG1FOUFaOVVDR0UwSTFIajhSd05FQkNyYXVGWW1MTkpIL05uV1BVeUdLRUc5NkMxTnBXRzBWRUtGWnY1RGtDbU9YM1JNb3IrSmdweHMwQjhGbUlLUll4VUF4YVlGQXVvcXVaODZnSUtwaGFBbmJseWIyTUMwV3BtRjM0UDloVy9NeU9nZmdraFBFdUh3bFBWbjZULzZGU2VXbjh2emozTWxNcEp2NlVjL0xwUkUyVzBoQzNEWVYwb3BlZm1ERUZRNVQ0VndUUFVrRHhiS3VrWUlvSkFXc2kwTUYzZHpjbGpVTHhhL1JNcVUrWjdvTG9VbVpRZ1F5MVJ1ZU1xWmxHTU5OdGlVL0pjNjhlazRvaHA4akNvN2VjcjZFSzB1bTJPRVN0MC9LN2pRU1F5MnlQVHJwdGNYZWkyNFliazl2TWs5SlpzdlBXenNBVUoxRHM2VzRLTndyRlAyZlpNYWxrcTFOVG1IenErYUlRVWgxTCs1a2lUNlZMaXBOZ1crbFRlbHZWOHl6bmNxZTdjSUk5QWhhYW9xR2tQc3dRd0RDYk8vWEJXSlh3NlN4dlh0eTJMQ0JQNmt5MEVieklCSlJaWXNIa1RESFNZM1VJRFdGUGQxUFN1Q2dXbmNmcXBhUWx6QXBKU1ZoSmxRb2F1UlRPRmJZV1AvYTBXa2hNWWJWYWhZMmJGODBuSkkxVUp0TkRRdFdwRDhZMHdxZVRHbnk4N1ZGSW50Ump0clFMN0U2MjZXSG4vY3ZiYUVMNzcrMVNjdTh3eFVDUDFTRTBGRDNkVFVuam90Z2RQaEJhUWthM1pSSFkvNnpaU0Q1czZiK3diZ2lRS0d6ejVhYnliVHpHSUtCWk1wcFhscStQOWdSOHpMVDZkeEVuME8vQk54SGtzVlNKSjdXVlBYekQxVmtjT2NURVFWQWsvZ24zWWtjVnpsdE1jVXFuY1hRM0JVMFh4ZFI1ckhsQXpEeVdBdnA3MmRPYlVuNHpsN3AvR1FabHR0Q2VhWGdLQWxvbFAxL1cySVUwQ2ZxQUJwMXQ1MUJPMjZaSG1zZndrQ1ZFNmcycU01NDRVUWtveWN3Z2Rid09Wd3FtT0VxeHU3c3BZTG9vcG51V3d5dG1ucngxTTZXaXpTOEhmVWE5MEdwY0llbklYYkEwS2F3RVpWWVkxd2UrZ0FBMXp6SlF4UEw4NGxIbm1qd2N5TjJvQXluRFBYTFpxZWV4SE9VbDMyS0thMURzQ1I4TTFsZ3lPYzBsSEJRYWRFNTdXaTBrckhzMHd0bWl6QWhMUEg3Z3RVUlFCTXY2RVUyMzFpWnpXNDM2d0xZOWNrdXBtSjRwWGdxdWcyTFIxYXpPUTMwOWFwQXNsYWRtZnBwMXNVdTdUUFFTRlh1UWczVzZ6QnI5NjQxU1RFOUFRTVRVck5wb3dvNk81T2ppdEtPelNIa2ErYzhVTHlUQ1FiRTdmREFzNTJST2RBdWxLNXQ5Mk5UYVZRdDQwTFJ1dXd2VHhvN1U5c1QxQVkxdzI4NGhDYXlCTDdnTEwwWFJ5MjhpOFdtY0V1dzZVeHUxUmpxbWVDSEtEb3FwcTFsYkNnWlRyTnBZV3RpT3BPekM1U2tUekhaVmlHQTZWbHQrYzkwRmNTZ3FCSFZlK0VCd0Z5b1BXNE5UUTFoU1RHQjFEQmNRMjkxamlwZGhiMU1zdXBvVm1CQXhJbXZxeWFoOW8vY2ZUQktLWVZIUHdoSFRzT1c4NTdzTFl0VXdwTGM4NFFNaGdkVkNHdWxSNnJBckJFOUFVcy9Jakl4TzZLOXl4UlF2ZzlsQnNkc0pGbHJDamxRbFY2OHZCbEhmUy9sajZhWGtDcTJFb21FeHE5bktsbjdENDd4Zjh1ZFVFdFZXTEpNb3dmQ0JhUWdJTFJGRkVzc00xU2tPMkZmRWIycmUzQ3VtZUM1eVF6N3l0M1NLM1YxTjlIVnRqbm5pandCRWU1a1VVRjBMU2xFRVE1cHk1cWtZRlRXbk4vTDZOWWlvOGIyMVp3TnUzeDlYL0FrRksvSW40Q0pacldsZVFnbi9LVzVtdS9MdUFJWmdWR3FKcC9lOStiSEZhYUl3SkpVaTRDYVhUTEdBM2FZNDNOMG1zaHdVdThNSHdsMVFPc01kK3Q0VnVtVXYrOWxVcVB0cXUvY2ZrRHgvWkRUYlE4Z3Q3S3k3TkVndEJmWjBoZUJBdlhablRLOGdxdFJKMXBpdXBwV25vRTFJVzlvSjZMYWw4dlNXOTdPM2tORHNHL0ppTkJuWC84SVVENWhiRkVlNjIwU1ZUYkhvYXVhMEx6U3ZNdmZkZTlwakExMjY2aENiSkYxNEJmTENwL1JCSmwwb0duZldYcUN6d3dnLzA4OWNVSmpBUGI1UVdLdWtxVFpoYkZsWkJVdW1paEdKSmFOL1NTY1FwcXFVSzdJUlU5Vy9rbStsUzZaNEFOcWlPTnJkUm9ac2lvVUxadTQrRUNhbmNuZDRZV0RVNXh4cjJ2aUM1dTVndEd5NWdEaUk1Y3RPeDlLZWpoMDg4cFVSNkszWnk1T1lGYlZYUU5HS3NKbmxiQkNiVmlNRmR6THhMWGV2NU5nU3Nlb3hmVzN0aWlrZUdERXBqbmUza1VycUsrTTN2Q0FuMkR4TEk1WjFGZnRVdnE4VEhWYmx0bFpTUzE5RXE2d0p0YXlJWkIrWXMvUDRmck9wcnZHVnlHU0xPU2RjeE5XdEthZ1k2dnFLdFRhVTdRNGZrRmlqRytPTVpreXloYTZ3ZUx2U1VJNDFuekhGRW0yRDRvVHVKblBDVGxxVFl1bzk1aHhEL1UrZHIvb2hCYVlPMkxWalBSdGZpSW5USEtxbGhTS1VqRXJHWDB1WUtnT0xZWmlzU2MwNmxSUUpMS2YwS2F1OEF0UmR1Tk50TTN3Z2RMa1VLM0MwU2hidS9kODAyVXl4aCtLVTdqWlNibEVzZW84UjVpSWZRdDNXSjVmUUtMV1VZeXkwdVF2aEExVzNZMmlHMG11QkVKZmlaQkV3c1BBcWI1RmNUdnVBSWdFeW1ZV25pQWhZYTRPaDhJSFVMUTV6eFNyZWM0T3NHYXRTVCtLMWJ6UEY0NTU0bmVLazdpYlpzaWtlM2t1cDJnSW4yanFncWdOd2IwVy9JRC9XMmFGbERTMzhGK05rdEppcmlVUjlVcCtlcjdiMXBIaDN0cmMyeW9aVHZWZlJab1VQU0hsSTMyT0plVUF3TmtvMlV6eTZsd2JGYWQxdDZIYzJ4Y0lMMC9hcGliaXRPbG5kWmVWb1h0UWZaK01nbVhleHdqTFVJQmpaNjNJbXhudS9qcUJnTnpsamdhZ2hPbks2YWxFYW54VStJSTZsZnBlS1hDa3N0aGRpVElwVGhkUXI0ODAyTHBqaUtmeHNVSnpXM1FZYWJZcHhoSCt1TjZVZmt6cm9WSFZ3K3V2RjZoVk5QYTFha0xLbnJyRU1OZFJGUHF4YzJJTjdOOWNDNTJVRWpLd3ozYitRUXROU3BIZndJVWUyNFNFT0lOaEtCQ2tkN3BxLzRrYlZnZFNodlJDalNEaFYyS1dQanplOFlJb25ha3lLMDdyYlFKNUZzUWdmM01BaGtGSENKMDVpbmplcWt6R3hZVDlJcXBxQzdxUExucFJsZGlLcVM2ck8rMjlrc3hiNUY4NXc0dWxFcXRaam5BdmoyTXFvQnc2bk5xQjNJWXk0MnhqSm5KNUNTTG5Eb2pDVlZhU1NUSngzOHJvd1dzcTF2ekRGWVlvRkg2SHVOakNHVTRkR3NRZ2ZQRTlnZ0YyeFgvL1FrTmVTVEdUVC9OYm1qREVKS1ZiZnd6MTlTcjMwaXVCNm9Ndnc5d0FJVmQvQkxqb1FQampSdTgxSFMwTFBLMGl5eWhZaE5ldTIyTXdBWlA3QXlMZWZKaTlPa3hheTgrdWliZktOS2FiOUtsNktCMUtDM1kzUzJCUlRmOGJkQjMrb2M4V2VQdXJlTHFLcFg2NDEwbHdDSk54Ylp4bHFFdVFpTU90QjAzWWVOVG9tRG9RUHhENFFqNjRsMjhIMk00aE5hZGFObGNERkhlTU5XSm5qNUVMNjRqUWlLY01RYXVtYlh6UEZZWW9sUWNIdVJvbHNpa1g0Z0I2K3p0Mm42Mzg5Y3hRbXdXN205WEdwak0zL2lEblROVWlxaWZaOG4wRWI5T2NBY0tKdU1xK1VhSU11RVE1Nkg3aTNyclBWQWJ6UXBPczhMU1V1ZngycU8yTnhHaWVJbUliVG03RE9ONmFZY1BaU0xGa0lkemRLWlZFc1hGQnZINVZGaS8rVTJOVXY5V1JiZmhPZWRxTXJJTlNSWmJEQlJnbFZzMk1FMndrWDNNbFluS2J1MUtDN3dCUW44aC9wYmxDS1RiSHdUUDE5Vkt1Ni9jMEh0SEdpMlMyMmtXZ3N3dXR4R0RRYWxuekpXSnhHVzlKamZTeVJZR2xlcGpnVndVaDNnMkpzaXNmd1FVb2xPSUUxT3ZVTzRndGZ2c0ZKamVTTDRFZmFPb1dIQldreUZxY1J5OFNKWW9GQTJWbVo0bFRJSXQwTmlyRXB4anlwWTF6WmZQQktmZ2xDcXZCRjBxMjVESlV2TUxsYklkY01sWE0wQ0pGZnI1b2pmWEVhcFcwd21zZ1VxM1NHcnFQZGpWNS9wVk5NZWF3VHU1NWFzTHNPQVM5NXVzbVRjcVBiWWhtcThvaWEzemJ5elVJejdxcERrTHpMUUxnQ3dRdzhuZy9Eb3B4TWNUSjgwZTVHeDlsMWlrWDRRTC9ucTVETVdlRlEvalRwb290bHFOQUU3R3ZhT3Zmai9oejI5cERDS0NrbmpTeC9nY2gyZTc0aFUreG56SHdTN1c0T2lpbVArZTREcytEaHV4S3V6SCtmdUtmTWtyZkpuV2t4QWlZYkdmZm5IQXpKek1YL28rK29HNHRhRlJqY1hFczFhUldIdmpERklYU01aOUh1NXFDWXdnZUJYcUZXZ2RtRnV6Q2VibElmYjMzZDlESVVnaFAzNThRZTRuVkdJVmw3ZmxzS0g5ZGU2OGp1TVV4eEJtVFI3dWFnV0lRUEVuY1VvSzBtVkVmMnJ4Tm1OR051MG1FWnF0V2xCV2hXM0orRFJEQnJyek1NRld2UEJUa3EvOWF3WklwZFRQbnVSYnViZzJJUlBrZ013S0YySm8veUViSXpmZUxWdmkrV29Uem5nV1pYZnIvNXA5RGNRcVArSEJhSUZuRmFPQ2UzZWlOOVdCcWNLSnJibXNnVUd4d0d2NFlKRnVhcVNiRUlINlRPQTdEVWcvN0MyM1ZtTGlqYUNnOHJMVU1wMjNjV055THF6MUVORU9iemJWcGVMSUZhUUZnYTJKaWU2RVdxWmRhOVpvcXo4QTBUVEdjUFRJcEZlQ2JaTHNSRDUxZGdKWEtJTDB2cVFva3JMVU9CaTFWc3NvNzZjd01VQVBJS3V3TEQwb0RkNkRnWVdZaXJtY1V3eFZuQWhRa203MVdsK1A1NC85SkxkOEF3N003djl5M0phWGpBRHpURmorMWt5VjBrc2ZCN3lwbjJVaWg0ZllDOFhQdy82czhOTlNDUjlVT0tRV2t3MGxSTUR5NEdUaFRBRk9jQkdTUlluRnhRS1JiYUZuZ2ZQM25WTlpWYTJEbmw0M0F3Tk12cEdQVE5randCaVBUSjF6SFhRem5vWFlJTldLN2RaZHJBRkdmaUdPbHVKc1dnUHJxdTc2L1hhOTkzNkdxVUgwMlpEWmlmbkV5akd2NHVtTzZwc1pXNDlLaDQweHdCV01neFBidDQ4WmtwUXQ0bHpCVnBnbWJXdVNBNVU1d0xYcmk3TlVoeGJnTzk2YXN0UXdGbzVYYm94YllIcTgyRGxhREs2cG5HbDhjR0FIVlVydGxxcytaZk04VzUySVc3VzRNVTV6YlFuNTdDSU5yTDRmMXBjNTdnZm91a3FJcS8wSmY0elV0TWdOSHg1R0FFS0lURVRTSCt1b05QQXQ0bDlLVEt5aWdvbWZNaFUreUV4YnlaMnQxYXBOaHN5K3p2WXMyMGZBU09oc3hzcVNnaktXbXh4a3RiNjlRQVRyaGswRVhtMm5BNFErWlRmL2dBQkczTldSaCtVWkFwanBDYzJ0MWFwRGpTdFBUSHVNdHE4VHp1cUE2dGc2VWpnNlkxWVpYalhwcWNjUWJjbHUvL1V6Tzk0UU5ZV3ZDNEVWUG10YStZNGpURUU3dGJpeFNuTlRBaEZjM2lGWXpySWxZSHFoVHhXeXpZcGZPYzhyOTM2YjJXQ3ByKzhNSDl0MksxaWdRWmwweHhJbGlKM2ExQmloTWJHRTlXYVJucUI2ZnpESC9mSXlncWJKcHRzVXZucVFOUGlZVnUweENyYVg4VWtoT0xZWXBUd1d5MnU2VTJZSEc2U3N0UXdrQmRiamxET1JqbnZPTm1qN3J4d1V3a0k0dlRtYVZWVGM0VUo4UGJiSGRMYnNIQ2hPSlh1MHB2M29FbzdmQlp2UGtBRnhYTzlLY3RLeHpibHhQTldNalRndXhNY1FaNHJYYTNqQ1lzU2tvQmxNSXJqWk0yS0dIaHY4NzlwN3ZlMnRJR0p3cEVweTkyTE9Kb1lXYW1PQWZBTnJ0YlRndVdwQlV4djVMOStnNC91VFo5Rm00K1dOSzBDbmxURjZjclZEMi9TS1o0UG5iZmxsTjQrZVdXNmU4WHRMZW1UOUpoZzkyQW5ybzQzVlNEbU9LbTZHaGFtS0xMVUgrdjl4ZzFrQnBoSHc1MktrZGtlTS9iQzVGYVJmRjBUSEZ4U0E5YllLRmxxUHZQOC9HbXNTTFZ3UGgvSit0eGlReFRzeWlPZ1pOdVM0dWYzZ1l3eFY1bytJR0JBUHc4UFh5Nm4velA4L2w2WFM2UHh3MWVBS0ZHQzJqQUtIK1NEeHNZa2pYNkZYVmVrM3NodkhneHhWNW8rSUdCZ0ZpR1VrWnYrY3ZtdHUwYUVHUiszZDNpTkZPY3lmQTNKM2RiK0VXVnd1TE5CNDN4czdmRmFhYTRzUTdVc0RoaUdhcm84RGNMYSs3TTcySTY5clU0elJRdkp2eHJDaERMVU9ZSUx2dTk1TGFHcnlHbVhFT1o0bkpZSHIwa1drb3ZPL3F0MG82MStXQjNQWUlwM2gxbG13bU1iLyt0L21ucStORm1VRzlWTVZPOEZmSTdyRmVzUTFYV0NJMmRPTmdoVFV0RVpvcVhvTWQ1R1FGR2dCRmdCQmdCUm9BUllBUVlBVWFBRVdBRUdBRkdnQkZnQkJnQlJvQVJZQVFZQVVhQUVXQUVHQUZHZ0JGZ0JCZ0JSb0FSWUFRWUFVYUFFV0FFR0FGR2dCRmdCQmdCUm9BUllBUVlBVWFBRVdBRUdBRkdnQkZnQkJnQlJvQVJZQVFZQVVhQUVXQUVHQUZHZ0JGZ0JCZ0JSb0FSWUFRWUFVYUFFV0FFR0FGR2dCRmdCQmdCUm9BUllBUVlBVWFBRVdBRUdBRkdnQkZnQkw0RGdkOFAvOHJDd1psbWlnOU9jTUhtUFQrZmE4SGl1S2oyRUdDSzIrTmtOWWt1ZlpjMTMvZWZ6OFVqM00vMWN6N2E3enQ3bXJxcjIwenhydWphVk5nSC9tSlR4cSt3UXZyZUkvQWZGblc4SDNqMnRIWS90NW5pL1hDMXVhUWREbUxmaEc5TGh6OFI2Tk1lYnl6cWJPZmhPOXNpd0JSdmkvK3Vhc2N4L0VuLzJVVVk4OTRSZjhhaTBsWExybURhczdCSUMxTzhad1pYbEIwbjlWZHlmVCtobmdWaHFNODd1U2hPdUJZQ1RQRmFTQitobnVjckl3UjQvWVFXRy85ZTZZYkdFYURiU3h1WTRyMHd0VE01WDU5UHR6T1JXZHc4QkpqaVBMeStPalZFcGpnK2NPd2V3QlFmbTkrU3JZT0ZLOTZLVkJMUTlzcGlpdHZqcEZXSmNLM3hwMVhoV0s0U0NEREZKVkQ4a2pKK2ViZlIwWmxtaW8vT2NMbjI0VnBqeGxKRXVZcTVwTFVRWUlyWFF2b0E5Y0JhNCtNQXplQW0rQkZnaXYzWUhQM0ovWEh0dXVzN2VjYS9oTllhbjJjb2k3VkZZMzJHS1c2TWtJYkZnVUJ5ZDRiNUlIa0JFUmFpZlBzWTc3QlQrUXBsOWJ3ZHFTWEdtZUtXMkdoYmx2T253Mk5KTjFBSXZ1TkplZ01ncFcrdDhkN1RxVVpRQ0w0VWVsSDhiUlVFbU9KVllENUVKZkpGQlhoRU9XbkhJU2IwclRXZXhSN212RzN5aDRDeDVVWXd4UzJ6MDVac3YvS1FJcTQzYTBmZkhuUTRGdTlHUHQzb1BGeUdGeUxnOGNhc042dTBoY25CcEdHS0QwWm94ZVk4UC8wUVJxUlhtS2dPQTd6OUtQRXpIbnZ1QjRXQ21vU1BOMWFrTGFkb3BqZ0hyZTlPZSs5RzB4OU9yK2oyd2VYYXV6Ny9mRDcvNnZmUFVvdGNCbHVEVkF1ZmJtaWphekhGYmZDd0N5bHUwMHZOME9mL3hJV0d0VWJmUzlKTy9iRHNnS0ZKemZXSUY4c3BhaUhBRk5kQzlvRGxkdE93UmZjZ3ZpZ0FzNDEzRmVJdTQ1SG9Mb3creEFGUjIxV1RtT0pkMGJXdHNKY3hGRWpoeEhnTUVLd0k3MGovNjhVMkpIdzVrbmVEd3JidC9jTGFtZUl2SkgxNWt5bDhJQU1CM3VJd01oRGRhUVFuWVZJOEQyOGwvS0FPQWt4eEhWd1BXV3BhK0FBV0VxTTJCRmthL0s3MTlub0pVOXdlSjgxS2xCUSt3RGRvUlU4NVFNVFJIMk5vdHYxZklCaFQvQVVrRjJvaVRlclJVMGpRbytMTGlIZ1NJbW1qWXlIUnVaZzBCSmppTkp3NEZTQkF2cVZ2RjdKRUNFN0ZlTmNhWlpvVGJUNklPaFZqY3I1WUN3R21lQzJrRDFCUFNnd1FKNWhveEpIT1JjVmpqZ2VBYkc5TllJcjN4dGlHOGpxMkRMek8ramJFL3IvUDV6L2pGbjBkOXllUy9JNlNObXdYVnowaTRDQ0dLUjdSNFFzVkFUTHlqZkFCaHAvU1B1cU9CR1h6d1l0ZmdxQml2UEUxVTd3eEFYdXFudFlFalBCQit2bEdOY2FJVnVrUVRaU25tL1lFeEhGbFpZcVB5MjN4bGlYNGxyaldHSytYZ3RqaWFPTlBRdkF4WGlDbktJUUFVMXdJeUc4b3h1RmJtczJHSk9QbVp2UFo5RjBKWXY4bXJFMU9HZm1xTWdKTWNXV0FEMVM4eTdjMG1oZDRTWnFhRW84MkNqTmlQTjJrUHVicnJSQmdpcmRDZm9mMXVueEx2Um5Zbll6NGdwNWcrQVpiRklaVGttYzJENXdJYlhTVEtkNEkrRDFXRy9jdElVWFNrUVQ4R1E5YWJuZ2tISjdlSTFSN2xaa3AzaXR6RzhnZDlTM1RmNjBIVGp5aHYvQWUzOE8yUVhPNFNoc0JwdGpHaE8rNEVZajdsckFYd2RpZDRDN3BkSUkzcm4rdStDTU0wWE5QdmhMNGZnVUVtT0lLb0I2MXlLaHZDUW5pQnhja09nLzRnYVp6d2xLRVRNLy9WMENBS1Y0QjVLTlVnYjVsY0c5QjJscmpVZUE0WWp1WTRpT3lXcWxOb0E2Q3IwZUhSVVIxUzNJbEtiallpZ2d3eFJYQlBWalJ0SWNvY0hBUmZjL29TOUlPaHNuQm1zTVVINHpRNHMxNWlWOWF4SEx4MTVSQzRRRjR6ait1VXB5QStnVXl4ZlV4UGtvTk5HR0ljMGk0bGhoNnJ3R2NXSXkvSk8wb3VCeW9IVXp4Z2NpczNSUjhxZG13aElqbm1rUHpQenhYRHpEV2xvekxMNFFBVTF3SXlHOG9CdFdCQ0FyZ2lZTlF0RERwSlduZkFObmUyc2dVNzQyeERlWEZ5WU4yR09IQ2RFZ2RwTDBrYmNPV2NOVWVCSmhpRHpCODIwWUFySUlPMWd6dStFNys0TXRQUXovSVpCZkxkOXBCZ0NsdWg0djJKY0ZGaFRQOUNTOGxRckp3Z3ZhYitxMFNNc1hmeXZ5Y2RzTzdORC9kOVJZYjdOZlVnd3R6Wk9BOFZSRmdpcXZDKzUyRnh4VEdkNkp5cUZZenhjdnAvQis5ZDFad0NIWGZIUUFBQUFCSlJVNUVya0pnZ2c9PSIKfQo="/>
    </extobj>
    <extobj name="334E55B0-647D-440b-865C-3EC943EB4CBC-19">
      <extobjdata type="334E55B0-647D-440b-865C-3EC943EB4CBC" data="ewoJIkltZ1NldHRpbmdKc29uIiA6ICJ7XCJkcGlcIjpcIjYwMFwiLFwiZm9ybWF0XCI6XCJQTkdcIixcInRyYW5zcGFyZW50XCI6dHJ1ZSxcImF1dG9cIjpmYWxzZX0iLAoJIkxhdGV4IiA6ICJYRnNnVHlodWJWNHlLU0JjWFE9PSIsCgkiTGF0ZXhJbWdCYXNlNjQiIDogImlWQk9SdzBLR2dvQUFBQU5TVWhFVWdBQUFSWUFBQUJlQkFNQUFBQVVIeWJKQUFBQU1GQk1WRVgvLy84QUFBQUFBQUFBQUFBQUFBQUFBQUFBQUFBQUFBQUFBQUFBQUFBQUFBQUFBQUFBQUFBQUFBQUFBQUFBQUFBdjNhQjdBQUFBRDNSU1RsTUFJbFNKdTkzdnpaa1FNblptcTBSeHN1UmVBQUFBQ1hCSVdYTUFBQTdFQUFBT3hBR1ZLdzRiQUFBS0cwbEVRVlJvQmIxYVBZeGpTUkYrbm4vYk0rTkpiaEVFMkJJbk11UVJFaWtlQXBDSVBOR2hPMzdlb05PdGp1RGtRUUxFQmVDQkJJR0VQRUw4SmNpV1FKRGhpUzdqUEFub0NKQTNCYUdiUFltQTVPUUZkcndjN0ZKODFiL1Y3L1hNK05rK2QvQmVkMVYxVjNWMTFkZmR6MDZTbFplL2Y0TSs5OG1WYTQwcS9BTnhlZms4eWx3dDhUbjYvRHNmL2dUUjA5V3FqV21yMEV0TUhoRTlpTEZYU3J2M1dDMU9oZWpaU3ZYR2xIVlBOWFZDZEJuanI1QzJSaVptOTRqZVc2SGVtS3FOZnh0cWllaS9NWUVWMHZyMHN0SFdwZXNWNm8ycEdoSmRhSHFMN0hMRjVGWkJROGlhNEIwVEhTeWdjZTFMQzNUV1hldEVSN3JXSkhxb2F2Y3VOYUhZcy9mbFl2SVI2VTJpaGliREx3TlYyM3lzQ1lXZWU2WnpvVTRaNFZMN0M0WUM1TlZyVkU1Znp3ak4wR3ovYndhaG1VWGFORFd5OTY3UG83MUtIL2wwWi9xMTc4YVkyOHNGU2lJTE5SVjZNV2JMTDFOUzVjbEZubnYxcnp4dGZrcVY2QisyZC9PSnJZbjM3NGxlZS9PREgvcFloNlk1WTladEFnajVCYXBiUkdlMiszcGt6MzZENkczRlgwdHAyckNTNWoxWkxqU05YYmhnL0RTM0hlREE5WDJqZURlM1c1UTdTejM4WURzU0FGSFBadWdIaUw3cWZQSHI3RmxuMitLbEUxbW9zbTNSUlkxU3BlTmdOQVNUOEJUc0RpRm92QkJpQjVxNDBhTUFJRHBCWHBTUjd3UFJCUkF0dzdmc01sREl6Rit0aHNxU2NiQkl6MUdZNVRzVVdMNjMzSlBQT0ZTV2JNb0kyQ2NLa3h5TFpIR1Jwei8wR1RpL04xelAzVXdBSkd2MFQ4ZE1KaG0zOElyS1JXb3ZOYVBIZE9oVnExcnFKNzVHbE4wVWhrUW5ya05scWVHeUd5eS9Vakx5RTRkaWg4akdBQUNqejZzTitvK3phL0hLK1BvZ08wamZUYnpVeWQ4UWNGRDNmdXRuQUNBN1ZLRjJsVDZyNU44U0Z1MjVnUGxwNU9ZRTZQV1FNc290Y0NIdG9mREkzTkpTWWN1K1M1MDIwVmRDK1NSQlp2bERRdXJOeXNvVmJsZnR2RWgydFJNSDVIcTFWZ0MzVExjelY1elZscnZBZTJRMnRrb0FJbTFqSVNJM2YxY0J3TkFqbzNLSEFveGV3SkFrcVpvamQ3SnVsa3FQTmpZUm1ZWVlhMVFKVzJyNUpKemJucEhabjhzVG42WVlySzR6bFpmb05EODJxRGJQSjg1RGViR0NGT3hFOTdsZzlHQjMzTlFJMGdlOWtSdVMxOGlDU2l0bWE2N0hUSVFXaGpYRnpsVDEyOVBiUWk4V0xnbkhyclc4YTBOZnEzdisvamNIcXZhajczVmUrYXVtcWFka1hGdkdXeTlNdi9oSEs3UnVEY0hiUnFQaUFVTHdMb05zUXR2MjREZTJCWWMvb2QvMnFLTzNoSjlqRWhLZGQraSsvc0lqR0dYTU5QVmJHOUxFbFdPcERsTWZKQWxPQjdFREFXT2Q4UXVnQm5LdVhMMlV0RGpkcS9UcUlObnZ1TXhQZWhIR21INXdubnpVN2N0TlowbjI0S2hncFE4MlJzNFdqbWdUTDNDczRPNU96NU10anJRcmxRaDF0MjJ1UlJnN2FzOUQ3SjJKRWFMVmxDOERZeWh0NU5uWWoyd2ViUVR3czRXanhnYXMyM2h5d0wwZ045QzlOM09NZzZTdGo5QnRPNVNXakQydjZBUVhBaWlOTUhFTHQ5RzE1VnpNY2syc005YTEwVDFTdlJCWG1CQVh3N2owakxNTmMyaHVPdWRwMGNpekIyMmN1d0VhRzdrYTZOREtwUmFNMUw1UXp2aWhVWU9nTzFGU1NUZkhPTzRkYWRaUTdQbWFrbnVPNERxT2l4akNUMEEzSTlVMUR1bnVaVDdoNFVwaElRZHArSjdpbFBLTXAzWnJxZC85RWFxSlRPRmhUWXdHdHJaQVA5U1VpY3o1WGZZSERscDI1NFpmTldoVjh3d1hKVU1uSHVpUWpTR1U4Rm84a2tSVDc0SSswUFd4VFc1dWJqTVcxVDBrWVkyMExWa0dIenF3YXFvMDcvWkxIYXNEazIxY21JN3F4UWhvUTdvbEhWZGp6Umo3MUVnRGgvUlVJZ3k3UlB6SlhRNGVxOWNBazJQb2ZKQm5NdFE5TStTZTh6VUlreE04ZXM1bm5GTEhTaTdDY0JlTnF3QVZsSGoyVVVNR1lWZ2JGNUlOQkhGYndKWEU1ZFloeEZLZmVvaTNJOVV4eXdBb25DZ0dIbW1BQ3BZYXZObVdOcFEyQXFwcTlFRStNZVRBbHI4ZHFDM01wVjdOVGlYTHdBaG5aZ0FzdUpNM3BOeXJCdGQxb1JURFo4c1laUFlBbDdiMEN4T0FiM1lMNTF2ZVE2YXBrbUUwSW1SRHlyMjJBRUVwbE9ZWUdvMnRpZDFzb2lGR0h0aytQZGxkTWxvK2R5VFo5c3UrMlpaTzFCWk9TQnU2Y0ozVHJFZEFLSnphc1VUb0pJbGtkSDI4QW82T3JQeE5iM1JsVy95ZHpBbHk2R3JZQUNsblM5K3ZINkJPYmRlNnAyQWsva01sdzlHRkcvcUdDdnVsR3ozVm9iZlA5Rnk4TkgyTUlQY0ZhZ3NHUE90U3V1VWg0QVpMR01xdk9ZOGlXK01WYkRtMy9ZSThZbUxQeHdoUyt0aktCUXpzYzNxZkFqZjF5K1ZsTXpXMkJWb2RQRG8ySDNZWjYzWEoyU0ppcE82WEM4S0NnVlcyUm1LME8xTWFlOUVUSEJjajhZTFordWlFRzF6b0tPTWtYSXdrSWtoR3pjTUx6b1hoQUdhT3dhc0dPTVFTNTNPYWlRZE90T1hSUk5Fa2lnVHVsNHdodVhzeDBzaTZ5STJacS9TUnQzMm9QYzl3eWgwUmVMd1R1aWhVZ2dJdWtFYkMvWUtSalB4c1lOWkZSa08reWZzMEwwY2p3K0tNUHZRMFBscklnaTZucG0zY3YvOHAxUllNNUlTRGlwNDI2OTNzbE9XWXdPK242bHduOUNyK09QeTYyNWR6aDBEZld3cUVPZ1psVytlMVlBQmVIRloyZEthbUF6WDREUTgrMThITGJwWkdMRXNLejdzNE5uaDRNZTZ2UDFKZEJRTzVZNTBKcEdFNExEay9SYTBaY1h4ZjVhSWNuNm1DTDRtYkdRUnErUWhEOVFCRHQ0N1UrSUlCZUxHNWd5aGlwQW0vY1NoNStlQjdRRklYWUsyWTVaVG9kU20yNFpkZWtic2VrUXlncEkwc0F5RjNvbWpxY0h5RTZxYmIyZzA5ZkxWNXNXRjI2TDJmaE5IQ2w5VXcwN3p4V0UxZWlZb1p3RFA0R1AzQUtNTmtMMUZWNXo1RGlydzZmTnBoTitEbFNya2J0cUVxM0U3RVRvTXF1MzlEYjQrQ3djZm9Tek1rb3VnYzFhNXRHM0w0QWt3MlFJSGQwbjM0WmNCR25SWDM0eklGZWN3R2NJRjJyTEtkc21CSWVKa292KytIemxmZHhRUHpQVUFUYURubHR5NW9YUTlzdzd6Ynp0OU1BSW9jR3diVzZCVFY5RksxQlVQQ3kxQ0ZQdCsyYnltN0psQ2E0a2N1L0hZallVNzNicms0NUhaTnJHR0hyVnczMTltUTRlQmxTeUdOdmM3ZVlNK2VnYU5LaDZZTkxWTnVFV2tNbFgwbUxqK1pPdlR3Z3FXQVgwWXZhbUhCTUVHdDZPdDhDVmdQVUVMTHkrZVdEWXdmSTNNR3pLbjBpTDR0UlhTOUZteElZNUZXMnpoSi9jcXVzR0JncFcxTThVbGlVR25uUG1hSGFvWk8vamNJbVkrLzg5cy9JYVgrRXNxb2xuV2daazNFbG9Da2U0SCtiTG9JQmtMeHpGQ1Q1R2Y0bFBiczNEV2pGZVZnelhtM1E2bzhkbC81WkkvOUFJSFc3eDk2NXRwbnBtL2JsbVM4OGFxbDR2MTg1N1dIb2htcnR1blNrU3UvKzNybmxXKzk2ZHBocFNQdVFDRm5TUzNBeXgyT2M0cGFRVkk3OHZJcVZiTC9icmh6ekw2Q3REdkY1aGZZUkE3TVdQeFBUVE4yS0NwV3o1NWJiaDZnbERrMTNDdzVKNmRYSUNCN05KaFR5MHpkeW5kL0UvSGo5TysrRUh2aDRyWDEyY09GOSthWlk2dTRKWHlDZmxDZ1crcTJ1Z0tkWmhadHpZd3VQT1NrUUhETmJJSVZMTm1OMFJKdWYrOEV4NGJiWlF0emkvNjVKcDBaR0F1YmtvenhDMHVSVW4vL3Nyb2NuSEZuTUdvdDg1ZVZHYnJNS3JJeHczVTdIR3NVK1dRVVNzemI2aFZlL3RpLzRPYlZIdlNyem9HakxmRjFJeGhzd1VaekR1aXFpcVBYZ3VwbDk0bzRqVXI2N2ZYbSs3SVA5UFdsODNiVk9XN3BPem5TRWdpL09MQ0QvQitMcStySmozaHdLd0FBQUFCSlJVNUVya0pnZ2c9PSIKfQo="/>
    </extobj>
    <extobj name="334E55B0-647D-440b-865C-3EC943EB4CBC-20">
      <extobjdata type="334E55B0-647D-440b-865C-3EC943EB4CBC" data="ewoJIkltZ1NldHRpbmdKc29uIiA6ICJ7XCJkcGlcIjpcIjYwMFwiLFwiZm9ybWF0XCI6XCJQTkdcIixcInRyYW5zcGFyZW50XCI6dHJ1ZSxcImF1dG9cIjpmYWxzZX0iLAoJIkxhdGV4IiA6ICJYRnNnWEdGc2NHaGhJRnhkIiwKCSJMYXRleEltZ0Jhc2U2NCIgOiAiaVZCT1J3MEtHZ29BQUFBTlNVaEVVZ0FBQUM4QUFBQW1CQU1BQUFDbUJ0OVhBQUFBTUZCTVZFWC8vLzhBQUFBQUFBQUFBQUFBQUFBQUFBQUFBQUFBQUFBQUFBQUFBQUFBQUFBQUFBQUFBQUFBQUFBQUFBQUFBQUF2M2FCN0FBQUFEM1JTVGxNQUVIYXIzZTltVkxzaXpabUpNa1JscVhZUkFBQUFDWEJJV1hNQUFBN0VBQUFPeEFHVkt3NGJBQUFCeUVsRVFWUW9GV1ZUdTA0YlFSU2RKUmpIZ0kyRmxCb2tLaXFvSWxFZ1c0cW9qU0pGRkVnc2RPazJmMkQrWUtscFRJUkVhMm9hdGdWRk1nMDEvZ05RWXZOS2xNTTVkOWI3RUxlWSt6aDN6cHc3cyt0Y2FzSEsxdmpMd1NUTGZUVUd0b0NOdk9LamFvaXZSMjRSMkM4anRSZzdxaHpqVHhtSThOeFVKUWh4YnNqc3VybDV3QWV1aXllcjNKMll1OHdZcGdIYk9rZ0VmQUJPNUdsVHdMSjhaNmgxQUJ6SjAyckFObDE5cktRQlBNcWJoWGJJL0Y4bFBkL2xnUmlxVmY0cjZ4ZkhHa0FzOStJamt6R3F4N2sxT3k5ZVpraUZ2MVh5MWdXR2xDRE5FZkF5S1pNRStPSG03T3dPMEM0Qis2Nm5UaXBIa2dOM21yQjF6Z0pueFUwSlNPbzJMODh1aUhMY2tYejhwOFlsNERuZm9HbVRxSzBDV3dwcUJWeFJNSzBMMlB5S2FRU3UvU3R5MUFkZnMzVUpDTnNXWFpiRzBKR3B5RUgrU21va1lKcnMxdFp0cTE4V01vSUk2WWVSQVJxYjFuc0hKRlozRmVEUVI3YVNLdkhwWEVhcVBPaG5CTHpkd2h5M1ZEdlJFaGNtbjhJdnIvNHpkMy9LTDdIZTN3dU1lVWIzV3RWam10VmF2S1VZZkw2S2ZjSGRsS3NSdnc0bG4xOWY2MUNkalJDYmZPTHZVTjNOWU5ROEhqY0ZPUDRGSS81bXV6ZVdSUmpocDBYY2M5RVpuYTZtU1hEOTdZemhHMXZ6K2dFak9UUHlBQUFBQUVsRlRrU3VRbUNDIgp9Cg=="/>
    </extobj>
    <extobj name="334E55B0-647D-440b-865C-3EC943EB4CBC-21">
      <extobjdata type="334E55B0-647D-440b-865C-3EC943EB4CBC" data="ewoJIkltZ1NldHRpbmdKc29uIiA6ICJ7XCJkcGlcIjpcIjYwMFwiLFwiZm9ybWF0XCI6XCJQTkdcIixcInRyYW5zcGFyZW50XCI6dHJ1ZSxcImF1dG9cIjpmYWxzZX0iLAoJIkxhdGV4IiA6ICJYRnNnWmloQmNIQnliM2dwSUZ4blpYRWdYR0ZzY0doaElDb2daaWhQY0hRcElGeGQiLAoJIkxhdGV4SW1nQmFzZTY0IiA6ICJpVkJPUncwS0dnb0FBQUFOU1VoRVVnQUFBMllBQUFCVEJBTUFBQUFHcEFsT0FBQUFNRkJNVkVYLy8vOEFBQUFBQUFBQUFBQUFBQUFBQUFBQUFBQUFBQUFBQUFBQUFBQUFBQUFBQUFBQUFBQUFBQUFBQUFBQUFBQXYzYUI3QUFBQUQzUlNUbE1BRUdhNzNYYnZpYXN5Vk0xRW1TSTd3cXhRQUFBQUNYQklXWE1BQUE3RUFBQU94QUdWS3c0YkFBQVlzVWxFUVZSNEFjMWRhNHhreDFXK1BZK2R4ODdPakdMSGpvQ29COWxLSXVYSGJKQkJRckxwU1dSSENRRjZrVkFFS0tHSDJLd0lSdlJhU0VFZ2tSNFFSTHlVR1dSa2tBTHFSa0VoSWtLOUVaYXhlR1JHTW9xUXdjeEVnQ0pBNjI3QWNneFIxR3Z2cEwzT2VsMThwNTZuSHJmdjdabnV3ZmZIM0twVHA4NnArNTJxYzA3VnZiMmJaY1hYOGc4VTg1d2R4K3JIems3WHFUVk5FTG9YTjhZWlRlL254dUdlT20vOTR0UlZURXpCQktHYnV6SEdxQmJGWGg3M0gxM0phNWtpL2M1YjYxT1VQbEhSSTZBYlcwK2wvc1h5ZldxdjUvR3VpdHltdkM0VG9LODIzenNCS1djaUloKzZFNmgvOFRobnJyN2x2dVB2OXB2T2k0MDhCYlBpbGJ5bWFkTGJlWU9mcHRKaTJXV2hXLzNUKzVyRHYvaDNIK1ZpOGRtU1NNL1ZlU0hlTDE3MUJPejZWZDdXRFZoNTJ4VEx5K0xxRktXZlZIUlo2SDYvTHVSMTY5SzRtcnEza2oxcVdGUnZhZTZ3dGdWeGtkWDhZbFBjOUFsblZHdjkvNmdkL1hRbG9idFhpSi8reUgvK3orZWJZaml1MFJiRVRtSUlzK0sxTFB1Q0Y2VU94WHFDVVpJV2hCZ25sOGtUTXo1OVRvejd1T1ByR0xkSFNlZytMTVR2U05ITGRUSHNqS21rL3MxRWh4NHNDVXV3YVZ4cDVvZXNnUkRIQ1NIVEo2M1MxSHFUWGVXZ2U0Y1FYOUVEbnhFaVpZSlJqelZJWlBCTFFuU3lRMi8xbkI4Uk8ycENERWVwbUY1YkkzZXVQSGN3UGEyakpKZUQ3dXRDZk1sS2VVSWtmWjF0and2ellpc2luaGR3aExBRXl6bzJSVDlpMDRRVkNxVjVqZE9sbnhOWGNoUTB4NDRTT1lMR0pKZUNEbWtLVzFxcjN1TEkwL2UyNHdQWDFHU1cwZFEyK1Rxa05XN1hWUkczWFkrZ05FYzJ5dzEyQWZOa3F6TzV6aEZMLzdISjZpb25yUXgwbFpvWTdqRnhYVkVpTHRmRmRkZGxNM2FPdTJTaFhiNWtGOFhMcmtkUWFwRE4rQmlDOW1sVzYrbTBOOHQrRDJNeUVXT2FBd2hsbDRIdUJlSHZzQzd3MVJFSzFQVmx3UzB3RjBjcUliNlZaWGZ5cGRVV1J6bkNzb3I0RCtCemtOYzhYWG9YZ1RkOS9RTUc5ZWwwMHpTcEphQkRMUEZuR3B4allUNHdLM2dNV3lZRGVSZUV2Z0hDcyt1T1dzdDNmb3ZpRHNDejRYalBzalFudHZQVVBZNVJmVzllNDdUb1phQkRjaGNjWlBTS25lT2E4RlpOUFRReXNuem1PK254bHZpYUM1NzM4QldzN2R4Y0lHQ2VkSFdlQi9OQStFc1kxdDhFdEdsWFMwQUhMeGVldWJWRi90VFRJd1pMaHcyK0VVWkE1RDRYV1R1S2NxUG9rMnl0dm9XQmVwUEFOazIvVUJubFZkNk9jWDMvOU1mQU5aU0FEdWlURitQWE9TK1A1QzIyM1BEVHZHcG9aS3pESzVaWkZxcmNtZnBOODJJUHU4TFF5RDdQRkd1NzN2UUxGTjNkRk9KczM0d1dRN2VLTVcwRTQxd3NEbWcxLzloaU1ReG9BMzhkUWtFak5LSlRXcjJaMFFidHFxT2NhZWx3cE9aNUFQUlQ2MmM0b0dMbzd2S09sOVRRYU5MM1I0OVMrTkZwSlVoanNzMUlRajFmNU83TGlIYkYvbmowaUU3ZXVoWTVHazhXVHZQRXEyZG90R0xvYWtMOHBEZEVWR2pTYjRSRXJ3NkkvVXd4TkZFdlBOWllDcTNxNUMwaEdGYWc4cm9qbldscGxoL1dKRFN2N0dPRzloTU4weUVWUW9jamtOZzhOT2t2amh3UXV2a2I1RnJnK2ZaREUxM0lCK1k4bmZoQnBTOXhwUDZKTnM3NGZqNld2VlNETTlxTDZkT2hGRUxYUnRZWXFjWUdyV0RTKzlzekNOZ01Nb3pBZDJiWkdqdkZDaFJ1dmc1Q00wNkZBcmFwVmZHNEJRWlozY1Y1M3NIVUJ1QUxMb1N1bmp6ektMUVpNc3NqVDlQQVA3WERTZzNldXh6bXpvS0tmQythSG9pblkycVZlcmhUaVRTdDluRHcwSW5JSnlDcy9HdEJwMExveURWZWpZV0Era1pNWlpSMm1CYk8rUnRUWkRIQmE2bFdTbytVZUVHZWo5UWlLek4xVXk3dUZrUUNxSzk4QWc1cFl3TGphQWRCSkJKWkNGMFYxdWxFM2NnM0JwQUhQQTEvZTVabGkvNXJaaHhyWFBlNzdPZU90UzNmS2NEN3lMdnE5WGp6QThwZDNkTjg5Sk5HVUpMNDJjc1A5SWxoNVYrYVQzZW9ZSyszL2xyemtWOWR0OVVzKzlwOXg5OGxxMStySC84V284T3hCNFBsamFhTXQ4S0Y3MllpbGFhenUyL216bDNOVXdoZEx4WE9aT0pOTVFaWEVxY01MOGFDS0lqWm9UcGsyVUlUSmxjWE84ZE16UTNWWTMrTDdpM3V4aGZFWlhFRGNGYytMQjRSNGxjVVg1SjRBWnowSWdpNTNiRzQxVmVjOHU5bjhXajR5TVNSY0hqWWxQTmlRUXhWd1hDM0MyYW80cnNYei9TWTZaSzhSeW9UWENOdFZnWTZ5ckNEdUVOcWNKd2xWQ3Fmd09sVGFEVFh4KzJnNElYVndzaXlPZE9LdTIzSDlzRzBXNW9xektqei9BYmZKelorTnV2U0llZ1Q0cFBaY2xQM1RCSjdINFMxajdLc2QrdVBZVGUyYS9tY0dQNUVWbW00eFRzajN0ZXY5TWdMMWo2Mm5qM0Q0L0ZhQ29SZ21LalNNZi96TWRsU2pNb0VvcFlIejRVUjVGMWxvS09UMlVTR1RYdHF0YzRTT0tITlhub3gwaERjbG1IbGw2OWRnNmQ3NE5xMWF6OW1CNGZ6UkZ2MkMzZXBMMGE2N08zQ0VyYmZzK0ptTmk5ZlgrbjBKa2xjR2E1bjU0RDQ0dkFneTE1Q0YzUDl0L3FxWmJWdTM3bjNDTXA1c0N6UzZuODNYMXB6cktNUmtMclRNZjl2cGhva3phamN0eXBUcklkOHNvUU1aYUNyWWhBSnMxTm1JdU5aQ3FkM3doWjQyM1VidDY5Mm5GSUhEdEVPdzJVMUd6cFQyN09uc3AwMjg5S3ppR3d3Y3I4bEZ6dGMyVHE0azhRNWNNemlqTGYyUlhrU1lOOHVZTmFCZ3VzdWMxNnpNT3hUdlNrNnJhdFpoc25LWHEwdmpqb2xwbDdtb21QKyswMGx1RVBsZXlUSnFudzY0SkRWUVc1YzE5eEYwRzFpREoxWU1zNGJWZDZZeEFuODBmYU1Ya2x2TTBHTmNGbWQ4M01VeDdxcTgrd0JkQnJxNEhxV0FZSmZVRTRSRG53SExVbGlkMHZpL3h4RlY1ekMyVGQwTGJOeUlLYURObXdnMVk4N2V1S0RXTVR3VUlhQjJtQkJ1cFc0dmdFZGY1WG1zeW9SV1RyRXNrVHJPYnFxWWlPaWVZUWk2T29NS05hUjNDcGd5OEVKOUxWd2U0YUE0dVZldStHeVdqUHpuYW1SUlhrSW9rUmE0SHBINU1WczdscVRFeWhKckYyaWxGWFVLWkRCRGtZQ2pIQlJLMnFxdWJTcW9tYldFTVBiYUtsNTZ3eTYrcHE5NkViSC9NbWZZMEhsanU1Y1YvRm1nYTFrYXZtUnI5RGZOV1hRZCt2RWlraitWUUFkNWZTcHlRQ1RxR09OSkU1UTBUYXoxNmxycUpXcENYVStqWWsyY01tQTYwT2xybzZKcExPdm0yaDkwUXUxQTFYdlNYdW5pS3Uwc1BDK1NYSzIzTGRIdSs2eGRwWGk4eHJBVGVWQmdMeldTeXF3TXJRcXBYRFVYenJtVHpFemxUcnhtV01hSUhGWkRLbmZPZG43amp5M1E5ODkzUVFidTN6b2FDNEhrMEh5SG9JdTUya0tKK0pvT0M5a2hIYzVDSEJuYkxORkxJZDVxVmxUS2xMWjVvRVN0a0poQ2F2SERBMXJBOUVxUlp5bmI0OXhKa05MaDlhWkNvMjBSbldKaGlxRDNPWTJzY2lSazhLYVd4V29JZW5kd0szVVJjZFlHekVucHBoVk9WQXEyOXNlR3hZaVBkQjVtcGtyTUx6WDZDcEYwTkVNZmMyeDIxSUw5Q3VvSlhFaXJtaDdSa3VQcGJqSTdQMUpobTFyUU5ES0ZzemlvckYwRlBFQ21RQ1cyRlpWOVY0blNUeFBPZ2M2OTEwVXgzdXF4eUdEdGF1eW9lYUdhdXFwVmZLQzU2cmhiK2h4eTF4TE5TOFMyaTVjSlliZVFVUHJ5TFpTZ1Y2V2ZJbFNnWFc1R1EwV2syVXRnbTROWXE1YmJsZllCMzBQMVNST3hNYjN2N3Jid0M0TEVERFJYOVowZldzbEp3Y0FONHVKOHA1TGlwbVN3YXhxcTJTelRwWWtydEhjN2hyRS81ZkdqQXV2Y2VYYWtwVzJsTE5zQ0RVOXdaL3R5MWI5eDF0MXZDRXNZK3N1Ym1vMXZBMVdOeHBraG5hRXh1WUI1OER4aEtDcGRBRUw3T3ZnN3ZpTnRsWUVIWjVIeFMzYlF4YXdQTldUSlhFQ0Mzd0p3ZXBkYTl3Tnd3RGJYaXRTRk9zNnZJYWE0WVByTUpPOVN2YUdKZnFhczBXd0o0bUgxTHNYK2hrc1diZm0yOUllczJacXBBTjQ4dEJWYStjM2V2MTV1ODhwdXV5cGhKL2MxazdLWTRYUmJtWUxRMHFKanplOEZsWXBnZzRUMkNZN3JCdGtLZ01rY1FKalBCY29IMkxaREJMUGkwd2dpcnZod2xQTnkxaEI2b0pNTTVZdTllMjVpYnRMMWt3U1cxZkFXUS9qK1NHZk1WMDVGTGtnd1l2MUVBUmFxYjJreldicWlFbnJza2Z3eDFPSlI4RUVwWDFTY0wwa3hNZm5id0dMNDA3UTRxcEYwUFdBRXoxMWNHSDNwZFpSRWljd0o3Wm52czNXSXJrNU5qdG5mOEJFNTJWa0sxeVBIK0FQUzU5cXRMTklFcC9wNDB3eU1nT1F2UVFKNnRxVXJ1U0Nma3hvZWQyMHNIdlMzYkIyVlh4ck0vZkxFRStsVWpJSW9nUEorSVlRUDM3amlWRW1BNDZoU1h6b0FJYWQ1MnlFVlpDM3FaN0VDWFFFMlNOcTU5Y2EzNUcxSTdtMTlEcHJXWTlKSVhyTENZUWxySDhESUFyeUpCRUkrWGtVdVltK2xkVHl4TUlEWDdkTnJxQTNjWTZRS3QwTnVlOUxOY2dEQUtZU2o0TFFRZnVrNkxwYkRJZmkxa0ZFZDRSMkFYVDdHRVhmc1p2U0pzZ0tKRkJTT01WeXlZNHVDS3RNejRpVDkvMGtWcXRpZU5sY1VMcnR1c0FTeHB3WWdkaVFMVWxpWkFaNEYvYlNvZWI1UGJSZGRVcHNxWXpOc0VieWprRG9XSnlwaE0xZWdSZnVXL0dzZ0QzNVNKTVZRb2NKbk5vbUVOa3FUT0hVaUxkbnZzMTZrZHkwemNnTHM0c3RBVmhpV3o4cXJjQURXVTRTSXpNTTNNNE92WnJXNVpLSUtwdU5VcVQ2NC8xZ2hORlo4UTh3aXZ0WjNTdjZLcEdpZlROYnZPMXhtTXBTVGZ5TUtTZnZ2UUxvOER3Sm14RkdONjI4RkU2SjdSbE5OZHNuMitjSmlTU25iWFo0NHpmc0JhMW1aYUVIeE8xb2VVakQ1TTRqaDFnTnpkRGd6aEpKQi9malhXTitMVnZmaXRmWk01Q1RmNlR2cWFTMCt0V3N6UjdHS1Z1cFFVNk9nMVZjUmREQlpzeWhHY2swK1ozQ0ZIaE5FVThpenpmRys3ZDBQS3RmTkVybGdtQnhxV3I4b2N4NDlIUklFaU16MU4wU1ZhOENONXlTSHA5Wmp0d1VXNjZTS24wQm1EeWZhbEEwVDZXeVdjMUdGOVlOMjd1SGJ2UkdmcGRjQk4yKzU0YU43QUhHdDJNcTVFMDJkSVdNU1VYTVhjVFk0RHJIUERvWWJBS2gyZnprUnhQbm5Rdk9zRGE1VkZoaVQzT3QyWFBFSkxFWG1JSENuNXNLY0JOY1NUMXlBRkpKa2MzdWhaVEg5SEFTTjE4bDRmUHFESXR2dHNmeXZyZzljd3NIVi9uZkpSZENWMHZ1TUhjeHdIV3JKNEVURXJNNGorVTJRd3hrUzBhS1N0cXNhbmE2eElMQk1FT3o3Vm5iTmlTSm9SbmdtVmlxanhTWDdSc0JMbGRwSHpLZG1kam1vazlCZkpYU1pvUFhiVzlib0g5ZTRHRCtPTHNEbzNBQTIyWlpLSVFPMW9tbkF3MWdOSGpZcW0vNW1sRGplMnBFb09zQlE0KzVXOXUwdTIyTHRJbm1lTEtOY3N1NjZoUXhNZ09lV3Fjc0pMenQ3ZDdRbHNDU3p1TGN5bVJEVXNYaVQ2NThsZEptK3p1UkhOcVJ2MGVlWFRYZ0FIT01WZ2dkMElqakdZNWhlRDZjd0NtMVBZUE43UFk0dGVkdUpjQmE4VGFIR0l5TGtyQ0VQVWJBbzI1SkFKTEV5QXgwb09Md2FsaURFdzJlTXZZUWNqK3o0N29FcGRVZWxtb25JUHBWWHlWdGo0YnhXcWpzeTJkYXhPQ1c4RWh4ZEpFeUVYKzJmT0daRDEzWGV6ek5Tc1MrN1piQ2FSQnQrOEJlWmJrbWpMcGpKYWhDTnpISU9lYTE2RXRrWm5WWXduaFhqRURiTmttTXpBQUNBd3hBc1NXRWhHb3JHQmhWRVVTdUpNaVNWT1lUWWw4bDJjeU8zb25GQ3FMM0R2SmRERHhWdkZna2F5RjBWUWdQMTJpbDZjMkJGRTVBdCsvR29rdjhYQjl5THdVTWJlNXZkVnZEbUVYV3V6enlBSVhybWd1VFdOc2dTWVFacm5xNmdJMmJDK1RvOTF3ekJuYWthak03amtxdlNUWllsUmVYYXRqNE1BbTh6Wlk5bFhMWkp1WUFub04wejhueGJKcG5zakowb1JBNmNvT2RvQmNsaDFjY0xZWFRycGtrSDNWODNrdk5ReDVSRkUrVkJ5dEZxaGo4VkxYTjV4NHNjVkVMUjFHSDF5UVJEOG1HaXo3QTVxYnVLdCtjdW9wOFdkQlJiZFhybG1mVWUrcVZmWGpzUG1OTkZqMlY0TEN6akhOWDZuSXp2U2FEN2VwK01xN0tqNThPZUMrVWZlaWdLM2pnd0VYSmJXd0VYbE9Ec3NUWE4zOVAzWWlYYitKN2tFWDVPWlVkNEFDRHNaV3FXNmx0NjgrU3hHaCtJS3U5emVYd0FOYXpBMnRjdFR6U3pIMVdkY1dTUHozelZLSTNINEVUdGlxTGEycEpxNHByTktXR0hhR2hJRk53enlQOWVPQll5TFY3cEFST2RndGhYMHFSK0FaTERPMUN0SHJoRXB6RDB0UkRscDJDdEFiTjY2WkQxN20wbmkwbWlTM1dTL2JHOE53em92VVNVU3YvS052cTFpWFZKVmtTODcrN21tbmlJRi96akxwNUtzSG9aY0JCeDBFVU5qeUdZdWgydmF5S091T0RNKzhYOFFtY0VPTGVrSG9HNnFaMDltd0FTcnpSb3NNTXZpaXBTNlc1cFhycXYydXcyWjZoWUdDNkNEek1saXBKM0k4bWczRURFSUJzUUxuR2xxQlBuaEhkZEhKTDM3SzZLK2ZqUy9wY1orUTVrNVhRTkhJVnhRM1pjdGhDMjQ4SWxxNExMRTAzVFFGMEF6NG5pYWRTTng5ejZoNEpuQkRpdG1YcjdwRm1vbHROYk5sYVlzeHd3eHdsc0M0R29SVFJ5dTJyZ0ZaZmlVUE12YW9GSjRteHJwNERFSjIzcUxOT0VqQnl2UVRQMjUwRU5aOHpaS3E0YXovL0lOOHh5VkxQcmwrcWZydFZFN0JSOVRCS3FUMm0rSEVvUUhQbzhCRCs5TC9UemtRdEtZRVRzcFFkYWwzeVJEWGQvTUYwamlJc2FIdGFwTDV0bXBXazY1UVFiZWd5RnBjcGQ4V3dyNmhKSWxLK1VOZkFydEdzcFR1RFJOcVFTR3RiYlc0cG1lcHZOYkVSa1l2MGZzNDFvc3hVQWhkZ3hoTWZ2OS9JMzFpUUp3Z2ZoMmdjT2xwV1Iwd203ZnQ0WFlhM0RjVmd3UU80VjRqa3pWVjRvWTdpazI4QWVlQlhaR3NFelRVZitqVHNXV3hDaEtDdVZ4ZTJIdW9EWVBWaThhcnN6WWhZUWFFdUNEcFFTbURRSDVLbFRaWEpOY3podHZsQ1ZiRmxiZTNzZGRYY1BwRi9rRzlZOUIzVCtNQ1NHcSsyNUxNdGJsZ1NLelNZUDJKa1hVd2VDd2JRWVlKd3U3NWc4Mm9uSXdJUG1GeWk1cFlDVUhGaU12UlZTWWIwTFZPMjkxcmdFM3B1TlNnZThvMDdtcDNzcDRJbEZ2N2VLQ0p6blpvTmdkTHNFN3JpMXJxa1Foa1cyS3A0bDNhYmQ1b1FxZnBzaW0zVCtXUjNwekxMUGpNOHFFcFh1WGt4Sld6azcyTG9vR1lyNmhWQWgzekN1QjZ3b21ZK0VkUWRVK0RCdjE0aVp0YVJGb0Z6c2tCL1IvZDN0NWFIQzM1WVpuNlNvRm1XOXEyZHBCUDd5MXZVQUVkQXlZTzg0TmxpNHBwYm5JYlBiaFd4QmpWc0RWbWF2UW4zU2thczFIY3NNeFYyRStQMUdBb3I3cGpuSmNqQ3N1dmo1VkluMWUzQ28yakt2VXBBSjNlWnh2ZGtsVm9FUUFvblBQZ1ZLRDNrQ3hRWmhYUGh3SEVqR3RVaDh6OHJQMStIZ1lUNDI0NW1xN3p6bjV1Uzh2UzFYeVRTQUNycVJ5ajhuZnpwb09KS0V0dmNLeWsrbW5vZEZKZmNLK0dCZUFpRTNTM3NTSFpRK0xJN0drVU42Q2JHS3h0Sy80SEtBOG44RFAzeldFQm9JMXNNbEpTU3RWWUVIVWxCd0J4MmxMaEtTNGp2VTBYN040blRMcm5MZVJlL2lKdCtCR1l1NExobnl2YSt4dUk4UnFhdWJkMk1GV0V1K2FTYmdPREZXM3NaWHVodldBbDV4SFhMWVFwZkZqZjNzdStvdVd4d25yN2srQk5zWWhiRXpmWEtaMjNjVkIzZzEyTVpSbGJKdTFTWi9WZE4vWXRtbStLOXEvd0hqQ1dGeU5jUW82R1RrdkF5NTRaa1crb2wvZ20xSkU1M0F2NXYyN2MrUzRwcHMxUUFuZUpCOG9WNFhseCs4SytmZkw5TE5lRlpMei80SVpBdUs5UHZRc0pxVGRURjhJZWRwQ1R4ME83ZUhDTkNyUmpXaFhqSVdRSS93YXpMMy9pK2czNndpNlhBcnlnZDRvMWx5eTBoSHNUOC96ZkpqMVNpcmtOcDJmNktyeEE2eGZZWmhMUmYrcWMvZkJjZU1zNlRrampCaDE0V3R4MGdKS2VoVXhVcTk1aWZwTHE4VmxqQU03VGNlMU1nbWkxL3ovQURIY2FTSkM1Y3ZzSlliUEhQbnhJUFN5OXJLSjkvNmxqQmVVL3pZVlV3TGJUZmR6N0NVY2N0UGZlaytOQ3Y5M1d2dTU5NmRHTmNBY1JmRnJxL2J5cS9kT003WXkxSm5MS1ZUNGtmN1B2TU5lYkU5cE1ZTk1XQjN5Vy9obmpnN1hrbFo1S1lMMk9NbGlyekVXTjBtd1pyYWVpV2Z2VEo1aU5QZnlReGh0STRZWHZtMWwyOFpTTFJyZkxKR1Z6TGE5Rm9rc1NJNnlTRWhyOG5QWW1JU2ZVNU5YUnlHeHVEbHhyZnZJdjNsRFZkVGZCVTJZRmtvcG1Uc01PNHp1dXluQ1JHWENjaDFCTXAwMG5rbkw3UDZhR1RyNTlpOEZKRG0yTUxBM252cFFSUDlFODhKbmcwQ1R1TWkxRnJraGh4bllDd1NzSHp6WEdkSGpxNXQ0M0JTejNlZ0MwdDdPWFhFenhqUUROSVdUMUpUT2dabTNUQk93b2F1L3NrTzV3ZU9ybTNUUzJaZUpnOWxXQzhkUG1JWHBPNjdUWG43SlYyUVp2WW52R2VzcHdrUmx3bklGUVRpL29FWWs3WlpVTFF5WmZXQjJYR1VsSG5lRGlUeGJ1T1FjNjhMWS9OYm1xRGx5U1dHVndSVDZ2MFhDcVNkSXIyU1VGSEIzR0ozWEZpWkFzcW5DSGs0TlF4L0tjY0RiOW1NdFVSZDduRENOdVR4SkRwQlBWS2psdkFQdzVoem1hQys4TXAxMzhDemJ6THBLQ2pnN2h5NGJtcTh2aXV0Rm5OUDlWeUk2dW5mYVpqMENWa1QvNjVPOUdUeEtqckNRZ0x1YnV6d0ZTdVdpNWVqRFdXQ1VFM0JrNHRsWFcwNU11K1hEc2ZKcUpVNnNHd0UvdFdSRThTSTY0VEVBYnNOTUR2WG5kVzhrc0hQdDhrYWhPQ1RtN1BZdkFTSTF6VkJ4OVEvQVlPai9PMmRCZkVkcUp6VE1KT0xIeVBLYmNkTVRIdU96NWxQOWVWTEQzN1o4bnJkOGRYVXRoalF0Q1Z4OG44WjNUNDByS1BFLzZOdkJIVzlkY1llZTJhZnBpeVdaSllJS2hNODB6OHo1Nlg2VFpwbmdsQkp6K1FMRFczTi9WWFRGVjZZOXJMajFxREVobGE1YU8vRFVjMGZPQ3JIUVpMa3NqYVQxR3NsblRZcDFCUnB1c2tvTVBMM0JSNFNmVVZrOXd2NHo4eGV2dUkzYzV5K0o4SkpjUmhXNm11NjZ3eFNXVHRweWpXNHRQb1UwZzdjZGRKUUNlLzZvakJTNDVwMXA1VmZRNy93R3ljOHJsT2pkellZWGxtekx1MUhVdWl3S3BmdUhFaWF6OTU4Y0tiNVh4NEF0Q05nMVBQaGFsNzZ1RkxHZy9POVArSzdMR2NjYVZ4a2k4QXBqTEdNNFZ1Zm9RM0RKK3VOV29WaHN4blVGOVdHOHN6MEhScUZST0ZycHVmZEVRRG5jOVBLaVBlc3lDMG5ZczRDM1duMFRGSjZKYkdpZ2pkdk0zYmFSN254SDByTmhLZldNVFpkWndnZE5XeEVxL1Y1OC91SVlzMVZUNWR6UE9tNFpnZ2RHL3JtNmY2UCtmZm9ZeGFwU1Y1QUFBQUFFbEZUa1N1UW1DQyIKfQo="/>
    </extobj>
    <extobj name="334E55B0-647D-440b-865C-3EC943EB4CBC-22">
      <extobjdata type="334E55B0-647D-440b-865C-3EC943EB4CBC" data="ewoJIkltZ1NldHRpbmdKc29uIiA6ICJ7XCJkcGlcIjpcIjYwMFwiLFwiZm9ybWF0XCI6XCJQTkdcIixcInRyYW5zcGFyZW50XCI6dHJ1ZSxcImF1dG9cIjpmYWxzZX0iLAoJIkxhdGV4IiA6ICJYRnNnZHlCY2JHVnhJRzR2WEdWd2MybHNiMjRnWEYwPSIsCgkiTGF0ZXhJbWdCYXNlNjQiIDogImlWQk9SdzBLR2dvQUFBQU5TVWhFVWdBQUFTWUFBQUJUQkFNQUFBREFjcmN2QUFBQU1GQk1WRVgvLy84QUFBQUFBQUFBQUFBQUFBQUFBQUFBQUFBQUFBQUFBQUFBQUFBQUFBQUFBQUFBQUFBQUFBQUFBQUFBQUFBdjNhQjdBQUFBRDNSU1RsTUFacnZ2cXpMTm1ZbFVJa1IyRU4wcFJEYnhBQUFBQ1hCSVdYTUFBQTdFQUFBT3hBR1ZLdzRiQUFBSDJVbEVRVlJvQmUxWVRXd2JSUlFlTzNIaXhIRVRsVHVKMUFNU0hCeTFTQ0JSNm5DQUMwS09Lc1FOMlJKQ0NCQTRCMzZrZ29ndlNCeEFqcWdFNG9JdGdkcGpyQjRRY0xFbHVJTERCVm9KS1VZVnFCekFvV21UdGtBZjMrek96ODdzZUxOMkVqc0g5ckR6OXYzTm16ZHYzbnV6akkzMHlUN1hHT244cnNuVFZIS2hSNG9ibzVXUnp1K2F2RWxIYis5V3QxMldqaFpIdDBZN3YyUDJLYnJqd0k0V2xhVE9hQTF3ekw1SkxRZjJRRkRUN3crb3BrMGJBMHJ1SlpiSjBkcGVQRzU2K2JvYnYyL3NWSmxvYmlBdDAzUjdJTGs5aFJKZG9uLzI1SEl5cEduTGlkOHZjaVpQOVBDQVVYRklsZVV5VERvOTZMb09wN0pjSktKZkJqV0pGUTZqc253T2sxNGMyQ1IyR0pYbExFeDZZSENURHFPeWZBR1RIaC9jSkpZOCtJYnVVNWgwYmg4bXNjMEIwMXJ2T2UrQlNSLzBKc2VnSEhSbHlYNUR0TjJLTVhFRVMvZGdLMHUyU25SM3NJS2lqRXdkYkdXWlhpWGFXVlBhQndQU3REaVlvRk1xVllCSkRTZXBEMlIwWlRtZWYzRFpWcFk2OGJ5Tmt0L29UZWg2U0VCUzVmamhxUmQ4bml0djVNODhKckdCc1VrUk9wNmhVN1FybWRPMDVJRTFvcnJFbVNQdlRXNzBvR25PY2NyN1NuOUM1RGs3aDhKZHpTMmdMNS9vMG5ZSkh4bGttWGwxOTJ2VFg1d2hpNU8reElIUXczdVQzWTBRMmtZVWZtVlZXbUJzaGg1YVpwazhCNjBuVkZtbTRIODgvNEt2aU1acWxtNEtDYkdrS1JDM0xDWGVaOHplSkxHOXdjWjRYMVh3ZXF0MXZSRlNhY0srczB4aHNUdjN2ZmwyQXg3SnJ6RjJqRVN1U0pGdkhiZUpHMncvbDRHUDA1dU1ZYUZKSXBiY3FYTVY0eFFLSHJ1eVpHRFM2Mks2Y1I1S1l5VGFoaG5obml3NHBPc0VJeDlpOXlhMURtT1RSR3ZsQlM3R3NNUWxEOUF2dTdKVUEyV2h5TjJ4U2VJR2diV1ZQTG5QWERZaFhtUDJKcm1XNTV6WHRQc1hQYlg2WlZXV0g0a2VVY1JjQldBVGJ2YWVXUkxSamswTTd4MmNGNjgzeWZJbFRtQUZKVjh0am95dHJYdkRKd2tHSExpNlJLUzhJNzhxOTY0SWYvdWtxaVBHY2F3YlVqQnlUSEQvak1HbXVzODJUWFpFcCtqdm9BYllyME5sMHZNdU1vN1AwWmFiaU8yMHZjM1llUmdsVEE0cURNTVRQS0dzazU5WEFNTHJkMHl1U1ZOOUxuZ2ZtK1ZYTElTZ3VHbmxTR2F5cENPbDhHNGdWdW1kNVJiVTFOYXhSQ2l6bUpVRlIydEgyMXpjQW95anlnYzh5SWMrd05KVUVWQnd1QmN0eW5kQmhCdHVjaCt2NmdTQUk5Z3hPYzNLc2huY09sWmRBZStzUEtyd3NYQVlsclptYXZHL2VIZTVkeXRYcllDN3E5ZU9jRm53NWVYYnJDd0Y3Vkl3WEtyakJTODNQR2I0VUo2UFRJLy9DNWRnMURtUE9lTEZ0ZUtzcVQ5ZVdIVEZZTStTbDk4RkRxNEllYUFnangzU1UwZndKWHBkdnA2R2dqaFhBd1NwT2xwTnVXaHBXRUt0bldPd3RTSVhTWG9naXJBZXZwZjhTUnY1dzhmNWI1N01YdzRpM0RBbTJwS1VWWHZPQ1dNdmtUVzIzL01mR2F4WWtVZ09XSStNb3FUWEgwaWx4c2lMM3U4R3h2VnhMQkFqZ2REeVdkZU5Pd3VtbFkvY1VoeTdqczlhVmVtSmVjZlpOUmR3UCtkalhNazNkUXdoWmNxNWhNYTJzVmVyMGlMYWZra3c2QWdzeThCQ0M5TVJWTmZBbTZqVEd5Nkt4dFYwRENFOTZTenRjWmlWcFV4bUJnVUxwSmQ5WFNxZk05WmUwZXJERUc4MmIwVWJoY1ZMT2FTQ2pvUzkwYW9zY05PQ1FVZmZKYjJUMGRXQTVSb1dsL25KbS9MZHVva3p2d0l4dEs2MzBlZXhLZ3RzcXBqQ1NON2lqS1YxV2NxcVJWck04cE5mWG00STkwcGNjQXltcDdZcXhvSmp6TEFCckViSWcwa25iNlNuUlNIbFZmYmdIQ0hZdStUMWRtWXdQWFZWRlJWYWFqSll2Rzl1MDVxcFh5ZHY1SWtsUVV2S0dtUHlCcis4eTdDbFM5TUQ2UW5IN3BZbWNNaXNMTmdvdzBZd0lCVUk3MnhxSDI1dW1WcGNYNUZ0QXVLNkpJUkVTR1R1bDByTXlzSlkzdDViM2c4dStOeE5iZS84a2xRUU5VYTBDVmhmUllnaWUzWUFUcWg4WUZZV3hzb2htN0JqUXJxbWFkMkdVQmc5ZkVTOTJnU3NUNm9vRXJXZ1psMjUzcXdzRERkQmUrOW1mUkZJemF1VWt1bFZnVzBUZTdZSm1HZERNQU9zQTZ3dWlHOTBvR3NTOU1hQS9RSVAxODc1WUUzWkZGSHRERzJNOFRaQkJVcUFWdFpuVFdTcXJqS2thaVVhN0ZRcklBb1E4U1F3V0pBZ0ZSZE5ub2d2M2lZc2grbTZZOFd4NC9VOHBWMXZWaGIwSUNxaXBSNmMyaFVQNW5saXc4ZVc1eVIxN3hGdFFpdkVoWkp3V3lBQjhrWXhxY3F3VlZtODlrKzJrbHFtNDRFd1Y2dzRjVmZRWWcwenY0bVZCTGloUzA0RG03WkFhUzVLc2xWWmdHN2JmUU1hWi8raVU5eVZKN0NvanEzVTArK0lnT2dJR2V4ZENXQlh1ZDZzTEp3TEtiTE9SenhmKzBQVHY2eGs4NVV1UGNwUjAza2w3M1AwLzhaaFhwRlNlVnBDeklock9wQTFaWURrZ0Z0S1BueEIzSnZnNXhZd0YzWndTRDNKODFZcDhObjdlaGQxZXNMT2xMQTlmeWo1WE9BdUo1QkoycWx6OEtMdkZFQnQvaS93QjNxRnBmSzgwejdyaUZrdTBNOHpyNDRMUDlnMzJWbjlPOEN1TEo3YUt1MHVzK3h4WFJpbmN5VCtIL0kvZlYzcStTc3p2bFZOcloxbHkzU1ZubEt5ZG1YeENOa0MwWjlFMStxS0xmdnRWYnEyekQrdnZKTS84NWJDRHc2a1QxVzA4TlNKN1NmMWwxMVpCT1hqVitua3U1cHJ1SkJkV1lZN3UzczJ1N0s0dVlhTHpZdmpQdHhaSTJmTDJQZXFTTzdoRUNkVmdoL09mSEZtbVpVZFpCem1JZkU0S3N0K1p2NGVqWVByT2JuUmgxWkhaZWxET3NUcXNzZkR0VUtzUFJGWjllTzFKMHRmaEc0dm94cngxY3lvdmlxK1RCUm42cXRQbk0relVVSVdiWUkzTGtmc09aS1ZSVjhWam95My9xOHNzYlppL0VoV2xsWXMyNGZKMUF6ZldZWTV2WE91bXI1U09lbWpRS1pkL3p0TVEvNERrK0ZKZDVZeStPQUFBQUFBU1VWT1JLNUNZSUk9Igp9Cg=="/>
    </extobj>
    <extobj name="334E55B0-647D-440b-865C-3EC943EB4CBC-23">
      <extobjdata type="334E55B0-647D-440b-865C-3EC943EB4CBC" data="ewoJIkltZ1NldHRpbmdKc29uIiA6ICJ7XCJkcGlcIjpcIjYwMFwiLFwiZm9ybWF0XCI6XCJQTkdcIixcInRyYW5zcGFyZW50XCI6dHJ1ZSxcImF1dG9cIjpmYWxzZX0iLAoJIkxhdGV4IiA6ICJYRnNnWEdkbGNTQjNYR1JsYkhSaElDQmNYUT09IiwKCSJMYXRleEltZ0Jhc2U2NCIgOiAiaVZCT1J3MEtHZ29BQUFBTlNVaEVVZ0FBQUxVQUFBQkhCQU1BQUFDekp4dUlBQUFBTUZCTVZFWC8vLzhBQUFBQUFBQUFBQUFBQUFBQUFBQUFBQUFBQUFBQUFBQUFBQUFBQUFBQUFBQUFBQUFBQUFBQUFBQUFBQUF2M2FCN0FBQUFEM1JTVGxNQVJKbnZkb2tRTXQzTnF5SzdWR1pvUituNUFBQUFDWEJJV1hNQUFBN0VBQUFPeEFHVkt3NGJBQUFGVkVsRVFWUllDZTFZUFloalZSUyttWitYY1RLVHBCV0V4RXJCSWdQK3NHN3pCaFlzYkJJUXRzMURuVklubG9LUXdHSnIzRVlyU1RxMVN0QkdiYklpMmloa3dHSnRKQUZCRklTTWsxMmRHYVBINzl6Zjk1ZnNaQ1ppczdkNDk5NXp6L251ZStlZTg5MTdueEFyTDY5KzVFKy92cnR5V0FiY0pGbG1QLzhINkozVDczeEduL1pYRHI1OTFoZlpIb09QVjQ3ZGJBRXkwd1oyY2VYWXZURkQ1bjA2d3hTUHJ4YmViMGk4ZzF0bElkYnBtWldDaDExUklIbzJXQjI2UnpVSGxvWGJUMVlJVG5zT1cyUTZST2Y5a09CcXpmYTlzSDEyU0RSVEt4QVdYN0k5bkFaaHkxeVA2S3dZbGx5aFhRODdIRGhlaGVqMDZBcUFJZE1CL1JYcU1maEx5UDl4VkhiSjNoYWR4aTF2QVB5RnVQQXlmZEJnTFc3M0F4amdabHg0aWI1SDlIdkM3RkdBUDVXUUxpK29VRFJTSk1KYkFQOXdlYXk0eFlEbzNiaE1pQzhBL21WU3ZLUmtHM21lWXZJSndEOUlrUzhseWdFa0xaNFBmS0ozbGtKS1VVYWFQNWNpRmhzQVg4UzV2L25YRzNHNzdGZnZSMFFqWkhsRVlEcjVOdEg5d1BUaTladjB0SFBtSm5YbE9MRDZUdEg3bFZEMm5TRFVZbG84Q2VtR2hrUUdRVHFoc2haVjZSOXVJYUQxSkxKWG9Sa0VmMmlkV01XMGVKNzRjS25VL0Z1SUF2MnBEWWdrbmU0QzZ0aGlWT2xlMEFPQUZVUWJUSXV6WWxRbWU1NS9KTVFXemRSUWx0UXNqRzFmOHpNNkQ4UUFrbjZLUFl0eUZhd0dZT0psbStOMm5hWkt2cUZmMTJ2clNTRE8rSHdxV1FOMlRTa2xuMHlMcDhXRXZNbXZkMGdVeUpFZGszK2ZPdXlKNUJLTzhMMkV0UldBRnBPTU0rU1hLUkVwclFMcFZZVnp0RS9nbmpFUER0T3NsUldlU0g4WkJGYUFSbFk2RVZTa2hFMmJmbld6bGlXOWhoaEtTM3RseDdUVlZVMzNYSk9MYUdPZ2Fwd0ROeWtQd0JjdHFiNCtMM3N3eW5TYlpNUUNJbERnczdsQ0dkb05ab2Z1U01ralJBM1o0TVdVamVTRHQ0a1VKbThlUXhVc3h4V0srKzVOSFJWVkU5WWNsa29wL3Z3Rkl6ZmpRdlRyWlR5d2dsMVU3SDN6QVNLdmVBOHVNZHN3RUFLcEZYMTRjM2ZPeC9yUUhKbXpMOExiWkV4R0FTRW91eHJMVDAwZXI0N1FIbXVWbEtwbndnUklMVDJlVjVFek1PNFdvcFAyM3ZOUzBzNWl2V3pER3pjY3hSNDl1N2djNE5iQ05QZ3lrVW9sUmdHcnBLbXFaTU5iN0JnK3RFZkJTaEk3Zy9ubVVLQUdSNWkwVkJPK0M3U3dJSmN3NzVaUzJBVFRHb2hkdUdrZWRSc1l5MElkNDNnaG1pMGVkZE1LMFNPWlo5b0kxZUl0UittTjdIclovQlNpV3VaQkpLT3N1ZDJoKzF6WnN1RXYzaXFsb2cyVFRJaHdoa1VlRzdnRkVINlU2UTRBL2VBdDNyNHRqbjNTeXdEMVZFeVVYRXhqbXpPeHo3TmU3R2ppa2hIaHZjZDJLSG5sMjRtTERYeFVTdzdKeHdXUFZDNFo0ZDJ1TnQ5UjVGVjE0WTJQMnRlRFFsejBLSWhZMEc5N3FMY0JRQndlUzV5cWl3MThWR0N3TDN5RUJZdmVVVWJ3YmtPYlQ3cXlNVEVzeUlSbUR6OFhQM3JERXpXRk9ISXIxeTVLMGNoaGp5eEYvb1Fydzc2eWVOQ3pZQjNwVmk2ajk3aUJ3eDZhcGJ5eG1QZ2kwMjFaTCtPOTlZaGlFODRkNHdpRTRKRWNoQXZUemlJUlNOdUI4cjdxMUMxMmMwOUpzSkZwdlRVenkrRmk0dFBxMWtybk5SOENBeVhzakZXTmJhZWhXb2VHS3pldmE0bVNMMzdhcE9DZlVzb3ViNjk4UGNNbkZYVktXUXlWSEczclRHK2VtSWhwbXFPbmVFV1A3YnBGVFFJc2tKVFVvY2J6YTIxMU9jajVZNk9lMFc0ZXBOMmxqTktDV21mejUyZWdQVWtqMzRmSWRFTGZ3SFRYVjF2Y0FwUTVROGpzaG5pZDNoTlpuMjR6V2V3N3hZeVBxelYyM0xJVExkWEtEVW5mUzE1R1hyUXBjdFhCVjEzejZkdWxBTVBLM291MzZHMFpJcTg5NlYrTC9VamIvZGgvL29tdzlzUDJRdy84dng3WWFJUFNVc3FVOC9lS0JkdFVlckdIMHN0UGdHMHF2U1R2bDh0UDhzYVBxZVZ1c0R4VXpPSmZ0Y3d2OFJnV0pzMEFBQUFBU1VWT1JLNUNZSUk9Igp9Cg=="/>
    </extobj>
    <extobj name="334E55B0-647D-440b-865C-3EC943EB4CBC-24">
      <extobjdata type="334E55B0-647D-440b-865C-3EC943EB4CBC" data="ewoJIkltZ1NldHRpbmdKc29uIiA6ICJ7XCJkcGlcIjpcIjYwMFwiLFwiZm9ybWF0XCI6XCJQTkdcIixcInRyYW5zcGFyZW50XCI6dHJ1ZSxcImF1dG9cIjpmYWxzZX0iLAoJIkxhdGV4IiA6ICJYRnNnWEdSbGJIUmhJRDBnWEdWd2MybHNiMjRnS2lCY2JXRjRJSFlnTHlCdUlGeGQiLAoJIkxhdGV4SW1nQmFzZTY0IiA6ICJpVkJPUncwS0dnb0FBQUFOU1VoRVVnQUFBaklBQUFCVEJBTUFBQUIzMWZDOEFBQUFNRkJNVkVYLy8vOEFBQUFBQUFBQUFBQUFBQUFBQUFBQUFBQUFBQUFBQUFBQUFBQUFBQUFBQUFBQUFBQUFBQUFBQUFBQUFBQXYzYUI3QUFBQUQzUlNUbE1BRUhhcjNlKzdpVlF5WnMwaVJKbjhkWk05QUFBQUNYQklXWE1BQUE3RUFBQU94QUdWS3c0YkFBQU5lVWxFUVZSNEFlMWJYWWhrUnhXdW50bjU3OTRlbENTQzRFekFnRys5VVoreVNMZGh4NzhndmRHZEVCUDFqbUtNWUVpUER5SjUwSjRIallxWW5oZURFR0ozQk0zRFBzeEVJNGdKZHFNR3dZWDBQSmtIRFQxbVlVRVNkdFpzMzgzUDdPN3hPL1YzNi81TjM1NkpZTHEzSHZwV25Ucm5WTlZYcDA3VnFYdGJpREZPdWQvdGpQSG9EeHI2REcwZlZEM0dkVk8wbTJYMDcvbW81ei80NHl5Y0k4UFRveXlyYVlaa3V2TFV5SXg3OEVEMi9NRThRclQ3WC9jWUc3K1RoWHMwZU9pTkRPT1kzTytJdVRKRDA4ckFQUm9zczNRMXcwQ2FGVEFWcWtBbXk5TExvUEJkd0RKTlBPaEJxZHhpam5tUDlnZHhqazc5RWkxbkdJeTNLWmx1V2RuTndEd2lMQ1ZhekRDU01WcEVGbzMyRlp0TnorUm9QYjF5Ukd2eTlHYVdrZEhwTEZ3anhUTkRsN0tNcC9wNkZxNlI0c2tZRzlUOExONW9wSkRKRmh1SSt2ZzVtbkttMkVCME01MEhSOHBtTXNVR1FoeWova2dOZS9CZ3NzVUdRaURVSHJOOWV6cmp0VldPNk5wZ25FZUpZeWxyN0x4SFk3WTdaWXNOWUF0ZHltaGRvMkkzMVN5eEFROTJrdWo2cUF3Nnl6am1zc1VHVUpYSDFjeEdGcFZINFNtOGNoVHBkMVIySm5zOFZDTzYreDF0TzBGWjgvOW5BOHdZRy9BZ0d2Uy92N1hhU3ZSbCtTZC8rYjF2cm15Z0Q0K3QrSGQ5bHp1RCs4Vlh2VE1QYnFxOC9uM3BhOTZacjNaQ3BBTUxqM3FmMzlFTUV5dlJNMG1QSE9XUHJ2NVJsZDZIVnU4SUs4MmQ1VHZnNVREeHNLV1hUbGJKMzA2UVRrWUdjNEswSWNSdDVIdEVuMkxCK1NxdDRyb2VSSnUrVFhTR3FOOHloTDNWVTg4OTkreUs5eFlJRS82WnV6aS9ZeXJ4ZklMNmRGbVhhelpuR01yT3lYYVNQT1ZrUHdEOVJLSGdPcmRIVjlDNy94aTVvenhuc1M1VGREVm9MVUd6UWVhYy80Z1EzeWM2SVVTdWRuMVRGTnJrN0I4L29EczZJbDhQME5xVHpSQkpaSFRlUWFaQXI0a3QvYXB0QXRXZGNNdHViRkQrTk9KRzlHeUN2b3hXdlZBblMvVDZZcGxpd0lhVlpTdk5WckVzSDc3NGl0TkpLOWhMZkNuNDEvTnQ5SHdqNy8yTEdkczhmUzljWDBSMldxS2twR2RJMXVacWRndDk3Q05vQ2VraE1NaTdmZkovMjFITS9OdkV2VlJSd2liRUF0aVdneXJrNXAwNGNSNG51U20ybExLMGxxNXRBWHgvb2N1TGZLS0pBaHRTbHEzQWZmeDNHbXMzeFFQbjIwRG1KblhGdG9UWEZ6bXZ4U3JjZy9tV3F1WFR4YlpSbnl1ank4L0lFc2gwWjhkVThKTlZITk5HeDhqc010RW1OemFZZ21wTWdwamU3M0E5VkcwYVBoaFFTNGpqRUY4M3BFTS82MFRmU2hWT1BaRTNnVXg3UjhxaFk1VUZEVU9aekUxQm5uN1RVV3FyenBUeUttbEpNZzRkOTZsNi9YdWNYVXhSeTgrRGJ5MVU3ZmFrVVpHRDMyZ3JsbG5IVXJka3pNUW5tdE1oY1M3a25udzVMWFZpekVLOG4raExDV1R4UWJrV2l1cklkUGIyS0V1UjZFZmE4UldJcm03cEdXclk2Y08wYWJSNjBsbHJCWHZHRnZMVVh3d3BiYkxQN0pKK1BRQyt0VkMxR3h2VWxxV2huTmRPYlM2QUFTQzFXS3lXRkZYZUJMeFNVc2lIc3dMZ2lFMnBJM1BobjFueTJTS201Q3VLbTEzSHF2aUtSTCtxcUN5VzBCdG5WRllzV1N1ZVFoL1UwTEV5dG5XMVhBUUtzSG05cW14TmJSM1pIdGFJVEs3SGtvU3EyYlY0elVJeHJ6ZXRGaDFnVkRuMXRPZHRKZ1VJVUo2V25JMURLWklOOEZZUlM1aHlmb2U4d0k0TWExZjNOMkREd0tzYnVvam10SGxnTmZCR3hRazV2VzZ3Z3E0cUduNXowTlhoMHJHSXljeEpIQkVtY3lXUFB1d281cHliaFhrZUJ5UGZZVTRaRGVnR3NJb3Frb1RhK0J2S1NiU2RrajRycFVJL01MdFdpS0FMV0NMMFBFOHhwcWVlc0FlaWFYdSs4QUpyQmxsUEpDT3pMSlhCMk44T21tanF6cGNEdEdTbGREUENzOVpaRC9mcnVPTTNGbGhkTjlDS0JyUXlHTkttMG9iV2d6WVBrOE44eHJHVmloNkg3aGFjdkJEbklnYzRXUTBJN0hjSlZlTTdlRy9SazhZNS9iSVEwNDl0M1NUNFZpN042MHBERmxQWGtNVjhHT3RyQnZzTjg3aXhRWkZ4YU5nNWdDN3p1cVZrampId04wZEVaa21kdTdqdGFBSTBsOFdNeiszMlc5RktObVllaWt4QVprTm5NV21uVlJaOU00czNiSEpsYWFYTnFNOXJYb0ljMWpBL09CWERJK3M1UVBXNGlUMWpIbEtxd2lJY1pCdExCREtMa25iWUgzUnpPMDMyejBSZm1OZ1haZXB2eEZtQWpQRjZBc2gwTkVlQWpQaEpmMTBUQTR5WUFHTjZTK1M4WFYxcEhpVW1RT3NKVFRobXRuOVZkbU9ET2l1dUJzYU9SdGNrbCtPMnZhQlBTc0dRdjFpaGRycmpvaThTZmVqS3p4S0I0VEZjTWhKQXhtUWRaQXhKaURBeW1OaStXSWl0NGI5M0lOQUx1ck1RN0VXb3lMbXhFYk5paWRyVlhEVGV1aHZZVWZ1SU5nUHJ0WU5DKzlGMEMvays3ZTlFeVZ3R01xY05mVGhrRUJ2UmliMHZHdUhRc3h4MFo4cngydXlXcklVcUFTeFd1NXFCcCtvanpOdW9xd1dhREdtb0o4Ym5mMGVsVzVNRWIvRlNnR0ZrS2tZQ1J5S1RoYzFjTW5uNXpQLzg2Zk5obStIRC9KV28vOVV5anErV2J0YXFXdERyeFJJY2o4UXVSOUpoUjlaN0dab1ZHRElEdEUyeU9sMFZjelc2MXkwSCtXekkvTzFWcGQ3NFlpVmZkVVlRYUVRdVpBaldKSm1sRzk3RHBiZmFOckxHNVdDdk1BNFlhTm5aTW14RFBZR3NUdjd6Q1lLRkdtby9rMUFoVjFQRlZLVGF6Rm1ZNUlkLzJvbllEQjlGd29abEZNR2FMQjZsRTRiS3oxSjAwUzhaM3lKM0pEV3RFSzhZb2JMZEdRMWx1R2ZiNlVwY3N0Q21PNi9zUlFJL3paYkJabkxBWFViVFVXUmdHaUgzYWxzdUJnY2pVV3RaTWpKT2JLRElEZU5iMkFkaHMrT0VQdTNLREg3YWdZTTJwS0dlTUltMVZJSFpObDJmM3k5NDlMbkZPRThHWkVwRXY1ZUNVV1RRN2VqaVVBMWd1SnVtcWRCeHhJME5GTU5lNEdIaDJ5cVMyQTEyTnVFRkR0cG9IT29KWk5iVEJIQ2g1ZTlNOU1YTjJCL2owQXhHNXB6ZFY2UElZSkwxTEVmYXJnWE9ZVGJrbXR6WVFNa1kzNElTQUZHRDZBVm5HRGpqeUdZV2FXcEFFZkxKa3djNTNPdlNWMlIwVU1LT0VZTm1JREo1ejlwN0ZKbm1aUy81L2Fxek5VMkdOdTJwNkFTNnh4bjByeU1IdWhYWUVjS01pcVNGZnJMZnp6QXlHeUZaVzhpMTVRWXlDYzgzQjR6ZXRCVTZNeEFaWElaYzA3d1JaSExlV2pOeEZlUGNhZHNwaHFhOEVhd3lwZFBkeGFybUZGTXlHZms5eExKdVBYZ01jejhEWkRZRFNUZUhUeTM2cUpLM0VQRDVzUzF3SURJMUUycEh6OEJpdXIrSVFEYmhsQUNxeFdOcnplMU4yWjdnTk5VNXp1Qk1yVS9EcFdBL1Fwd1FNM1BSdzNCVFVtanRjaHVlTVVTM0d6S1BYdTRpYzB3aXR4Vk1obUVjaEF6bTM2S3BiT1psSTFySG9RTzQ3Wml5ZmJxN2J0V3REc1VHa2gxZWQxdkxZUTc1RkZONENJZHJ1K1VWS1JaKzRCb1F3MDFKc2Z1WmRpb3l1ZXE5M0hKUkRpRGZOZ3REOTJid2VRYVRacTFDSWpObnBuMldGekFNKzI2cnkyUXczRFdkTDRRR0Zvc05uTHREamxBcmtGcDRDeGNURnBsR3NDNjF4aUVmOWRUVkpQSlNWVkY1YUZWd2xRK3ltVzV3SG9VM2c3RmFaTHFNR0V3cU5IYXBHanAzZFJ2VDF1RXdJUlliOE1Jd1J0VlV5N1o3Q1p1VVJhWW0wZExLRHZOd0drZ1c3MGJlK2xpdVFjaEE4eVhOREJSY1pLb25tRjRLVUxBNmk0RnI2bFVzRlprdW0xa28xUU0vZ213SGRmVTFuUFFNMnBpTWpSRC8wQVdNYi9sQW9hYWR4UWpiSUdTMmd0TTFYSmFEektSeVAxaHRJYk5nOWREWjBzMjBUVWFXNjlIWVFMUUR6NmRQTnJpVmhsdlc0c2N0UnBvdzlBUGVhKzFBb1o2OVNZcXdEVUlHTm1Gc0J1N0RRYWFrWEZiT2k3czRNTFpVTTdQR0thbGlMRGJBbFkrNVFNWFc5RGE0NWdBNHNwdEtZSWxVdktCS2gvbUYxZGw5TWxFKytZMC9XQWNoMHdqOFRLL05NNmdQdGZObUtwcnhzeGoycG5YVml4ZENBNHZIQnM1OU1iSThoR24yWG1WajRYc0dZcVh1TUw5NFBYNmdXQ25OazhFbm5EYVNtSDZUeFVhaFRLVWI3RTJudXJ5QlQ2aEpycHZsQzlPMy9sSkw0L2gyUW1YYnUwWWhQK094QVd6ZHpDaVE0Ulo3M0p1YjVQN050eGxSMWF4bXVJUnA2bWlKZnlaSkpuOExBYzRsQXdIeUZMaERBSFpWNm9GaWZkYWFmaE53N1lnRnVZcWVzSTROZnRsWWlHM1lqSGZTZUZKVkU0c04rRFZjUlV0aENXMGpXMjNocDZEZFM5Y2VkalRUWVI1Vm8rU2NXYmdoTGNmdjc0VEt0bEFQYkFJZTFvNnhaQ3doN3hGOW5MbHp0WFhZUWtYd3UyanhEN0JLcW54WlNaYzdvRG5KV0hBOWZOWnAyTmt6dkppQVhaUDMyTkJtNE1tUXRoRHF3V1M4bzVzTWQzQy93enBmVERoNU1UMHgvZUxpQXhnaTNYUHhOWkcvZUFFWWtQL3d4VTN4b2lIenB4Vk5FRGZ3dkExSGQ4VFFGK0FjejdmQlNmNDY2M3l2eC9uK3c2SHZBTEZoYlhKZHY4TXNOdFhDSmdSNk16ak9ZUCtIelpRVTNnWFB2MVhrOXdMWXJJNURaT3AwZlZQa2ZtMWlqMHdhR2p3cVR0ZjQzWmxPRzl4ZmxYaXp3SGN6NUwveWRNMXZ5YThLK0xNQ1hidkdiWFIxSVR6b01yNEtFbi95bm1FT20rS3hBVit5TDVyNkJleERqL3NkVllRRE91UEpEM1JNOWVHZnVUTFJLYUpQYXRXWkZEVjgvcTdzMUtySHlLekt6OHBXQ2NnWU1pTWo1RldwL2dMbHJQOEhVQWhTcDFhOE5hN3RNdSt6cDFiRHlPRHF3MStKWGlMR1l3TWNnZTByRlpGcjB3cmR6am81elo3MDdrLzlHa2l4WlA5OTdGbTY1NUhzN0prNWN6ODg2WDNpcWN6c2tyRndZYVgvalloSVBEWVFNNnZyQWRQc0EvN0hndEk0NWVLeHdUaU4vcUN4eG1PRGc3akhxYzVMUEUrTUV3SXBZeTBjT1FaS1VmeXVKeC9ITWZGR1NrS2dhQS9ZU2JYalRJdkhCdU9NaGp2MmVHemcxbzV4UGljdnBzWVlnTlNoVDlpYm1GU1dNYTFZTUxkWll6cis5R0hmaUEzU3NLbXJkdzFwMVdOTXZ4RWJwRXoramRnZ0JSZ3hlU00yU0lHbWFON0NwTlNQTDdrWGUyOHd2bGlFUjk1UXIwdkN4QnNsSURERGY5VE5sdjRMTFNkczJKaytxSE1BQUFBQVNVVk9SSzVDWUlJPSIKfQo="/>
    </extobj>
    <extobj name="334E55B0-647D-440b-865C-3EC943EB4CBC-25">
      <extobjdata type="334E55B0-647D-440b-865C-3EC943EB4CBC" data="ewoJIkltZ1NldHRpbmdKc29uIiA6ICJ7XCJkcGlcIjpcIjYwMFwiLFwiZm9ybWF0XCI6XCJQTkdcIixcInRyYW5zcGFyZW50XCI6dHJ1ZSxcImF1dG9cIjpmYWxzZX0iLAoJIkxhdGV4IiA6ICJYRnNnS0RFdFhHVndjMmxzYjI0cFhGMD0iLAoJIkxhdGV4SW1nQmFzZTY0IiA6ICJpVkJPUncwS0dnb0FBQUFOU1VoRVVnQUFBT0VBQUFCVEJBTUFBQUNibjMwM0FBQUFNRkJNVkVYLy8vOEFBQUFBQUFBQUFBQUFBQUFBQUFBQUFBQUFBQUFBQUFBQUFBQUFBQUFBQUFBQUFBQUFBQUFBQUFBQUFBQXYzYUI3QUFBQUQzUlNUbE1BVk4xRW1lOGlxeks3eldhSkVIYW1RNFJZQUFBQUNYQklXWE1BQUE3RUFBQU94QUdWS3c0YkFBQUUyMGxFUVZSb0JiMWF6V3NiUnhRZnlmTEtzclZXeVMwbmw1WmVDbVZEY3VsTk9waFFtb0JDSUQwa0RXdm9IK0FjU2lFbjY1cVRUS0gwVWxEd29kQmM1R3RQOXNtNW1Ld0pnUndLbGFGL2dCSW5TbHZiN2V1YjJkMzUycWVFN2M1a0R0bzNiMmJmYjk2YmVSOGppYkdzMVQ3T0tSL1A0RTVSYXYrcklzOGhKOXEyaFRWaFlMT2M5cCtlSGxueVJxOHNodU51RUg5bVNseUdYWlBodkRjOE1aWGNPbmNPWVFtc3dVT2QwNGJDeHVyRFR1amtUMTFNRjB5VjJkS3REWDNjQlYySFl5VW1qTTlVUjFCZCtNRGlWTzRHOEplU3NXemFtTEZuNEI2UlRVOFU0aDVzcUE1U3Y4YytFQmRoUDBjSjRYVk84bWZ3SzJCemJsVzJvc3phaEg4a1ltMzllNDduQTVGRnB6bk1FSG81eVJvSU5qc1llMEZjazRZYmFiN1J1UG5wdFFIemcxaUhHNmxtUytZMmNxWWZ4Rlg0TjBWc3FSMU5HYjRRUTVpbEFCUDRNRWZLbjM1MFpGdlpSazZWbjNoRzdHYVJKckw4SDJFOTZkaUJOMXluSlpCdWtxdm9DN0VGSWlrMjBvZEU0NFFuSFZkQWhOWU9GQXNPVDRnQmlHcXFDeThNL1R6cXlDS1JJeE03VmZtektyckh0cEMrejlVeW1pZXJzajFoVHlwb3UwSmNlTHdEY0ZzcE0rVGhiU0hkVGNYbGxDUEVpeUx2YVhtaUExamV0QUZNTkhlSUZ4RHdsL1gxUDVUOE9tQkIxMHA5UkhHZElWNEdlRDB3NVRaNUxGK0V2MDJ1SzBRMDN2bVJKUnJ6UFdPZFluWjBzby9oR0dhWExFQzJDaGpETi9NMHFZODZPRGxQQVlyM3d4ckFKZGJseDhkdURoQlJ4TUFXaTFrRGIxUjdSRmgxNEIwdG9EVEJ3THJQa21MTjRXSWZwMEFFVDhZQTdyRittaVZOQTFTMmFvaXVXRFFxUjN5SXdWV1Z4eEsyTW1JVGlEeVA0djBoRGdGZXl2VnJCR0FWTnlxbDR6ZFh5UGE1N2VwOUlMSXVJc2RZSkkrcG9YbFdyYWVodWZocGx4RXh3TmVIb2oweEZsTWFzVlBFU2psWnNaM2JEeE9TYk1jNWt6OGoxSytVanUxSUNqS0kyYys2V0NidVM5bUUyeHY2RU5leDNEN3FiNytGWHNZTEdqa2M0OG54NGgxb2ZTSWo0UnA4SW9wYXVLQW45MGN2TVdkQ1JsWEVCeXptRWgrUkhCSEpBSURCN3g1Ym84Ym0rV1BCU25NWXVJL2FsemRxa3NnZFF5cXJWRVZjQkNvL2lNSnhsMDJJaTA3bC9JamVJZTV0U3J1VUVqV0Fsem9IcXlyU3FxTE9xVk5wcGFwVk1jclprVllvS1dxNUZoVWRxaUtpcDF1Uk5yV3FLSTVSVVNPNmk2SEtpQWtkY3haNXFZcmwxU0JkZ1BhSmlMdGF0enlKRGxuVWcrRXg1VzVLQ1k5QVhDM0xJK1Z2b09XT2MxcDdEc1VSSG1FWXNCdG1tcDdOSzlmZmt1NnhzS0hlM0JQZmt5WDV0MlZxNEFFaW5sRldVVlBlUlVrWENNWTlOWGRMYU5lVnErRWo0ZUg2L1I4UUVPRGt4Mit2VjlqTUVZZ3NIZlJuMnRKamNUdzZSbURsaGFacTIycDVaU2tNQWw4dzl0c0lpM0RaOEpSeStDYS9SY29Xd3EyUEhxVnQ1NU80QWlKN2ptYUs0T1JBaW1aNHRUcmx2UVVxQkdqVC9qZForekthL1RUUVgyOWxXU1BHRzliN2FaT3NOazRJOS9Demdtbm1jeE9xUnZZQ0dXWGhyV2tjVmk5UXFkQWdUMU9TOEFnbVJEZGtDdXNUc2R3SCtrVCtBcWdvSHpoS1ppSTFhOU1sZ3BycWhncTFVQlBwVWNlTmVFSktXN3VwZHQ5TEROalVzbnlqbUxDSU5WWmxqVVZRemFSRXhzK0JWVVhUNzYvQVhXMWdVNTRpamVtWW5CaGJWd1ByL3dHTzBiaTRrVmxQVG5VYmU0RGpGL1dlSWJmdFBYOU03VXR6UXQ5cGpXVlY2ZFFLS3ExcXpsSkY4cngzaDBWdldDTXZRL01FbE9XSFJNRWNYQzBycGN6ODhEczUrejhNdXUvZ25NWVJpQUFBQUFCSlJVNUVya0pnZ2c9PSIKfQo="/>
    </extobj>
    <extobj name="334E55B0-647D-440b-865C-3EC943EB4CBC-26">
      <extobjdata type="334E55B0-647D-440b-865C-3EC943EB4CBC" data="ewoJIkltZ1NldHRpbmdKc29uIiA6ICJ7XCJkcGlcIjpcIjYwMFwiLFwiZm9ybWF0XCI6XCJQTkdcIixcInRyYW5zcGFyZW50XCI6dHJ1ZSxcImF1dG9cIjpmYWxzZX0iLAoJIkxhdGV4IiA6ICJYRnNnWEdWd2MybHNiMjRnWEYwPSIsCgkiTGF0ZXhJbWdCYXNlNjQiIDogImlWQk9SdzBLR2dvQUFBQU5TVWhFVWdBQUFCMEFBQUFsQkFNQUFBQk1sUC84QUFBQU1GQk1WRVgvLy84QUFBQUFBQUFBQUFBQUFBQUFBQUFBQUFBQUFBQUFBQUFBQUFBQUFBQUFBQUFBQUFBQUFBQUFBQUFBQUFBdjNhQjdBQUFBRDNSU1RsTUFSSW1yemQzdlZMc1FtWFl5SW1ZeWNrSnNBQUFBQ1hCSVdYTUFBQTdFQUFBT3hBR1ZLdzRiQUFBQS9rbEVRVlFvRlYzUXYwNENRUkRIOFRsUUJBM1J4dDVJU1l5UG9JMkpqYmxISURHMGhzckUyaGZBaE5DQ2hSVXhBWi9BZXdOOUZDVnlHdjk5bVYzdXp5eFQzT1d6TjN2N214WEpLbXFkUVRlWDNPRHJMbHU0VnAxUEprOFo5K0U3S1hxbEF2TzhVMWNiTWVsZStWV0djR1VvTVNUR2RmZzNsR2M0Tlc3bzBZbHhGVDRNNVFVK3JhZndadDJEeTBOZmJaY3g4bk90SGpQMWR1bnVxM29EVXJ0OUY3N1dQTGNlcjZWWEIzRjAvNi90cjhHZnRaNFhXTzh5Nk5lODc3WmZldndFUGc3emlRWndjeGExQTI3T3NrNktBeU0zc0d6bTk5bU03MzFYbnd2M2JrN1QxWTgwMHFQSXFNK0IveXd5Z0VXSHhWRkdrYTJIVG5xYk9DNEJ6b2VRaFZFTy9tRUFBQUFBU1VWT1JLNUNZSUk9Igp9Cg=="/>
    </extobj>
    <extobj name="334E55B0-647D-440b-865C-3EC943EB4CBC-27">
      <extobjdata type="334E55B0-647D-440b-865C-3EC943EB4CBC" data="ewoJIkltZ1NldHRpbmdKc29uIiA6ICJ7XCJkcGlcIjpcIjYwMFwiLFwiZm9ybWF0XCI6XCJQTkdcIixcInRyYW5zcGFyZW50XCI6dHJ1ZSxcImF1dG9cIjpmYWxzZX0iLAoJIkxhdGV4IiA6ICJYRnNnY0Y5cElEMGdYSE4xYlY5N2FseHVaWEVnYVgwZ2RsOXFLRzBuWDJvcElDQXRJRnh6ZFcxZmUyb2dYRzVsY1NCcGZTQjJYMm9vYlY5cUtWeGQiLAoJIkxhdGV4SW1nQmFzZTY0IiA6ICJpVkJPUncwS0dnb0FBQUFOU1VoRVVnQUFCQThBQUFEQUNBTUFBQUJjYjdxYkFBQUFPVkJNVkVYLy8vOEFBQUFBQUFBQUFBQUFBQUFBQUFBQUFBQUFBQUFBQUFBQUFBQUFBQUFBQUFBQUFBQUFBQUFBQUFBQUFBQUFBQUFBQUFBQUFBQUNYSHRNQUFBQUVuUlNUbE1BTXJ2djNhdG16WWtpRUhaRVZKbjc3ZlhlTHhwaUFBQUFDWEJJV1hNQUFBN0VBQUFPeEFHVkt3NGJBQUFmdlVsRVFWUjRBZTFkNllLREtBenVWS2Z0OU5yZHZ2L0RiaEpFdVE4RlJadittTEhLRWI0UFFoTEFuazc3L2Z4MW4vcWZuLzNpY3dESm1lSURrTGhXRTU3MXRjSG44N3RXYTdnZUJ3Sk1zUU1VdnVWRzRMV0dQdmpjM1pYejNUVVFZSXJYUVBrZ2RmeXNvZzhlQjBGcmw4MWdpbmRKMjBaQzN6U0ZrRzNaMys5L2YzL1AxK1Z4ZTU5N3JTajFTN2RSNDdoYVJJQXA1bjZRanNCVkhiaWZTM3BHUjhyN3ordDJka1VvWDQ3RWZHc3RCSmppdFpBK1FEMTNmZnorTFcvUy9mVTJUWVhyOGxLNWhOa0lNTVd6b2Z2Q2pIcThxUytEd1AyaHF3UmVjaXlENjd4U21PSjV1SDFucnJmbU1ieExnZkJ6VXl5UDdNQkVLU200SEVTQUtlWitrSTZBUHBVWDlQVWZrMGJnSmNkMFBpcWtaSW9yZ0hyVUl2ODBBK0ZUSUlRd0lqWEd0bS9qTGI3WUFBR21lQVBRZDF2bFJWTUlSWU4vOThGVTVTWEhiWHNIVTd3dC92dXEvVmRUQ0dYbjhxZHdHZ3E2SVcxaHV4TlBpQ2x1cTl1MExZM3VYejZMQ251bjllK2lWa2RSK1JZVmhvMDdsL1N3RmtrVHlzd1VoOURoWnhvQytxYldydkNjUjNQVE1aY2N6MmhaRlZxazFSZ3Avb1VwTGc3cGdRdDhhQjdEdVhCTE1heDR5Q1hIWVpEdFF0Y3h4WVY3OWFHTG80bHVWQXFsVHlDaGhWRFk2R2lDaldIOXBLeURWYXRsVEhFdFpBOVlyckdwdGZTTUIzMnhiSmd5aDRKWFgydkFEazY1VzVpL2J0bHhFSGVwOCs4eXhmT3g4K1JzaldLUG1ITnU2Ky9OS0IxQ09QV2Z6WlljMzUrdVVzUnZXTmIzYWJyK1U5cnhta1BzbEljcG5yQW9kTlVheFlXYWhjV01lNGZJYXlqdDdzUFEyV2kyQkYrbHRMVWpVUjljY3A4bmRPOC9WOTh6V2NTcS81bmkwbkEzUjNIQkJwWThGMnVMZGRzb0RBK2VTaTF2NFNRUTg2dE9lSGRoMzVSQ1lJcnRqcm5zVG5NVUwydU9tcnZpcGxhc3BxczJUYXVOTUs5aEJGU3pTKzRpL2hxd1BtRDlvU21Gd0JTYi9XUHg5OVlvWHR5Z3FZQXE1MkxINGg5YkxEbUNzK0R6N2tmQlpsOEl2SUl4QWtqUzFFNHNwbmcyMjc2TXJWSHNrM1BHL1VybllnZEpudFhzZG05VHdXRU9EbGR2eHFRSHRNOHE0bzJBQkg1L0lxbVdzb21ZNHJKNFFtbXRVVnl3Z2ZxbTF0MmZPY0NBZWtYL25keUYyT1pFZ0xUMGJvNUZoRFBGaStCelpXNk5ZcGVNOCs1VjlpL25DVFU3Rnk2NFZ3c2VuRTVpK1M1V0FVSWFpRERNYnR6Y2pFenhYT1M4K1ZxajJDdG8vb09LNTJMemhWbWFBMktKTloxM01yM2p1eXBnVVRKbVF5eHRhRlorcGpnTHJwVEVyVkdjSW5OaUd1RVRpOEI1elZoY29qaExrbUhIcjdRUmljU2lnOXdKdmdDa3F4ZlRuQUVRVXp3RHRIQ1cxaWdPUzV2ejFOalV1bjRJTUVmWVlGcGNEU3oyTmtoSFRlSXNVMEo0QXZWU1N4NERVK3hnYzltdDFpaGUxaG90OTNCa2I3QVFpdTliMXVxcStnV253WVRST2xzRzJ1eVhwSEFnM2xUVGI4bHVBVk9jRFZrc1Eyc1V4K1ROZUY3M1hHeUdJTXVTWXFkUEdxMXpxNkc5ZmtuK0NDNzZON1ZXd3hUUEpkMlhyem1LZllMT3VLOXZhazF3a0dmVVVUOExudTZ0YVI3UTVzVEVyUVV3ZThUamp2VWhtV3BnaWljc3lsdzFSM0daWm1FcGhuL1prdXViM3NqcTVnR0Y2Uk94d2ZtNEtiM0tGS2YzcExTVXpWR2NKblpTS3YxY2JGT0xaVW55WXlJMER4SkhhM0taV2tLc0lEVXFnTFpFV3dZQ1U2eVJ1ZnhMZXhRdmI5TllncjZwTmRFb0huTzNjSUgwMUZWa1VFRjZVQUJqbTAxRkVJeWZiR0tLRjNmYTlpaGUzS1NwQU4yL2pHM0JtL0kxYzRYbVc5VkZmd3dncFNzY25JNVRqWW1WTUdTS3l3TGRJTVhsR3JqN1RhMFEzcW02RittRTAwR0dub1RVZGVYSjVwNHB6b1lzbktFOWlzUHlaajJsYUJtMmtEN3BFMkZXSmZVU1l6U3g3bndNTzlKeUlnSVliYWhxcitSanlSVG5ZeGJLMFNERklYRXpuK0g4TjMycUx1Um5TcGFTSEFNZ1ZZY2ZLcHljQ25Ed3RhWlZtZUtVcnBTY3BrV0trNFdQSjBTTGUvcTBGUXlMU28rQ1Y5MXFqWnNUYzNZM2tIVmVkYjBqaW9tZGdDbTJNWmwvcDBtSzV6Zkh6SWt6NFBUWjE3NWxXazB6RzFUME93eWxQSnNKeDE1VFd4QUFEcWE0ZEo5b2p1S0NEZFEzdGRiMXhndUtqVVhoN0YxVllGek9UTnFxUERZTWpmT0tyMm9hNjhtNllJcXo0SW9rZGxEOGM0WTM2djZxZHVFRjduVFhXMTduaVZTODBtTU1rRXlmSEc5NWxvQXZST3JYc3ZJZmZaZGROYTZsK1ROQlJkMzFyWkowZjcydkVDRHNmNDBWZzh1N0I1bmd0dVVhUFByTUpYdUszczNDcFdZbXB0aFBjVGJ1TnNVd0wzWFFyejdub2YvY0h4aUdKamZ0MStwUzJmV3RuY0hZMUdxTjFLTHkvT0FZUnFTTWNVWTkxcmdYclJpSzhXLy9nVmdqa1RRV2VoZmJyNGdteGVEejNJNVc3azVBdHJtcWc5ekpWcjdMRkdOWE1abWZTWUpGOGVQVHdhQ2huU28wK245QUc1Qmw4RUlsMFZ4bmlEWmIzOVJhTllRQVZiM0Joa0lWcS9ubGcwV2JaMTZSM0Q2NDM1OGVIcUZITVpqdlVFVW5ySVVuNmZJQkZoTGxCM2trOWhiYitsQmh6b2FGS0RsbEVqREY5U2dHL1VEOUZxYzBuSHlnbzcwSHEyQ25zVWNjTmRObjhaRHdkMkdBVHF4Z1lHM3FTQjUyMGVWRjRraHNUMld2ajlCck9QU3BWUEQ2eHRLSkpxR1B3R1p3M2ZhVW1uRGJZZnNrNUtxZWhDa21pQlhtNTBOdVVId2VlaEJCL0lkVDBMUktoL2VxVHJEeld4SEtxVzlxSFFkSUtNdXNaNTJjT2hGU1ZlOE1BbWcyUTdRR1ZNaSt4ZjUrSUlYOEVDanAvTGtxeGdjdHllTjMvVFlsVnBKRkpYQWt3S0p6ZGpBNWlxaHlpeWttV010VERDcEdFRVp4aFJ0b0FHV2l3NEMwNlJwWG9iZHNvYVEyVVhUeFVScFV0SjczQ0EzV280NGF3bEpYRWZHYVZiUGZTUDJTaW9KaUJoZjR4VFZWKzVDdmh3N0wyWDNiS0N6cksxV1lsV09keEV3eDRZeGV2dTZxNXNPdlUveVd4Y2xWSEczMExOUS85NTluL21maGpJYUFFRXdJRlgxOGsyNCtkRm9POEJaVXYwcCtvVFNFc1Q0NnRieXVMeWlyeDZLNFNpK0FMSUgzcjFFeWhZUjZPUHluYVFteFVLK3FLVmV0a1h2VUt3b3dFcWttL3pGVGpKZ1I4MFVwSHUwQjhoZk0vWEhVcnoyZE5NNmhFUWNXb3pQK3Q0Q0JMOGFqckdxTXljZEZ6a2h4SGhjSFJYaEx5MHFLTkt0ZW12SGNUWWRIZytZWnpHUmpsd0taY1orTE5DS2tJR0lPSFhMS201bi9hZGpWWGFQSmxFZ21aNG9CaWVJVVAwYzdsNmFlc1lzUHFOUDBNRnYvNkdGZ09UcWovL1ZaVHZLZjkxOHN4c2lxakFYNnZLSThxU2Z6UUp6SzExR2lJZXJmVE9Bb2s4QnlDL29ZSjM3MEtlQmpUTmlpVjFpM2FmSXcwenBxRHQyaU10eFNoYkt0OFl3cGxuczFqZTZRQ2I1RzhlZ3V3QThadzBmdjFHSWx6ZXBuNmZYOUR2MFhpMDcrOUNXbUl6bEVobHFYSWVaczhCUTlFTkFaV2d6TnJheHhSREVIZDlPdnNxU2hWV2E1Zzk0MWpRdGhVaSt6RDZqR0xMM21CS3ZHVGFaWU9zWUZLWmFCNjVPd09jMHVKUUpqMDRKRERWN3JsRG1FOUFaOVVDR0UwSTFIajhSd05FQkNyYXVGWW1MTkpIL05uV1BVeUdLRUc5NkMxTnBXRzBWRUtGWnY1RGtDbU9YM1JNb3IrSmdweHMwQjhGbUlLUll4VUF4YVlGQXVvcXVaODZnSUtwaGFBbmJseWIyTUMwV3BtRjM0UDloVy9NeU9nZmdraFBFdUh3bFBWbjZULzZGU2VXbjh2emozTWxNcEp2NlVjL0xwUkUyVzBoQzNEWVYwb3BlZm1ERUZRNVQ0VndUUFVrRHhiS3VrWUlvSkFXc2kwTUYzZHpjbGpVTHhhL1JNcVUrWjdvTG9VbVpRZ1F5MVJ1ZU1xWmxHTU5OdGlVL0pjNjhlazRvaHA4akNvN2VjcjZFSzB1bTJPRVN0MC9LN2pRU1F5MnlQVHJwdGNYZWkyNFliazl2TWs5SlpzdlBXenNBVUoxRHM2VzRLTndyRlAyZlpNYWxrcTFOVG1IenErYUlRVWgxTCs1a2lUNlZMaXBOZ1crbFRlbHZWOHl6bmNxZTdjSUk5QWhhYW9xR2tQc3dRd0RDYk8vWEJXSlh3NlN4dlh0eTJMQ0JQNmt5MEVieklCSlJaWXNIa1RESFNZM1VJRFdGUGQxUFN1Q2dXbmNmcXBhUWx6QXBKU1ZoSmxRb2F1UlRPRmJZV1AvYTBXa2hNWWJWYWhZMmJGODBuSkkxVUp0TkRRdFdwRDhZMHdxZVRHbnk4N1ZGSW50Ump0clFMN0U2MjZXSG4vY3ZiYUVMNzcrMVNjdTh3eFVDUDFTRTBGRDNkVFVuam90Z2RQaEJhUWthM1pSSFkvNnpaU0Q1czZiK3diZ2lRS0d6ejVhYnliVHpHSUtCWk1wcFhscStQOWdSOHpMVDZkeEVuME8vQk54SGtzVlNKSjdXVlBYekQxVmtjT2NURVFWQWsvZ24zWWtjVnpsdE1jVXFuY1hRM0JVMFh4ZFI1ckhsQXpEeVdBdnA3MmRPYlVuNHpsN3AvR1FabHR0Q2VhWGdLQWxvbFAxL1cySVUwQ2ZxQUJwMXQ1MUJPMjZaSG1zZndrQ1ZFNmcycU01NDRVUWtveWN3Z2Rid09Wd3FtT0VxeHU3c3BZTG9vcG51V3d5dG1ucngxTTZXaXpTOEhmVWE5MEdwY0llbklYYkEwS2F3RVpWWVkxd2UrZ0FBMXp6SlF4UEw4NGxIbm1qd2N5TjJvQXluRFBYTFpxZWV4SE9VbDMyS0thMURzQ1I4TTFsZ3lPYzBsSEJRYWRFNTdXaTBrckhzMHd0bWl6QWhMUEg3Z3RVUlFCTXY2RVUyMzFpWnpXNDM2d0xZOWNrdXBtSjRwWGdxdWcyTFIxYXpPUTMwOWFwQXNsYWRtZnBwMXNVdTdUUFFTRlh1UWczVzZ6QnI5NjQxU1RFOUFRTVRVck5wb3dvNk81T2ppdEtPelNIa2ErYzhVTHlUQ1FiRTdmREFzNTJST2RBdWxLNXQ5Mk5UYVZRdDQwTFJ1dXd2VHhvN1U5c1QxQVkxdzI4NGhDYXlCTDdnTEwwWFJ5MjhpOFdtY0V1dzZVeHUxUmpxbWVDSEtEb3FwcTFsYkNnWlRyTnBZV3RpT3BPekM1U2tUekhaVmlHQTZWbHQrYzkwRmNTZ3FCSFZlK0VCd0Z5b1BXNE5UUTFoU1RHQjFEQmNRMjkxamlwZGhiMU1zdXBvVm1CQXhJbXZxeWFoOW8vY2ZUQktLWVZIUHdoSFRzT1c4NTdzTFl0VXdwTGM4NFFNaGdkVkNHdWxSNnJBckJFOUFVcy9Jakl4TzZLOXl4UlF2ZzlsQnNkc0pGbHJDamxRbFY2OHZCbEhmUy9sajZhWGtDcTJFb21FeHE5bktsbjdENDd4Zjh1ZFVFdFZXTEpNb3dmQ0JhUWdJTFJGRkVzc00xU2tPMkZmRWIycmUzQ3VtZUM1eVF6N3l0M1NLM1YxTjlIVnRqbm5pandCRWU1a1VVRjBMU2xFRVE1cHk1cWtZRlRXbk4vTDZOWWlvOGIyMVp3TnUzeDlYL0FrRksvSW40Q0pacldsZVFnbi9LVzVtdS9MdUFJWmdWR3FKcC9lOStiSEZhYUl3SkpVaTRDYVhUTEdBM2FZNDNOMG1zaHdVdThNSHdsMVFPc01kK3Q0VnVtVXYrOWxVcVB0cXUvY2ZrRHgvWkRUYlE4Z3Q3S3k3TkVndEJmWjBoZUJBdlhablRLOGdxdFJKMXBpdXBwV25vRTFJVzlvSjZMYWw4dlNXOTdPM2tORHNHL0ppTkJuWC84SVVENWhiRkVlNjIwU1ZUYkhvYXVhMEx6U3ZNdmZkZTlwakExMjY2aENiSkYxNEJmTENwL1JCSmwwb0duZldYcUN6d3dnLzA4OWNVSmpBUGI1UVdLdWtxVFpoYkZsWkJVdW1paEdKSmFOL1NTY1FwcXFVSzdJUlU5Vy9rbStsUzZaNEFOcWlPTnJkUm9ac2lvVUxadTQrRUNhbmNuZDRZV0RVNXh4cjJ2aUM1dTVndEd5NWdEaUk1Y3RPeDlLZWpoMDg4cFVSNkszWnk1T1lGYlZYUU5HS3NKbmxiQkNiVmlNRmR6THhMWGV2NU5nU3Nlb3hmVzN0aWlrZUdERXBqbmUza1VycUsrTTN2Q0FuMkR4TEk1WjFGZnRVdnE4VEhWYmx0bFpTUzE5RXE2d0p0YXlJWkIrWXMvUDRmck9wcnZHVnlHU0xPU2RjeE5XdEthZ1k2dnFLdFRhVTdRNGZrRmlqRytPTVpreXloYTZ3ZUx2U1VJNDFuekhGRW0yRDRvVHVKblBDVGxxVFl1bzk1aHhEL1UrZHIvb2hCYVlPMkxWalBSdGZpSW5USEtxbGhTS1VqRXJHWDB1WUtnT0xZWmlzU2MwNmxSUUpMS2YwS2F1OEF0UmR1Tk50TTN3Z2RMa1VLM0MwU2hidS9kODAyVXl4aCtLVTdqWlNibEVzZW84UjVpSWZRdDNXSjVmUUtMV1VZeXkwdVF2aEExVzNZMmlHMG11QkVKZmlaQkV3c1BBcWI1RmNUdnVBSWdFeW1ZV25pQWhZYTRPaDhJSFVMUTV6eFNyZWM0T3NHYXRTVCtLMWJ6UEY0NTU0bmVLazdpYlpzaWtlM2t1cDJnSW4yanFncWdOd2IwVy9JRC9XMmFGbERTMzhGK05rdEppcmlVUjlVcCtlcjdiMXBIaDN0cmMyeW9aVHZWZlJab1VQU0hsSTMyT0plVUF3TmtvMlV6eTZsd2JGYWQxdDZIYzJ4Y0lMMC9hcGliaXRPbG5kWmVWb1h0UWZaK01nbVhleHdqTFVJQmpaNjNJbXhudS9qcUJnTnpsamdhZ2hPbks2YWxFYW54VStJSTZsZnBlS1hDa3N0aGRpVElwVGhkUXI0ODAyTHBqaUtmeHNVSnpXM1FZYWJZcHhoSCt1TjZVZmt6cm9WSFZ3K3V2RjZoVk5QYTFha0xLbnJyRU1OZFJGUHF4YzJJTjdOOWNDNTJVRWpLd3ozYitRUXROU3BIZndJVWUyNFNFT0lOaEtCQ2tkN3BxLzRrYlZnZFNodlJDalNEaFYyS1dQanplOFlJb25ha3lLMDdyYlFKNUZzUWdmM01BaGtGSENKMDVpbmplcWt6R3hZVDlJcXBxQzdxUExucFJsZGlLcVM2ck8rMjlrc3hiNUY4NXc0dWxFcXRaam5BdmoyTXFvQnc2bk5xQjNJWXk0MnhqSm5KNUNTTG5Eb2pDVlZhU1NUSngzOHJvd1dzcTF2ekRGWVlvRkg2SHVOakNHVTRkR3NRZ2ZQRTlnZ0YyeFgvL1FrTmVTVEdUVC9OYm1qREVKS1ZiZnd6MTlTcjMwaXVCNm9Ndnc5d0FJVmQvQkxqb1FQampSdTgxSFMwTFBLMGl5eWhZaE5ldTIyTXdBWlA3QXlMZWZKaTlPa3hheTgrdWliZktOS2FiOUtsNktCMUtDM1kzUzJCUlRmOGJkQjMrb2M4V2VQdXJlTHFLcFg2NDEwbHdDSk54Ylp4bHFFdVFpTU90QjAzWWVOVG9tRG9RUHhENFFqNjRsMjhIMk00aE5hZGFObGNERkhlTU5XSm5qNUVMNjRqUWlLY01RYXVtYlh6UEZZWW9sUWNIdVJvbHNpa1g0Z0I2K3p0Mm42Mzg5Y3hRbXdXN205WEdwak0zL2lEblROVWlxaWZaOG4wRWI5T2NBY0tKdU1xK1VhSU11RVE1Nkg3aTNyclBWQWJ6UXBPczhMU1V1ZngycU8yTnhHaWVJbUliVG03RE9ONmFZY1BaU0xGa0lkemRLWlZFc1hGQnZINVZGaS8rVTJOVXY5V1JiZmhPZWRxTXJJTlNSWmJEQlJnbFZzMk1FMndrWDNNbFluS2J1MUtDN3dCUW44aC9wYmxDS1RiSHdUUDE5Vkt1Ni9jMEh0SEdpMlMyMmtXZ3N3dXR4R0RRYWxuekpXSnhHVzlKamZTeVJZR2xlcGpnVndVaDNnMkpzaXNmd1FVb2xPSUUxT3ZVTzRndGZ2c0ZKamVTTDRFZmFPb1dIQldreUZxY1J5OFNKWW9GQTJWbVo0bFRJSXQwTmlyRXB4anlwWTF6WmZQQktmZ2xDcXZCRjBxMjVESlV2TUxsYklkY01sWE0wQ0pGZnI1b2pmWEVhcFcwd21zZ1VxM1NHcnFQZGpWNS9wVk5NZWF3VHU1NWFzTHNPQVM5NXVzbVRjcVBiWWhtcThvaWEzemJ5elVJejdxcERrTHpMUUxnQ3dRdzhuZy9Eb3B4TWNUSjgwZTVHeDlsMWlrWDRRTC9ucTVETVdlRlEvalRwb290bHFOQUU3R3ZhT3Zmai9oejI5cERDS0NrbmpTeC9nY2gyZTc0aFUreG56SHdTN1c0T2lpbVArZTREcytEaHV4S3V6SCtmdUtmTWtyZkpuV2t4QWlZYkdmZm5IQXpKek1YL28rK29HNHRhRlJqY1hFczFhUldIdmpERklYU01aOUh1NXFDWXdnZUJYcUZXZ2RtRnV6Q2VibElmYjMzZDlESVVnaFAzNThRZTRuVkdJVmw3ZmxzS0g5ZGU2OGp1TVV4eEJtVFI3dWFnV0lRUEVuY1VvSzBtVkVmMnJ4Tm1OR051MG1FWnF0V2xCV2hXM0orRFJEQnJyek1NRld2UEJUa3EvOWF3WklwZFRQbnVSYnViZzJJUlBrZ013S0YySm8veUViSXpmZUxWdmkrV29Uem5nV1pYZnIvNXA5RGNRcVArSEJhSUZuRmFPQ2UzZWlOOVdCcWNLSnJibXNnVUd4d0d2NFlKRnVhcVNiRUlINlRPQTdEVWcvN0MyM1ZtTGlqYUNnOHJMVU1wMjNjV055THF6MUVORU9iemJWcGVMSUZhUUZnYTJKaWU2RVdxWmRhOVpvcXo4QTBUVEdjUFRJcEZlQ2JaTHNSRDUxZGdKWEtJTDB2cVFva3JMVU9CaTFWc3NvNzZjd01VQVBJS3V3TEQwb0RkNkRnWVdZaXJtY1V3eFZuQWhRa203MVdsK1A1NC85SkxkOEF3N003djl5M0phWGpBRHpURmorMWt5VjBrc2ZCN3lwbjJVaWg0ZllDOFhQdy82czhOTlNDUjlVT0tRV2t3MGxSTUR5NEdUaFRBRk9jQkdTUlluRnhRS1JiYUZuZ2ZQM25WTlpWYTJEbmw0M0F3Tk12cEdQVE5randCaVBUSjF6SFhRem5vWFlJTldLN2RaZHJBRkdmaUdPbHVKc1dnUHJxdTc2L1hhOTkzNkdxVUgwMlpEWmlmbkV5akd2NHVtTzZwc1pXNDlLaDQweHdCV01neFBidDQ4WmtwUXQ0bHpCVnBnbWJXdVNBNVU1d0xYcmk3TlVoeGJnTzk2YXN0UXdGbzVYYm94YllIcTgyRGxhREs2cG5HbDhjR0FIVlVydGxxcytaZk04VzUySVc3VzRNVTV6YlFuNTdDSU5yTDRmMXBjNTdnZm91a3FJcS8wSmY0elV0TWdOSHg1R0FFS0lURVRTSCt1b05QQXQ0bDlLVEt5aWdvbWZNaFUreUV4YnlaMnQxYXBOaHN5K3p2WXMyMGZBU09oc3hzcVNnaktXbXh4a3RiNjlRQVRyaGswRVhtMm5BNFErWlRmL2dBQkczTldSaCtVWkFwanBDYzJ0MWFwRGpTdFBUSHVNdHE4VHp1cUE2dGc2VWpnNlkxWVpYalhwcWNjUWJjbHUvL1V6Tzk0UU5ZV3ZDNEVWUG10YStZNGpURUU3dGJpeFNuTlRBaEZjM2lGWXpySWxZSHFoVHhXeXpZcGZPYzhyOTM2YjJXQ3ByKzhNSDl0MksxaWdRWmwweHhJbGlKM2ExQmloTWJHRTlXYVJucUI2ZnpESC9mSXlncWJKcHRzVXZucVFOUGlZVnUweENyYVg4VWtoT0xZWXBUd1d5MnU2VTJZSEc2U3N0UXdrQmRiamxET1JqbnZPTm1qN3J4d1V3a0k0dlRtYVZWVGM0VUo4UGJiSGRMYnNIQ2hPSlh1MHB2M29FbzdmQlp2UGtBRnhYTzlLY3RLeHpibHhQTldNalRndXhNY1FaNHJYYTNqQ1lzU2tvQmxNSXJqWk0yS0dIaHY4NzlwN3ZlMnRJR0p3cEVweTkyTE9Kb1lXYW1PQWZBTnJ0YlRndVdwQlV4djVMOStnNC91VFo5Rm00K1dOSzBDbmxURjZjclZEMi9TS1o0UG5iZmxsTjQrZVdXNmU4WHRMZW1UOUpoZzkyQW5ybzQzVlNEbU9LbTZHaGFtS0xMVUgrdjl4ZzFrQnBoSHc1MktrZGtlTS9iQzVGYVJmRjBUSEZ4U0E5YllLRmxxUHZQOC9HbXNTTFZ3UGgvSit0eGlReFRzeWlPZ1pOdVM0dWYzZ1l3eFY1bytJR0JBUHc4UFh5Nm4velA4L2w2WFM2UHh3MWVBS0ZHQzJqQUtIK1NEeHNZa2pYNkZYVmVrM3NodkhneHhWNW8rSUdCZ0ZpR1VrWnYrY3ZtdHUwYUVHUiszZDNpTkZPY3lmQTNKM2RiK0VXVnd1TE5CNDN4czdmRmFhYTRzUTdVc0RoaUdhcm84RGNMYSs3TTcySTY5clU0elJRdkp2eHJDaERMVU9ZSUx2dTk1TGFHcnlHbVhFT1o0bkpZSHIwa1drb3ZPL3F0MG82MStXQjNQWUlwM2gxbG13bU1iLyt0L21ucStORm1VRzlWTVZPOEZmSTdyRmVzUTFYV0NJMmRPTmdoVFV0RVpvcVhvTWQ1R1FGR2dCRmdCQmdCUm9BUllBUVlBVWFBRVdBRUdBRkdnQkZnQkJnQlJvQVJZQVFZQVVhQUVXQUVHQUZHZ0JGZ0JCZ0JSb0FSWUFRWUFVYUFFV0FFR0FGR2dCRmdCQmdCUm9BUllBUVlBVWFBRVdBRUdBRkdnQkZnQkJnQlJvQVJZQVFZQVVhQUVXQUVHQUZHZ0JGZ0JCZ0JSb0FSWUFRWUFVYUFFV0FFR0FGR2dCRmdCQmdCUm9BUllBUVlBVWFBRVdBRUdBRkdnQkZnQkw0RGdkOFAvOHJDd1psbWlnOU9jTUhtUFQrZmE4SGl1S2oyRUdDSzIrTmtOWWt1ZlpjMTMvZWZ6OFVqM00vMWN6N2E3enQ3bXJxcjIwenhydWphVk5nSC9tSlR4cSt3UXZyZUkvQWZGblc4SDNqMnRIWS90NW5pL1hDMXVhUWREbUxmaEc5TGh6OFI2Tk1lYnl6cWJPZmhPOXNpd0JSdmkvK3Vhc2N4L0VuLzJVVVk4OTRSZjhhaTBsWExybURhczdCSUMxTzhad1pYbEIwbjlWZHlmVCtobmdWaHFNODd1U2hPdUJZQ1RQRmFTQitobnVjckl3UjQvWVFXRy85ZTZZYkdFYURiU3h1WTRyMHd0VE01WDU5UHR6T1JXZHc4QkpqaVBMeStPalZFcGpnK2NPd2V3QlFmbTkrU3JZT0ZLOTZLVkJMUTlzcGlpdHZqcEZXSmNLM3hwMVhoV0s0U0NEREZKVkQ4a2pKK2ViZlIwWmxtaW8vT2NMbjI0VnBqeGxKRXVZcTVwTFVRWUlyWFF2b0E5Y0JhNCtNQXplQW0rQkZnaXYzWUhQM0ovWEh0dXVzN2VjYS9oTllhbjJjb2k3VkZZMzJHS1c2TWtJYkZnVUJ5ZDRiNUlIa0JFUmFpZlBzWTc3QlQrUXBsOWJ3ZHFTWEdtZUtXMkdoYmx2T253Mk5KTjFBSXZ1TkplZ01ncFcrdDhkN1RxVVpRQ0w0VWVsSDhiUlVFbU9KVllENUVKZkpGQlhoRU9XbkhJU2IwclRXZXhSN212RzN5aDRDeDVVWXd4UzJ6MDVac3YvS1FJcTQzYTBmZkhuUTRGdTlHUHQzb1BGeUdGeUxnOGNhc042dTBoY25CcEdHS0QwWm94ZVk4UC8wUVJxUlhtS2dPQTd6OUtQRXpIbnZ1QjRXQ21vU1BOMWFrTGFkb3BqZ0hyZTlPZSs5RzB4OU9yK2oyd2VYYXV6Ny9mRDcvNnZmUFVvdGNCbHVEVkF1ZmJtaWphekhGYmZDd0N5bHUwMHZOME9mL3hJV0d0VWJmUzlKTy9iRHNnS0ZKemZXSUY4c3BhaUhBRk5kQzlvRGxkdE93UmZjZ3ZpZ0FzNDEzRmVJdTQ1SG9Mb3creEFGUjIxV1RtT0pkMGJXdHNKY3hGRWpoeEhnTUVLd0k3MGovNjhVMkpIdzVrbmVEd3JidC9jTGFtZUl2SkgxNWt5bDhJQU1CM3VJd01oRGRhUVFuWVZJOEQyOGwvS0FPQWt4eEhWd1BXV3BhK0FBV0VxTTJCRmthL0s3MTlub0pVOXdlSjgxS2xCUSt3RGRvUlU4NVFNVFJIMk5vdHYxZklCaFQvQVVrRjJvaVRlclJVMGpRbytMTGlIZ1NJbW1qWXlIUnVaZzBCSmppTkp3NEZTQkF2cVZ2RjdKRUNFN0ZlTmNhWlpvVGJUNklPaFZqY3I1WUN3R21lQzJrRDFCUFNnd1FKNWhveEpIT1JjVmpqZ2VBYkc5TllJcjN4dGlHOGpxMkRMek8ramJFL3IvUDV6L2pGbjBkOXllUy9JNlNObXdYVnowaTRDQ0dLUjdSNFFzVkFUTHlqZkFCaHAvU1B1cU9CR1h6d1l0ZmdxQml2UEUxVTd3eEFYdXFudFlFalBCQit2bEdOY2FJVnVrUVRaU25tL1lFeEhGbFpZcVB5MjN4bGlYNGxyaldHSytYZ3RqaWFPTlBRdkF4WGlDbktJUUFVMXdJeUc4b3h1RmJtczJHSk9QbVp2UFo5RjBKWXY4bXJFMU9HZm1xTWdKTWNXV0FEMVM4eTdjMG1oZDRTWnFhRW84MkNqTmlQTjJrUHVicnJSQmdpcmRDZm9mMXVueEx2Um5Zbll6NGdwNWcrQVpiRklaVGttYzJENXdJYlhTVEtkNEkrRDFXRy9jdElVWFNrUVQ4R1E5YWJuZ2tISjdlSTFSN2xaa3AzaXR6RzhnZDlTM1RmNjBIVGp5aHYvQWUzOE8yUVhPNFNoc0JwdGpHaE8rNEVZajdsckFYd2RpZDRDN3BkSUkzcm4rdStDTU0wWE5QdmhMNGZnVUVtT0lLb0I2MXlLaHZDUW5pQnhja09nLzRnYVp6d2xLRVRNLy9WMENBS1Y0QjVLTlVnYjVsY0c5QjJscmpVZUE0WWp1WTRpT3lXcWxOb0E2Q3IwZUhSVVIxUzNJbEtiallpZ2d3eFJYQlBWalJ0SWNvY0hBUmZjL29TOUlPaHNuQm1zTVVINHpRNHMxNWlWOWF4SEx4MTVSQzRRRjR6ait1VXB5QStnVXl4ZlV4UGtvTk5HR0ljMGk0bGhoNnJ3R2NXSXkvSk8wb3VCeW9IVXp4Z2NpczNSUjhxZG13aElqbm1rUHpQenhYRHpEV2xvekxMNFFBVTF3SXlHOG9CdFdCQ0FyZ2lZTlF0RERwSlduZkFObmUyc2dVNzQyeERlWEZ5WU4yR09IQ2RFZ2RwTDBrYmNPV2NOVWVCSmhpRHpCODIwWUFySUlPMWd6dStFNys0TXRQUXovSVpCZkxkOXBCZ0NsdWg0djJKY0ZGaFRQOUNTOGxRckp3Z3ZhYitxMFNNc1hmeXZ5Y2RzTzdORC9kOVJZYjdOZlVnd3R6Wk9BOFZSRmdpcXZDKzUyRnh4VEdkNkp5cUZZenhjdnAvQis5ZDFad0NIWGZIUUFBQUFCSlJVNUVya0pnZ2c9PSIKfQo="/>
    </extobj>
    <extobj name="334E55B0-647D-440b-865C-3EC943EB4CBC-28">
      <extobjdata type="334E55B0-647D-440b-865C-3EC943EB4CBC" data="ewoJIkltZ1NldHRpbmdKc29uIiA6ICJ7XCJkcGlcIjpcIjYwMFwiLFwiZm9ybWF0XCI6XCJQTkdcIixcInRyYW5zcGFyZW50XCI6dHJ1ZSxcImF1dG9cIjp0cnVlfSIsCgkiTGF0ZXgiIDogIlhGc2diUzl1WGpJZ1hGMD0iLAoJIkxhdGV4SW1nQmFzZTY0IiA6ICJpVkJPUncwS0dnb0FBQUFOU1VoRVVnQUFBTUVBQUFCZUJBTUFBQUJvWEcwNUFBQUFNRkJNVkVYLy8vOEFBQUFBQUFBQUFBQUFBQUFBQUFBQUFBQUFBQUFBQUFBQUFBQUFBQUFBQUFBQUFBQUFBQUFBQUFBQUFBQXYzYUI3QUFBQUQzUlNUbE1BVkx2dnpaa3lFTjJyWm5hSlJDSUdYR0wwQUFBQUNYQklXWE1BQUE3RUFBQU94QUdWS3c0YkFBQUdrMGxFUVZSb0JkMVl2VzlqUlJCZk94OU9ZanVKRGxFN0VnVWRqaFJPSjZSd3RuU2l4VmVnazZqcy84QkJPbXBiQWgwNktIdzFqU09oRStXTHhCL2dDQm9hNUFoRVFZTXQwZEFnMzUzdndNZEhocG45blBmV2R2WlplUlJzNFgxdjlqY3orMlpuZnp0ckliSnBQOTZCajcvTHhyU3krZ1ZRT3o3SnpNZXY4Tm5QdjMwTDhHZFdIamJoQVprZUFEekt5TVV2ejJSNE5nRmVadVNoVVZlR1J3Q25tYmpJZ1Y3aGJZQS9NdkdRZjZITjdnTDhsWW1IRGh4cnV3MllaZUtoRFhDbURBL0JCT3g2SGVFQzE1WEZDR0M4a3UzN2J5OVZtd0FjS0VBRjRHSXBkTkhnOFBtaUVTbmZBdGhYQVB5RzFsTG9vc0dhU1piNWdOM3FwM29BZC9WNFBtYTV0QXovTEFmWTBTcE03WE9haHcwNERJUURMUC9hUldiMjRIelJVRnhlQkxpTVN3TGZLcUhCWFFPNEcyZ3pEcXVHYnRSb3hXVW9oSklOMHRMdCtOd0MzNHFoaExtKzZtNVlOenYycWhrMWc3TTZZV2xpZG14Q25ud3R3clNWbElXOUR5RU1GOEVuWVVBUGRRVm5HUHdPUERPUEtmdFF6b2hDOTZYbmZ6dU1NM1pXWFdZaEFqa2ptbzI5eVFVS3dqaWpDSzlMZTQ5WDhGTmRmdnpvZVE1MExkWkw3NkVRVkl3V3pUSUhacmFlbCt6Q09HT2dhK0xOb0EvbTlvWFlDdUdNb2lrQVNqcFljUnZMMzlvaG5ESFFuRm9ZclZEekRRTk9YbVNrSTJvQXEyeUtFTTdBVXMrMFN4bVJHMGZ2dE9UREIrL1ZacC9ySUQzK2FQcndTLzNNdWpMODd0NXlyNzE1VDc0VlhyMHpmWGhxQmtyR1BQWlBTTGdCUitvbThTSEFURmZMaFNaQXo1YWZSaFg3YmVpNnQvNVVIY1FKZEp0NWtPam1BekdrQkNuQ3paWW8xMlN1UkhEdlJMd3loeDA1WjJ6UFdpVUpHVXp4VTM2dzZBcno4QWpuazV1ZWlEVTZldnR5M1NkVTRtekk0aG5QV2E5VWlGaWRFZDBTb29iSTdZVm85YmxiVDRYSUE0ajg4ekVKOE40eUZ0VjM1VmpWTDNjNFo5VDJoYWhpcERXNno1ZEk2dXVmU3BmbURLZU5BeW5JNGNUeit1eW9lQ1ViNTR3Y0ZUVk5lTHB1MFF1MlYrTk1Udng5amNNTFpMZXBuSW0yVis5d3pzaFRWUHZ3b3I4UWplUFlkdW1XZ25XSHVWUVU4SjV0S3E2SmQ0WFpZamZrRHQwQ0d3Q0dlam9lV2pvUVJabzdsbjltQlhGNWJmUXg3Y1lLWlg3YmhuQlFFQjNnVDgyaGNUNWpsSGh0blZnUUJ6VVppako2d0xqSlZ2Rm0xV1NjMFRpbENPQUtLakRHZEw2SHZVc0VvS202eHUzZ3R0T1A5TGVCZWRROTV3eXloM2xoZ2lRaUQ2MlVSb2ZZTjEzOWgybUY2YXRhM3psVEFzNFpaZm9jUkZzV2FTYlIyc3J3SEI5NmJpWjRDU09mc3ZYc050VUN6aG1sdjFHSTZMb2V3MFhYNldnRXV2OStMQVRtRDhGbDY3aU56TVZtMEN5UkVPVTNVSWJvY3pVa0JETmlSTGJIYU5xYjJjaGVKQ25JVnF5d1VmSUNYbkhYV1V5UkJOcmFsOUY4WWw2SExuOHd5RmFzaGh2Sk9EVGQ2dnBvWXhMN2VEUnRLdUV1T1dBb3lrMlQwMFljWDhDNkVYdDlQSnIyK29pN3hJV2RsSXJKYitJcjVhRzVtM2cwYmJKaXdGb2NodC82S1BZZVc2a29pZVpRRmsyOG9Oby9uWHJKQk9lY0lmVjU3SmYrMDhPaWlTZEZWenRIbHJVNXJFU2NNNlNFTFNEeVJ3S3R6VkRIbzdubnRnTWU2TVFvck5XU050Z0NMcjJkODd4dk95YkRWT295ODBSQ2xpRzBuQzBnZms0Y3pWVjVOQWRnQ1JLZHhWT0pjNGJTWndzNFlidWJHNWZQZVA3VWpaRDltNExxWXhUL2RHTEdPZ21QZFA1WVpoMHFOSkdRM3pyTVBmc1R0cWJVZXkyajRYRUdYMENkZUEyTE5sclVqeHk1WVA2WWJZczhRd2Z4cmp0elBNNWdWSVNLRXAwOFVKUWYvRUFUQ1pZUnVEcTBNMXg5dnVzT0RxVW5NTnZNNXRHSlYwb1NsMEt5dllMYjRWQ3JhMWJhc29SWlNuSUdGUkJkamRZN2c0cXZPWTM5azdYbi9tN0g1RGhGc0R3RHBaTEhHWGd0dFVXaFJyZk4vR0p1TUpyV2M5dHRCMXdkaWgyZDk2cDVuRUVMdUs4SE5icDZadEM4WjlHa3MzOXNkV2lONVdtc0pCNW5ZRUZ0RnhBOXhOSGFpdXhZTkxFTXRhblRsc25LQXV0eEJtNEhlNVpNRk5va0lyZFBsM3diVFN5d2JPMjVKaCtiQndhY1M3SVVuY3oyTEZIb29VVWJMZGxqN0MrMEFBblN6a0plRFVveldndlo4bTdqYXdudUFadG9SZnFHb2tOcmlPb2lGMDNrUUpQZ1ZPSzBOcXUzTE5UbkRDemVITHBCNk5zV0hYc1lPV0xIV2QyMVkvZnh6dlhTZmdLV2RPNVpZVEFKenptNnh0QldUZytsbzNQNy90Vk4reWpFamRwYkYrN1Y0d3dodmpsMnd3azBHd2g5OURralZETVU1M05HcUdZb2JvMnRVS2hPT3R3SVd1a1VVcU9iZHZ1bVZnMVVjQ2tkcUpBV05vY3owcHE0QXU5enhoVUtxWWM3OGpoS3JaWkNZZUJ4UmdybElHakRzbm9RUEQzb3YrQ013L1RUU3FYeGYrQ01mdmFjUVVWcGxxM3MxeG5YN0M2WHVGaGZzM2t5OS9WNFphUC9BbStyay90YWxFeEFBQUFBQUVsRlRrU3VRbUNDIgp9Cg=="/>
    </extobj>
    <extobj name="334E55B0-647D-440b-865C-3EC943EB4CBC-29">
      <extobjdata type="334E55B0-647D-440b-865C-3EC943EB4CBC" data="ewoJIkltZ1NldHRpbmdKc29uIiA6ICJ7XCJkcGlcIjpcIjYwMFwiLFwiZm9ybWF0XCI6XCJQTkdcIixcInRyYW5zcGFyZW50XCI6dHJ1ZSxcImF1dG9cIjp0cnVlfSIsCgkiTGF0ZXgiIDogIlhGc2dibDR5SUZ4ZCIsCgkiTGF0ZXhJbWdCYXNlNjQiIDogImlWQk9SdzBLR2dvQUFBQU5TVWhFVWdBQUFFNEFBQUJLQkFNQUFBRG5GWDg0QUFBQU1GQk1WRVgvLy84QUFBQUFBQUFBQUFBQUFBQUFBQUFBQUFBQUFBQUFBQUFBQUFBQUFBQUFBQUFBQUFBQUFBQUFBQUFBQUFBdjNhQjdBQUFBRDNSU1RsTUFWTHZ2elpreUVOMnJabmFKUkNJR1hHTDBBQUFBQ1hCSVdYTUFBQTdFQUFBT3hBR1ZLdzRiQUFBRENFbEVRVlJJRFkxV3UyNFRRUlNkSkNZTzZ6aU8rQUZib3FBamtTSVEzYnFoUXpKRkdocXcrQUdIZ2hKaENRazZOaDBTRWtyK0lQa0J0TzVTMnFKR3NzVUg0QkNIc0R3UFozYm50Zkh1eEZQczNKbHo5czY5ZDJmT2poQytWdDhOa3djakh5UEZnaEJzczVNcmlCdFI4dkhyNXdnNDlCTjdTWmVFR3ZEVHk5c0liNlY0RDlqM0VTdm5HVm9IZnZsNHpSOEtQUUQyUE1TdGh3cWNBc2ZsdkNwbWd3eXRBUDF5M2lyd08wUFhBUjFDQVozaHEwUUM0RjhCUVUxdEFHZVp1UVQ4TGVlSkNOOHlsUDR1UEx3dnlXR0c4b3Q0MXJVZWxvRnRPeXEzR29BdVpUbUpTQXhNdkFRRmh2aStDSTNwTGhUZUZMT0ZsdTE0cTJjaXVnYU16TUJqeExqclFRMFVJTmt6QTQ5eGhKWUhOVkNBUDhiMkdVZUxKUkhncmMrTHdlS3pOSW5nc1prcE5HcnFoSzlkc2Y5aWxVVGp0TkNObnF4cEJlcTE5VlJoSCt2ak05d3Z4TlZrVGUrVEZ6NDlrUHQ0UjdhUVdqbnkrS01NbURhUnZCczc5N3V5Rjg5MnczdnZVMHMraG9ZRnlQRjFxQVB3SEVpTXFBanFpMm1KNUIyODVxc3RLYkIzdXFJZTZ2MUJ0VEJOQ204dzJ4TXJVcG9PVW5tYWxoMnVGYW9JVDd4WVBwL3dMVWFCcnV6bldyTXZCTS9BWnFlVlFseXV1S2hieDZtVFIwckVHUDcybkM5T1ZLVkdVMW5SenRCcWlYZ0cwczhLZVpPTVIza3MzRVFWK1crZ291dGZCTmN0NURYa2JOTXNLNmdtcDVubi9ITXNvMzVpaThIVSszbEdOaG9PMkVkYTJ0T1VXaG1TZjM2YXlKenRLYVY0RHZJTU8zS0ZmK3paYkl6SnhNNVFyWU5MMXBwTjF3MzFFa3VJbHpZbWxqbmRObk1jT2RHME1Ybi9QVTVNM24rb1V6NSt3VUhobXB4MHl4ZWJEVEhQZHNzWElUMHo4eVRPT09WanV1WDZ5ZGpieWdIUHR0dy85ZHRxbk91YzhySGlmV0tWd3YveTJKYXZsMTFCcHVZenVnNkg5aDVEYzBKbzJISnhiWGRzanFxUzBhYkczQjVHQXBpdVBDZXJNeGZXTmk4cTZtSWhhTW9ielhMaFZuQ3VPK1RKRE5Jem85Mlkzdm4wWExmTitlalFnSTdSY0s0VG9SU1hkU1VoRGtlYXJObElUOFhTWC94R0QzUDlrUzBmaGVaQ1BOVXluMk14YXVmVFZ6dDRoWGVYQ0dxNHZqT3d3TkxOMlFjN3N0Wi8yWnVpMjNXaENNQUFBQUFBU1VWT1JLNUNZSUk9Igp9Cg=="/>
    </extobj>
    <extobj name="334E55B0-647D-440b-865C-3EC943EB4CBC-30">
      <extobjdata type="334E55B0-647D-440b-865C-3EC943EB4CBC" data="ewoJIkltZ1NldHRpbmdKc29uIiA6ICJ7XCJkcGlcIjpcIjYwMFwiLFwiZm9ybWF0XCI6XCJQTkdcIixcInRyYW5zcGFyZW50XCI6dHJ1ZSxcImF1dG9cIjp0cnVlfSIsCgkiTGF0ZXgiIDogIlhGc2dkaWhyS1QxY1ltVm5hVzU3WTJGelpYTjlJREFnWEhSbGVIUjdJQ0FnWm05eUlIMGdheUE4SUd0ZUtpQmNYQ0J3SUZ4MFpYaDBleUJtYjNJZ2ZTQnJJRnhuWlhFZ2ExNHFYR1Z1Wkh0allYTmxjMzBnWEYwPSIsCgkiTGF0ZXhJbWdCYXNlNjQiIDogImlWQk9SdzBLR2dvQUFBQU5TVWhFVWdBQUF2VUFBQUQ1QkFNQUFBQlZNZGZzQUFBQU1GQk1WRVgvLy84QUFBQUFBQUFBQUFBQUFBQUFBQUFBQUFBQUFBQUFBQUFBQUFBQUFBQUFBQUFBQUFBQUFBQUFBQUFBQUFBdjNhQjdBQUFBRDNSU1RsTUFWTHZ2cTBSMjNZa3l6WmtpWmhDb1grcDhBQUFBQ1hCSVdYTUFBQTdFQUFBT3hBR1ZLdzRiQUFBZ0FFbEVRVlI0QWUxZGYyd2tTWFZ1NzluZTllNTQ3SEJTZmlBbGRnSkpnRWp4M2kxM0M0UzdkdUF2N2hMR1FFaFF3akZXaU1SSmlSaVRKYXhDd28yalF5Ry94RmhBaEFRU05sd0N5VW5CRGdFRnhjQk1nTUFmcThpV2tvQkVJanppanJ2bGpzUG01bUFXMzk1VnZ1cXVxcTd1ZnRWVFBkM3I5bmltWmJtclhyMTZWZlZWOWF0WHI2cDdIT2NZWDI5aHE4ZTRkaWU2YWpjenRuR2lHM2g4Ry9kRk5zSytvTjZaQlBSc3Q2RENoN3ZZOGdLZ3YyMjRNU2lxOWE4RDlFOFhWZmh3bHpzTjZEdEx3NDFCVWExdkFQcy9MYXJ3NFM3M0RLQi9jcmdoS0t6MWZOalBGMWI2VUJmTXRmMW8yQmN6Qk5hQi9VWXhSUTk3cVdVWFJrNTcyRkVvcHYybk1PeC9VRXpSUTE5cURkaXZEajBLaFFCUUJ2U2RRa29lRlhwdXBISUtHd1E3d0g2anNOS0h1K0FGWUQ5eTVSUXlCa3FBdmx0SXlhTkN1Uy9uaHlNWUNrSGdKbUIvdlpDU1I0VldnZjNLQ0laQ0VHZ0MrOVZDU2g0VldnZjJheU1ZaWtDQXIycFpFUVdQeW5RbUFQM0l4Q3htSUl6MlRZckJuWmZLemZ2UjRaQmk4T2VldE5IU3FoanN4ek5oWC9yZGV2ZlgrNjc0ZCs2NTl4VVA1UGJRNVN1dDcwYWx5SmdKKzRrRjFybkViazlSbk03S2kyYnNLWjJVSVd5VU5uSDV1SnJRdk1yUDlOdmtKdnRoZTZyZTc5S01lek15RkI2cHRGSGFXYllZWVQwdTBRVHNuL2hVL1dXL2tEUm1IbVhkdHJQZnR6dG80dDUzdTMxbmp1Rm5sRGFJMkw4UGhqLytkbU90bElSeW5kM3BPTmp0N1grdXhtQTlMOFZsdjlQU3h0bFdkdEUzUklKeDNEL011dDkweXM5bGgydW1jbUVpTFRsT2s3RnJKbzZlZEtDMTJKUEptb0dXZG80dFcwczRXa1lUOWlYWHIvTE41dGxnM1R2TXRwZEZaVU5oN2ViWDNwaTA4bmJiY1NaNUVlWHQvSXJKVFpJSisvZXo3M3RseUQ0Z0NsendXRTVuY1VIUDVlckhpMGtiWjdjNHpqUi9PbTgram9ySGdEM09xaTM3Y0srTFRvaUJEeS9jQVlqbFY3NjlIVXV6SlRSelBaMFNrM2FXc1ZmRFk5Vnl2cFdyYnJOdFhTOCtBL1puMmFISWlSZXgxa2doWXprY2I2am5lZ1kzSmczMmIyZTJ4TnBqTG51eVJUYWlVS0lCKzFwd1N0QTFuQ0JCcHl4bXJEb2VuZjV0cEZqWmhEUXMvcDc2SHNQTFpFL1I0eWNtNDBnSkJ1emRZQit4WmxBNk1ITzJNbFlWajg2UE1vclFzbFBTU3ZlejJ6bzNzOXZiR3QreENkTFl3N3U1TEt1NFk5REpPRUs3S25uNnZLUDcrSlNSMDBWTCt3Wmo3S001bFpDekdCcDdXTXJxSVlVaHMwUVZDdXlYS1hvS0drVFBwMkFYckI5ZXBmTVlwSm1lVzFySVVWSnA3S3ZhUGlLRzB5SlZveHl3aDBHK1RJbE9wTDNXTkVmUTBwNkxjZit6aVFJTFM2U3hyeWd6aDY5TmFNV1FBL1l4Zzl3Q0JtRHByenhpdkpTMDh2M3NsZ0hUOTdwckYxUFlNN0YyZ3BBRDlrM3Q4YUtLSUdoZng0SDFYWUlPRWlGdHFqSndkZzdnRHJZMHB2U08wRnFkQS9ZeGcxd1RUd2ZmYkliZWlVdWIybFQyL1dHTEZsZ2tsZFE1TUhNQy94ak1adkxWaU96WVEzSlFqQTBJNVFZY3E3TUdUa0xhSUs1clVXZHR6Y01ZYXhQdHpZNDl6cWVrZXMrckJLMXlTTnBjdkhxRXRGUEtuek9YZVMxQ0lKQ1ZSSTc3bWRCOEJ1eXBCbWZISG8vWFFZcjZseXFNUGJsbXpFQklFMzdNV2NjcDNkMDJaaXdzZ2NSK0p6UWdYWG9SRmNYK2lidnFMM3VCZ3FiOEh6LzkrNjk0WU1WeHB2NzF3Z3NNN2NianRlRTMvSWtIT3IvV0M0S3BCVXc4TFRPWFNkcUErZStyb2JWK25URHd3U0V2QVRmV2o5am02cnhYZ01QN2xIdVg0VXU1d0o5ODZ0cVhuWHFPZGVvTW96UHBtdGlFQWRCSzREQkpHN0I5cTczUU5tcWRXSDFXQWF5NGZPeC9peDFpbStzMzFHSkpZdi8rdzUvQkF5TDZKNEpjVlNpekNmZU90dE80SGtrTlI4ZnFtSmpiWVZvNFpwSTJZUHUxdFNqMksrRm1PczZWN2UxL1lleFh0bkY1Z0l5enJvY3ZkaHA5bk1mKytwWG9tNVd5dSt3MGxHcUpTRUdDUjJuQW9MMjZtZmhGaDJtWDlUcUxZcEkyWU5nM285aWZqNkRHb3hqTzg1SmMzcFIraDczQWRNRzNxRlpPWVExYU4wMnBtLzdxZWJ5ejVrd0JXeW1NdUQrQzVIY1JkSjFra2paZzUzTXFJZXczYWV4MDdMK3FqamhoV2JZckVJSGhzYkszNmpqQTdWa2RKQm1XQnZuQ2ZZNEQ1eDFweVBxOFY1SGF5eGRwTDAyV1gvaWR0SE1XMG1KZkQ5ejlEVFh3MFEzMzhlUGw2TWtWcXAzQ0lCL255bWJQc0lEejhsMEI5SDlQU2RCcDF0TDBUTVdHN2JDbnhxMDI3aUdrSlp0eFduMlRCR2k4Zzd1OWR1ajFBVDhDemVWV052Q3ZZWEJjSU1uNUFLQi9JUThrWHJiU0VvVWNiYUlKZXczdFRWcG5hTmp2YWR1dU9OQy80VGNCanFETGZLSW8vZHVyeURiQklNZnpjTzZRSjJMY20reWMxd0w2bnNhLzQxaEtJMnRTRUpIRVBveDJPS2JxR1dBUFZhdTVkVlVFMkNmdWJNMTRtNDVOYUhzK2NRdjdTSW1YQWU1Ly80S01KTnp0cENVSU9Qb2tPK3lwTVJsZ2o4ZjlJS2g1UmI1RHhMRmZDK2l4VUpWaFBYV3UyL1lTN2xtS3BYc0U3ak9XNnpXYVExQ3RwQ1ZLT1BKRUUvWWEyajNIL2I1U003ejZOV25wQUh2U0FTcmIyT0NtVGNNYjlwSVV1M09mOFhLTVNoRnNwRkg1Q3FTUjJDK0V0TzltTDMyL0Z6cXhzQzU3QXRnbnJwYzI4WURJWVU4ajRQbU1kK20wS0xXM3RHaU93dU41WUkrdTBnRGFsMTBGN0lNZEdLS2hTQzV2ZnBKSWtDVFBaendyWXozdVBhWDF5RjlBc2dYMjlaQTZWM1VNOUQwTFlUOGpKMXRnVDI0MkNna3dRWitwSmIxMVVxN2d3VmxTNVNVSGVrcEx6bDVJS29rOUdxM3ArMTdZbzltNkV4SkxWQjlSWUsrWlA3SFdZWVlPNVlzeGNFRnJNYXFCMEZPYUlWK1JaQkw3WnRTSGZFQlVVWTE3L29xdU5qeHhUTVl6MlIxZ243UXRCWU9jZFQvZklpUUxFcFRYMjh5cGtaU2UwaUw4eHlGS1lsK0xZcjlDVkZWaHo0ZGNHSHYvUmZVZTJNOGdHeTd6MlJuZXA3MGNhS3BlUGFVcHp1TVRJTEhmaTJLL1FWUllZWS9EVTdvZGozSHZ1eVNCZmRKcHl5cGpiM3BEUGNrMXpMMlh0aTh4OXBaR05LRmdFb2s5R3FKcEN5Q3dTTlJTWWM5RnJBVU10dGczZUJmaEFBMHptenJjYS8rU2RpQTZJV1FoTFNGM01Va2s5dXVoV1JMUXJoS1ZVOWp6Y2EvcEhFeVIvcEtxeDdqMy9lMllxTHR0UXJwUEdxdkRkRFFuYS9sc3BHbnN4eUpJWWcvbHFWbUhnSGFXcUt2Q0hvY0dkUVprVnZvK1NlZUl3em5yOUZNbEN1Uzd0RWtiNUtwZVZ0SVU5L0VJa05qRGFBak81OEJURm5pSXRVb3I3UG1jcUhVT3NQZVhzOG5qSGdQZTAydDRhalI3VnBQdkI3M1RDV3N4Y3BSZ0tTMmFyZGc0aVQwc2wrREFHQ0FrdC9NVTlweGhOMmdGc1BlWHM4bllvd3pQVHcwdTdSa0x4TWlRZHlwblNjWk1kMXRwcHZ5RjBFbnNzZU1VTERnUjhlMzFTUDBVOW54VGNEVkkzSkVUZFRMMnZyOGQyVVEvUDI3QzE4cXpZQzB0cUdmeElSSjdxSmtBYnFqelFBRnBGUTZ3YjJxNzVvNHpKOThWVDhZZWo4ZVdKMDFnWDF2VlpJZUNPTWVkOUhxN3gyc3ZMU1M2MkFpSnZZUHp1NnBhSm9VY1lGK1ZhSHQ1R25MeVRNWWVtV1k1UDc1TDYrbWNUZE80QjgrYmUzcVMwMGp6YW5rYy90SFkxN1JUQTdEWE42aWFCdGpqZ2ZkVXQ4KzFLYWZtWk96UlJXMmVRY3lTWlhKTzhTVTZUczhkbEZUU3BOU2k3elQyKzVybE1oT2FTWVA2QnRnRHZrQXJZUno3VXkzMzV5VFltTnpmemk5WVNiempwZ01sNTVFai8vak80ZWNpTkQyYVRwcWVzOEF3alQzMHpLS3NGQjdudGd6cjl3QjdCNTh3VWluUzRzQ2FOUkY3YVVwaE9qbVB6S2NTalIzSDZiRmpubEthcW0yaEFScDdETjREV2EyS05xZ2xqZCtCL1lhSVA2UTlHanZxa1FIMm1tZENzTXFiTk1qNTYxeGN6TDZtdFNSUDZKNTRVaVMxdEpEb29pSTA5amd2SThjaGJKNFZzbkxROGhzaUFTaXI5ZEdtV2hvb1FLanNlRHo4M29VSnV3aUd4aGJGcGRPdVFPMllUa2lsbDZaTGx1R2ZXSktoK0wxMFI1eVdsV0xBUGpqaEJBYTZTdkRibkplbHo4bXpDZnpBMDZLZ1FwUExEcFI4d1YzMUhQb1dHY3JrMGpsZzU2R3JBTi9nME85RFdsZzJqNTNydE9KRVJhblBxMkJlQVFQMkpWZENXRFdvSEg2Y1NibTVKbHo1VTVRVk5leWR4MkFaMHQyR3ltTUdYL1hic01ubThabk9ZQzNuVTZuLzVoT3gvVWlMbFZCSnNBd2M1OUhEZGl4SFJvSUJlMmRkWUFoMXNrVVU4ZmoyOHpBSzJlSHpQN3ZzcFg2Vk1TL3cyMUxiVDIvZnhSazZ6OS8rR3lLN0EvblM3MXpsajgvY25TUlhoRGhkTnpqMCs1SVdFWDdLOEh3THRwSjdYeVJENXFnSit5blh4M3d1R01kNldaaFJ4Ylhoay8rTHNYLyt5TCsvaFgrd3hydTRYUCtpNTlzOTVTU2FoRTA2bWR4dVh5VCtqOVZoMExSVlZBWDZrNmF5ZTRITlFFR1cvL1pyNzM2Ukd4bHo2OTEyT0VQbW1BbDc1MkhXK1FQSGVhNUJiZXgwTGx4KzhNSExseTZvK1JhdzgwdWVuQnhuRnk2Lzg4RlBYTDVnc0hXcWNoWEFEMU4xMlVzdEcrSzkrUlBIb0U5cGVxSGpVZ2VDV1BHYXNxZ25vOTlWVThQMC9tTkc3TGxGM1hWWlo5bFc5bGZ1Y2kvKzBwSXQ5NW1MU25ENVBlempiZHQ4M0tmODhoaHp2OUkwUVEzdEhKZnJZYitycGZKZ3cyWk9pdVJKakpxeGQvN3pMdmRsTDdBR003R1VIQlBoVXc0VzBmbkpuZERkSXIvNUY2OEUrcTJJOU5QK2xCYWhab2dtWUo5QjZvM01XcjQvUHU2emwvZVF2Z1VCY1hqaW8wSkxTUzZTS0xOTkhLdlRCQ3ZjUnNMSjROazhETGZEMVhZd1pFck45MERKYU9iN0NIc1B3dWxnWWU3RnNlSUx6QjRKOGszYWRDeHBXZTRqN0QzMDlpT3JHSGc2NGl1dGFZS1dCWHVzeGcxV1lCYXBBNWUzRXZIVndwRjdQdDZJZWtReHhUbFNVVzRDOXRkVDVUaUp6RlBCYXNOdkhqYU01dU1ObmRQUFk4U1QwMUptZ1AxQjJrd25qditVYm1IeTF1MExIMG00cGFlcGh5SE1raWFHUWd3KzRqUlNCcDEzUGFMdW5UbmxidEtiTnBudjBtSUgyTS9yOG9jeXZDQWRlN0wxVGVWdWtoUitMOGVOZmowNWJYZ1AyRytselhUUytNdHErMEcyckU2L0tsYkpWZUZYZ1Ayc0xIRlk3NU5SWnkzTWU5SnhVYzNWbitZQysyR0ZYTFg3ZE5UVUk4MTdzTTlFR1pXSVBnTDhGN00xQjE0ZkVrNUNsdlhvY0laNVR4cC9wNklQU0piV280T0p4WE1XaVlPWXR4bDFGdERtUFQ5TWxLTkxoN3NVbmgxRXVIS3RjK3c0QUN6dlZhb0VxSWsxaXQ0WGpadjNpMzNsUEVHWmNKZ2wwcHBxckRjRVF6MUhIMzROMkxjaUJROWQ5QXlMK21rYXNkNFFvRlJ5WEF5NStrbjdJUUQ5T2U2TGwwUXpKeSt0aXREWjJBd3F2cjJHMWRRMzNCZTNCQnUvN2RGenNNWmhIY1NCdkR5dEp1dHlpMkw4RUxibDVhNHJmZ1JGVkdNbSt2NDd6SHZ4M2syVFhRd2xydWZuUm40STJDOFdCY1RSbHp1QnM4eDdZaG5QaDEzTHIwSTFDcWc2emZpNnpqZHgwazZ3Y2VhWi9LekNDazR2dGJuTTRialc4WDJIR1FFMDM3aFk5cHZkaUNvU2VienpEUHFwL0ZlNmlqK3RIcGFzaUtGL2gycmp4TjExbk5OaUxjbXgzL0lCWEloNmNwRzJ3Wk1xTDNXYzk0ZVdXZU81ZWRQNHhva28zNi9GeWY1L2ppdjRHWUVlZnpOMTNtK3ZLd095K2JDOFZ4RSsxVzFIdis2SkJhOWt5bmh2eXRlUU04b1prT3pyejZLaU8weHNENkx4ODM3Rll3T3c2cHYzRmFUekxqcnZzL0gvbUNWYVFVeUd2dk42MC9WR3lSSzljN2wzUm9rbk9MNndpc1lCVjcrSldOSXZlaUVzVnBkOWt2d1A4Nzd0T09QYzZvZnExNjBSK0dDV0pKZTZsMTB3R2E1bHhSVU9WREhUdHNLa2t4eWI4Z1o4VTJwc0dKS3JYbk14NisyRzIrMi92ZFhjQUpXUHoxYVFpbVBaRVY2azhXblRkTTBIZWZVUTVFU05LejM1eElVOWRZOERaOUp2MnhBd0F0N0lXUFplMXhPZjBWdGdmNndoZ1dka1ZZdUtJRDlCU0YvZGlHU1o5MHNZOW1zeU1nVDNtL2hwZEl4UitTR3hkZUVYZzFvSncrRHorQjlOZFNiK0p3Uk5TQU9GVXRKRStKUHk4alFaQnAxMy9RQXQwRHp6TTBMeGc5UUt0UTJkOGF4enB0c09FVVZFV0o5VVVncmFIb3ljZGdyK2dXZXRiYUVKTUtzWFJVdE9pOU91T0E3Y0ZpVC9Cdk4reFJIRFBwU0FTQzdZbzdlSHliWUhiSzl0NFY4MTJKNCtLL3c1TWV4bmdNeGpoMjF3eDY4OFR0U1U2b0hpaTVkd2Npa1ZhV0xpRVhqR2J5YU16WGFvd2VpZnI2bW5JNVRDbDFybkk1VDAwVG5zMDdiU1p4djRISjRKNDdkaTVycC9oNG9KTnd2bXZacVF3eW41WUE5bHZ4U1ZPd1J4ckkzVXUzZFZNWUpqMkc4Qyt6LzVQeHFOZXRUdlJyTWxVb2ZNeHBGWVFMY3JuVkZiOUtreDdBRTlyaWRuWlNiOW5vZk9jV01MYWIyRUV4dm0wNmhzM01LdUg0cnFleGpmUC9qMmU3RDRXWmFjMnQyTitqeTFOTnZnVjRkVDZjeHA2eWc1dzBidEhKajNCOTZ2ckZDbVRoN1lPODBoMjZuMUI2WDJ0Wmt4NlZ1SVlnOGR0QUh1S242bUtENlNjN0h2TWV2SWJ5REVTeml4Rk0zTUdSY21KbC9xdHZRR1F5K3RJZzUzbDFnQTZJbks4YXdUVTRleElXUCsxRVJxYVlPUkFYaEtiNDR6dzczNS9JS09XZkpEL244TWVDOE96ZERTNlR3TTUrZGlsSVp1TXJudlgvL0dPRE9ubE92RGR4d1FXeDhTY1dkdlh1QUNEVEFyZ3Q0TjVuMmJCOVlKZnpIcHh5eTd6SGd0YzBueDYxRmtXSTZUVHpJRnFuMUZ0cTh1QjN2VUp5Ky92U1owVC9rek1nZnVzSUYydGFnZkJORjR6Y2U0UGNJUURueE1veEtNQ2I0cjVWMXFFMFhFNVp3Z3NKKzhKdWo4UnU1Yk9lbjk5ODVENkszUTA2WVZjaktEOEdKdWlaYnhYeGdWVjBEa0JJeGlQMm5ISCtObjFVSVlpZlIrclpDVDVzWTNyblRCYWZJT0ppK0c4cktvZVhWRk5hSHUyWlF5aXFuWG54T3EvcHk3ZnlCVGNJZE5wTVd5Qk9kZzZyU3pDQmkwdkJqM3U2TE9tekxnNEJPVDU3V0dRQyt0ZU5FOWY4N2QyOUFTOGR0L1dpeExFRk9QMG45WjVBeE1YdUFxSUIvVE1Ld0Z4ZzlhSXRROC82YVN0N2tpWFE5ZUkyOWlUK2ZVV013eVRLNHdjaEo1dk1WZ3NLMzZOZnpTajRLYWhnKzRWcVc1WDJOOE9pNUwxNFBIdngrc0Q0TDgvWVh3V01YWEQvMkpHb2hjTUZNVy9ZcHViZ1VWRGg5d2JVaVZQdWV0YTgrRUJ2bzZ1eDdreXhiQ2UwWERwWFRrUE9xZGU1TFluUW81RDlUWiszMlB2QjhDZXk4ME5VZ0JmZDI1VTBkNytQcVNNVkNaYXVLOTJjYWRXclhQeU9OU0hrMmR2VC9ybmVScExHcWMrSXBkS0tvbnBRN1g5VjhaU0oxNzhETEFWNytHV2ovY2JXbDFoMFVmUkdGNGk5RTR3YnRrTEd3SXVuS3UxckwzRzl6RHdGL3FOL01nNXNPWDd0ck9WOXp3YjJycFMweWNVanNRRGF0aElWWUxMWURRTWUzY1dnMkRLclN3eUUzd2NSVTBYV2VkUyt5T2NQVjBUWUtIUUU3RFdNVFd3eWYzSmozVEo1eTU3eGlld2Z4bTdyNXJjWlFaSno1MXFSdjlEY1dxUG9QZS93NVZuYXYxdzdlcUNBK2N5dE1rNTVPdDdpc0tsVFEwa1p0c1hTdjdvVlZZVm55QWZleERrRmxsRGx6K015RWpNNkg2ZkFiSTc5b0UrR3Y1aVJ0TVNWamYyMVc4bml0V1RXQy9iRmZ3Q2VheS9DWlJLYytwMXZzbHNCeVhDNFBhUFR0Mnh0NDUyM25CRG9jZGpQdnpkcXdVMTFkK2tiMTlsMHF3b1gzbm5udGY4VURJWFdLVHk4U1RSZG81dVo0eUNmZnArL2s2WUxpQi8yeHlpUW1wK0U3N1JiZXpuTUNSa01ROTJPUTVqSVE4NWlTanRJbkx2ZWV6c25vUnlGd0FVaHE1cW51ODZxdlcwSW5Ga29uWXhYbXI4OEYralZSc1pPQjZocFNjbm1pVWR0WkdwMXFoV3JZMWh5eHJqOTJFdnBWWXVZNlRXM3dQb0dWWldKaHQ0dDUzdS9tdDdJelNyTEEvYmROQlp6Sm9pSERUL1JoZjJBYTd4aFNIbWZZb2c2TUpDKy8rRFNVTTFneVRUYlJtdExSeEc1dDh3bVlBN3VUb1NPTjE1MnF5MzhlK3lTdk0zeDFhamFKZ0d3ZGFpMmJlMzFreXAxRXB0TFJ6VmtPamFiSENqSDRqbjZwREdsb0c3T0hVbS9kZi90MU5VNkxPdTYvMlQzV3FES2VkeFdQU3l0dHRmcXdEMVN0dlM2R0crK25lVDhkMDNpL2haOEFlNm1vV0xhbG4yTHFmUzF4VXc5M3hYZ05VSkRrbWJaemR3Z2NISHArYmUwRnI4WU1hKzNsNzJ6TmdqMkhHSVhqNDRxdEpKR3lJelVSbjBnZWh6cjVnSTBid3hLVEJrSGcxempxMW5HOGw2all2KzF5MzNhT29CZkpUc1QweUpTVm53SDR1K3dxN25teFg0MWZpMUE5bUpUVkNwTVdrVGRWWlo3YkUybU11ZTdMVlE4QmtyNlh0dVY2UFRvOEM0c2tac0s5bE5uZGhueWFQcGZjQi9CZkdLMDFUQ0drVCtDamE5MWdaLzlmb1BCcTExODlYMWVTN0VscWViTUVNMkRjem54UEM3b0hZR3pVMTRzc0EzL1REcWRFOGxMVFMvZXkyenMzczluYVVPUjQvazJ5dWpTVlpaSEZwTnBRTTJDLzB1NkJWOVlKOWVxQWlkT0J4Z1A4Mk9pbEtwYVY5QXdJK0dtVWw0N1ZFVzNzOU44ZVRLandUOXNrS1E1VmhETUNoTVc5TUZBbFhYUmJkWGpWa01VaXIyYTRkeDVLOE5XV3JWWUtoWmdaeW9kakRVbG8yMUNzZ1R3SjhHNTFoK0kwUy9pdnowZjNaUUhnb2RLVVZpb1lpWmZram1TRnF0a2loMk04bG12ZXlZV04xK29kVFpicThVOUxLOTdOYkxQVzlGSE4wOTBLeGI5cnQxVTFzNGxXUVZrOU1DR2xURlhzN3A2ZjgzQmtLeFQ1bWtCdWF4Mzg0dGJlVkdKYzJ0YW5zKzhPV1FYYUI1Q0t4aDBGdWVUNEZQNXpLbm9ScklPa2lwS1ZaMXlhSnZrRnBSV0tQSTJDaEUzY0pUU3hCb1J6T0pqQjQ3MGxGcFoxUy9weTUzQmVsaVhXeFN5d1NlLy9EQlhiMXhLVEp1cnRKdklRMDRjZEVuNVh1YmlmbExTYk5nUDNVODdxdjhpbzAvYnpPUDdUb3FpMkVIUUxsLy81RTUyTi9xVmkvKzVxdmZmcEZGeEg5OEtWYkRkNUlxSVFObi8rSkJ6bzliYmczdzYyNTdMT1QvMDNTN1B6M3BNZ2JURFJnMytpNDdKZFI5Q051cDg2ZWFzY3FBWFVoTCtFVm1JWXhVbWZzSlpJWEdob2oxWUVMc2VOMmFHMnhMM2RkempHVVF2Tm9KWDhkQWcyOXlMbE0wcXoycmJSaWppNUlZei9aV1JwajNiWXo1VjVyd2ZjZGQ3ckVzSitvczM5cU85OE9ma3hjWUQvbGZyUzlRQWpnTGF5SzgrY1Q3aDF0cDNHOVo2TzVXL056Umk2VE5LdjlXcVBVRzVsQVk3OE9JQmJnUEtvOTNZYXVKRlpBcGUzdGJaZDE4SC9iOTdCWC9NK25sc1hkY1g3eTB5NGY5dy85a0g4cjRwQnNRa09ZOXcyNFNxNXVXcmdKdVZ2VFY0V0VQSk8wUWNOK1laa2ZScmwreGxjRURYcXpiRUZ6dmo4bS9jbmFCMjRuWEdDL01Pc2RReUd3Y2h6eFp0TTR6cmhQb2FOSW5qRHh5d0QvNThNa0ZUTkpzem1mbzRRY2FZQWM5eVdPd3g2NzF2Q1Z6YjRFTmx3ekRmdFNYWGxZNTVoeUJ6WllkeG9HUExhd3liYzFwRUcrY0orWkoxeWk0MXlCTE5vcjJZKzBxUFFqanBQWW4rUCswaHFhdWViVkJodXpMYUphR3Zhbmd6MWJhSmdsd1R6SHV2c3IzbEVJN1VYaVFKQXc3OGU1c3RtREVST2tKSVN1dW96OUVaWGVselJLME5IUlNPeG4rSGlIL2hSckZUakd0NGdhYWRoWFdEQlQxcFdHcXJKdWJkYWJMNktMSGs4YWV1bFpCQ29iK0lmQ252S0lQZjl4dDZic1hKMjVQMm02aENNUGs5aFh6Nk1lRldrQjh1TlBuQkM5QXV5aDVPZFY2cDZhV2RkWjl4SW5YL203TlpXcUJXQ1FyK0I4anpjUFk5d0h2YWZ4eElQY3ZiQWJKenY5U1NNRUhSMkp4TDY1aFFyQWpCSFZBTFFVTUFIMisvcUxlak1xc3A3c3J3RWp5dkcvK1l4dlJLeFpOZHB6cTFHY2ZVbWpCQjBkamNTK1B1dDlHVXh1U3dINzd4TTFDckJ2NkVZS0pLNzQzTUErdmpJSUJGVjVKNGt2L0R2M0xBVUpDU0h1VHFZOW12MUlTeWpvS0pJbzdMM1BOMkRuV1E1MnFGTFpEWHFWRlBZd01UUURIaHBLV0RyQS9yeWVJUkpHajJGSkJTUEgvaHFyR3ozNWZVaXpML2ZHY0ZMWWUxK094QVFyZ1FNUDVldFYyT081MERhU2NWUlE5QVN3bjArb05mOHVtUnoyQ1d4YUVsNk9aZGZhR2tFTHBwZW1aUzRtU0dFL3haY3YySGxlRkZXQ2phbGhxK3Fwc0VlNnN1azlaU1hNZVdDL3BiampBVWd0YjM0eVRqZFNIbkVUZG01VFN6TVdjMlFKRlBaZTRmdUJPWUZ1U0J6M015SHM4ZE1JL25MWUFmYTc1b2JBSUgrbVptbFllbEt1UXZDN1RQSlNTek1KT2tLNkVmdTVZRUdGYnRER3RhcWNHdmZWOEZ6c3lpZG1YWGFDeXFJSE1Jc2twdXU4UEd4ZTB2TFV0Tko0bnFJdkkvWk5aV0k2VmJYS0N0VldZYjhYVHE4enR1RXhydE9ySUNFRUJqbnJmcjRsWWoxdkh3Qzd5WldEekNtbDlTenVLQmlNMk1OdEw4dUhDVUhaaWdwN3BPc0xWMkMvNG1WTnhoNmFpbCtXWjJmd1ZwM1poWW5TMGttVExTdjJic0llZHFQU013djAwVDJGZlRQY04zWEp2aTRkUW1RVHE0eTk2UTNndloxTWpSRDVDYWZQUldpaGFDcHBvWnpGUlV6WXc3eFhZeDN0bmlkcXFMQ3ZhTHpnQTU0SEh2dDZJdllOdmlEREFScG1ZZXIwMkxKQ2FXbWtFVzBwaEdUQ1hqUHZZYkNUOW9yQ3ZobldPYTVjR1NSajcvdmJZWjkwMjcxYTNtdXJGdmxUU090VjJwR2xtN0RYRHBaeUU2SkZWRWhoWHd2Yk9XQlgrbjZOeUNkSXduQkZCeTJhbVhoSzd5TUtZTEtXbGx6V2thYWFzTjluYkZsVUJOMUErdDhWOW5zeDdPZTlySURWakQwR3ZEZEI0d0dUdmd0Ulh1UldhbUtoUEJzaFJxUFcwcUlaaTR5YnNKOExjRU0zVUs0MGJPaUtMVlpnck9abHRJWEo1U3pvWnV6eE5EM0xHdzZOcG1lT1lXRnpKTTB6NzYya3hjUVhTVEJoM3d4Y2sxQXBLMVFWRmZiWUZOVFd2ZGhhRjVzYmlkajcvbmJJRlprZlg2TEtjT3lPWWdydmZVOXBaQkdGRVUzWWF3ZEw2L1JVRzR4N3FBM3RrQUVzSk9INFQ4UitSajRkQXZ2YUtvVUI5eGsvM2FKU3dqUTdhZUU4aGNjTTJNTzhsMjVqS0FWUzNRZllROW5LYlJhMEI4cEVyTW9Tc2E4S2h3SWVFMC9uYkZMamZnejlibkpjaHFDemtoYktjUXdpQnV3MTh4NmpXbG42b1Fvcm5RTURUM2d1ZVRxVWlaZzhFN0Z2aUR4aWxpenpveEhSYTlxMVhIcHg4NzdOY3lkSmkwb3ZQRzdBSHVRRFViY2R0VzhicVd5QVBVYmRza29FLzVZZlNjUmUvcW9JblA5OGxweldkbCtrcUVsQS95NFpTYjViU0VzV1VFU3FBWHRNbjlMeUUyZU80cFVMc0ljRC83eEtsMFBRKzZHY05VV09CdVQ4TERiaVR4SEd6cWJwTEU1VWxwcXc1YlkrSlMyZXFXaUtBWHNNWGdFR3RNL0w2VW91eVAwcHAreEtidTlFaUxSSU1lNlg2S3hLT1hpL0lMSUJwbjNQUkF4eFk4NUpjRnlHV0lXcVNaSVc0ajhlRVFQMmUycmo3eUhXYWRGVjFSNElvQ3lab081WEJYODFBWHZNeUFjZUcvcDJFWUhHbHNpazNlNDNucjNVbUx5Z2piUm9udUxqQnV3clRLQlpyaHRtV3YwUUNmL3BvUlhSbG9hMGNyekRacnVtRnFLTE5ydzBqTzVGdnRIWThtSjkvc3RYV3ArVlNKM05nTDNMRGhzYlhCaStEYlZHQzhVa0dYemw0M1dzMi9MWUlHOVY4SmVocjI4VDRkaHRSdkZ0c25rWXBtcXpJTVpwUThoWG1rMkplZkRRMk1Qb3ZuYWE3NDlQMUwxWElHSWxsYmMvNVFKNzlyRzcvOXhMSzlYOTlRRFdRa0xiLysrbkFUMWp0OTc5MlZZc053anJ5dDlRNWZQMDNKMFVrelV0WDJuV3hXWmtwTEhIbVA1QnlmMUg3bDRuN0E4VXlSMEgvaVZzUTVqaVQvL1VkMzhjdTExdHYwWVZ5VURQdDN2S1p6SEpub1o1c3BTcEhmbEt5MVNWRkpscDdFRTljTDdJdXNZekdTVjI0ZUk3SC96RTVRdXV0TXNuNng3WVQ3VkU0WlhPeGNzUFBuajVra3ZEV2dYaTRxcWhuSmZLU0gvM2ZLWDFWNGYwdVdqc1lkNXZPTTV6M0l1L2FpK3g5SHNQZFA3d003YjhaeTR1UzlieWU5akgyekxTM3oxZmFmM1ZJWDB1R3ZzZGZhR2FYdWdvaHhVQ05QYlFud2JyeG1MWk1za0FBQUhtU1VSQlZFcm9pTWtLQVJwN1RKUld1VWRNV1JDZ3NYZDFoM3dXOGFPOENRaVEyTU9DbE43N2hLeWpwSXdJa05oejh6NmozRkgyM2dpUTJJTjQwRHZyaUNNakFpVDJ2bm1mVVhMMjdHL3hWbXZ4ZjdlMnM4cytEaEpJN0dIZXJ4NkR5c1ZSRjVUbFkxQzVIS3BBWXIrWDZtQjhEcldnUmRSTjRHZHovdENGRlVERlRuamNwb0Y1M3k2Z0x0RWlwMTd6WStUMWtTampnTWF4NHhONHRVUWJzQU4zTExBZlVFaXRxODEzUU1MN0ZvOTRqdmRidC8vTVdzYUlzVDhFK0FIdjhOR25KaWplMVovQVVTNTdCRGpNYloxOXJ3UFAvT1VMa2FkQjV4aUZjMEpnRTlqUDVpUnJKQ1lkQWcxZ3Y1VXV5NGc3SndTd2psTG5PM0lTT1JKamlRRGVLbEhIL3l5empOaHlRZ0RuSVdNR2ZrNmlSMko2SUlCellhTk5xaDRZM2JCa1B0bnUzakRwSThGSkNPd0QrNVVraGxIYURVT0FlM1N1M1REcEk4R0pDTlFCZml1Ulk1UjRveEJZQi9iek4wcjRTRzRpQXFRTFB6SEhLREUzQkxqU1djcE4ya2hRR2dTK0JPemxtMjFwOG8xNHN5UEFmZmlkVm5ZNUl3bDlJRkFGK0lhWENmdVFOc3FTQmdHK2NUZ2ErR2tReTVHWEQzejVWbXlPWWtlaUxCQW91UUIvMVlKeHhKSS9BbzhCZTh1dm9PZGYrTEJMNU43TTBibnZZa1lCZnZMU2Y3bSttT0tIdTFSdTYyd01Od1RGdGY3aEVmYkZnWC9sNTJhTEsvekdsL3ovb1JTNWdoMHBzMVVBQUFBQVNVVk9SSzVDWUlJPSIKfQo="/>
    </extobj>
    <extobj name="334E55B0-647D-440b-865C-3EC943EB4CBC-31">
      <extobjdata type="334E55B0-647D-440b-865C-3EC943EB4CBC" data="ewoJIkltZ1NldHRpbmdKc29uIiA6ICJ7XCJkcGlcIjpcIjYwMFwiLFwiZm9ybWF0XCI6XCJQTkdcIixcInRyYW5zcGFyZW50XCI6dHJ1ZSxcImF1dG9cIjpmYWxzZX0iLAoJIkxhdGV4IiA6ICJYRnNnWEhOMWJTQnJYMmtnWEd4bGNTQnRJRnhkIiwKCSJMYXRleEltZ0Jhc2U2NCIgOiAiaVZCT1J3MEtHZ29BQUFBTlNVaEVVZ0FBQVg0QUFBQjBCQU1BQUFCd0dFUWRBQUFBTUZCTVZFWC8vLzhBQUFBQUFBQUFBQUFBQUFBQUFBQUFBQUFBQUFBQUFBQUFBQUFBQUFBQUFBQUFBQUFBQUFBQUFBQUFBQUF2M2FCN0FBQUFEM1JTVGxNQUl1OHlSS3RVRUhhSlpwbTczYzFtRDk5UUFBQUFDWEJJV1hNQUFBN0VBQUFPeEFHVkt3NGJBQUFMUGtsRVFWUjRBYzFjVFlna1NSWE9ucTdwN0wrWmFSY1J4RU8xNjhFZjJLMEdSN3dJWFhoUVhCWnFSR0ZCaENvUkJGZmNibHpRblYzR2JyeklvRkxOZ3V4SnFvOWVsbTRSRWNTbDJoSGNZNDJncm5qSmNwRFZnMUJ0NmVqdXpGU0gzNHUvak15S3pJekl6cTZwT0ZSR3ZIangzb3ZJRnkrK2VOa3p3UlBNdC93N21LZlM4aldmM1o4bjg0TWRiL3ZaN2p4TllOdmYvdjE1c245RjJKL3BGTjk1ejN1ZnYvM3J5SnpsNWp6Wkg0eUVhWWY1UnIzNDlUdDZDdi9OWjUxeDc3ZUVYZjhxVlB2dE4rUU16Z3BaWjhtd0pLeWFPT2g4S1JLOFd3NjhzMlBwQzZPT0hUUXV2c3A1Ynppd3pvN2xpckRmemF1L1I4ei9tNTF4RHBvV2hQMXN3NEUzQ0hyZ2Z0ZUpjMlpNUjJJQ1F5ZUZZWit4c1JQbnpKZ3VDL3NkVjdYV1lLd3pNOXVjRkVWaUFrMG41dUM3akEzZE9HZkZ0UzNzLzdDanZqYWJMd2dhTEF2N0h6bmF2ekpuRURRSUJtSUMrNDRUYU04WEJBMENpU0ZjM1dLZEhUak9kRVpzTmJIKzQxMUhmZEdtSStPczJIcGlBcTdBb1A1Z1ZvWTU2cmtxN0hjMWE4VUY3VG1xcm9UTkQwTUVRV01ycGZiRloyNS8rZDdERkhHR3pSM3hBdTQ2cXV5bVBFMGM0Wm1YT0VlcDUyQmJFL2E3cm1DdG1kUjFpUTkzZGIvazJHcGFrWmhBcDV5MDJ1MGZBeFlWMytIS1NYY1pWUmYybHpjQnIyRFRSZEVGOGF3Sys4dmZiV0YvYWxQNFd2citmZDhSSm45YlRPREFwUG5VOXhnNzlPR2Y0bjJXdVYwQnB3WUtnc1FRLzhub0xpUWpnbTBWTXVVd3ZNRFl1ZmIvb2xoL1p3eVJOcVYvdm12WjYxQy9uNWJwMWU2S0NaeDREWXFaSSthS3YrTXhjUTE1Z2ZGcmNiTk1UV0tJZDhxTURZS1FzWklqb1M5RVhtYThYMDZ4SGhVaWdsTXA1OFZJZzduQ2I2MVJWUmI2akUwT1ZhdjBzOFhOWjNkTENjQUJmbHBxWUJBc3RCazc2NVFjYkF5VEdLSWNpa0VXN01TUTVWRmRIREQycU9reElKTjFKRjdBWVNaRFRzZGUyZkJSZzliNzVYdzJiVTVkMkY4S1EreVUzRGhMRVdNUE45S1dsR3RMREZIcWN0Sm5ySXpTMVFiU2tidGxSdHJHdE1VTE9MYjFGZERLaGYrWFlQNUhDaVI3ZEh1bG9oTnlFZjRkODQvbXNKdFlyNytZaEhQV3kyTUlaREQ4a2RNSFlQN2I1elE1T2J3ckhHaVlwRHEwOEJudzFJRXR3ZklKS1B0YmduTHV4cnF3Mzk4VkFENkdRdnZMOThhZmQ3TGpXZWo2YlJIbjBwMm5mODU1d20vY1kzODhGT3lyYnpTZStwSjEweXNNMFJTTTdyOTdUT2JrMXRnNGNzcXZBeSt6NG9uMnh3MStMYUxQRHBFOFlsNEIyc2hDV3kxSVJYRk5SZXNKWWh5ZmM2M3hzZDJnNTNDQ0VGNytwUjZlVlZtYmJLMXdYTnNkNHpWOG1sZFgyY05QQmtzTiszRXZQMmQ3UStHZURQODlaREJ1am9xSE8rTGxIU3hrQS9lQ3kveHVnQ3dWUW51ZjQ5dzZneVpMR2RIeSsyT0JFZU0zNTh2anJXQ3hVWGlVaFQxSHZCeDFLRGwrR2d6K3lrMXRJOFd4ZnJaQmRleFUvdVIwNDZkTzFudGpZUlgrQjI4RkFTN3lCZmwxWjd5OFJGQ2d6eDVjbFM5MEI0cytPT0hXQXEvalhVd1hqOC9aeG1BWi9pK1RuaU9zcmRFMVhhVzk2SWFYcjVLcnRObkQ5b21Rc3MwbWEzSXFPS28yQlRIMUMrRlVicVRJK1Uxc0cvb28zQjdpcHdjOG1jdU5VOTRSTDlkSktEeWEreWFxZTR3ZDNSV3lzUmVvYzdwSURPR1hDMEQ0aDl3MXJnZnJueDkvcmpIMmgybTlOa3IzQk5SR0xLK09oZDBRakZoL3V4YmZWRFFYQjVPTzRhbndmdHBaa3kyaEkrTVhzWS85S2FNdlNSNGQ0bllHbS9IZ3BSV0hmZmk1ZmYzSmY2bGdQZDBMQkhlQ3Rja3VIL0ZNczJBZ29VNG4yRWFMRFVPVis1QnB5aXg4Y3p5MXF4RzU4SXp3YWg5Q1BvOWppeSsveWJFNGV0TnM2dnBxQk5nc0pxdHBsa3FONGdCdXRUb3gwS2RsRWdWV3FxbElpbnFVd1JBak50SExyK1RnV2MvYXlYVHJLcjYyckJBT3czNGNLcEZSSE5sQVBsSGsxSE9iOGVLRElYQUhERWQvVDhtaDBDMmozVlJQYmVCd2JhejlCdVAyRkxMaU9TWjk2QnJrdEhENU9WdDdYYnAvdW8zdy82QnJDWnFEN0pUbVl0dngycjRqa1JXMFFvMU84UnJrS1h1d05sU2FVeDFaQkk2YU90TzlMZnNaeVJrWCt0aVl6ZWt4YVFyWUZFbWVNcnhwa0ZXM2ZzcFVkRWNUaWlxVWVwejhhbU9LYmVFclU2U1lFUFl3cUJPM00ycFJISDdFS1NQNEdwbXV5ZDhURExMNFE0YUs0QnJZVVg2WDFXK25od0NoazBON242WXFaRVVFcURtV0hUZ1ZDRnRrbEI1Wk04em90SkJiakgzMmM1Ri9LdUYxUUtYdlcrUVpKSVIvZmJHR21vN3NnaXZwcUdwd3l5cjNoK0w0ckFkaXZrRkFPM0k2QkdrZWErVUZyTk5yMWg1Rk5QT3EzUmpZSW54bWhIOGFTR2YyQjVVRWg2ZEEvd2dQOGdSMkdDSlo2Qkw4c3p4Mk0vd1BjTXJJc2gxSFZVVXlud09mNkJNRU12a0RvVGRNS1M1MVNrSjhJWWR4enpBVVI0Ymk3R2tncHlqbUU5N2xneit4OE54SDhhN3RtTkNVbmE1VEVpZ25pN0lUcnlRZ3A3YXFFYitLdEVDME1lakFRczRpcWJoc0tzamluYVpURWk0Ymp2Ymo4STl6VlMwUE5PV0VIL1I2Qk04ZzBIRlordEVyVGJLeWR1ZnBmWG9XbGx3NEtpL1dKQVJYM2swcFRMN3Aybk95blh3ODRSVThqYmdzN2UvU3l3c0haNlBKUmxKd1JtczF5b1NqcWZDdnRoZnUyRU1JdTJLTm9TRmczbTZHS2l1NUplTXl3aFozMEZFVGJMZnU0NzBNcmZ4VHhLVlJGaHhWVzR1R2JETjJLSWRDNHo2cTlVM1pUanpnRHNyUEV2VE1Say9HWmFrczVJQmxjQURvcnVGVzVsalJrUWxIMWRZaXRtNGNjN0FyYUlWNzZuMElLZkszSFcvNUJEMnpRZWlmQ3I1LzBKMXVsWkRyS2tqcjdqbDFPdndlYlpDUVpORmJDK1JCalA0bCtvbWFTVzdld2piWFljclNiU0ZKdDZlL0k5MUU5em9OdjRKWGVDbU8xNVpSU2RJQ2x0VGl6ZGRpeUlOVFJrVVY2YWo4ZnBZVWc5YU9YL0RrY0U5QUZOZy9oSUE5ZWdsSEozVDk4bGlJc0djTGlYRDBEcVJSTWFJekhKVjBYTFdKQjF2V3BZbUxtZjZCajU1eTZwSTRmM3ZIYUVVZHlnUjU3YU1mV2RCVEw0WThSdmlIL1p2UTBhS2ZkUEVObmp6OEQ3a1VCRHRzcUpDeUJpRmR2VE55eEdtTmVXMjF0Y0JqaEgrczhSQVVXcU4wOFE2ZVBQd2ZDREVqdWxPdmtKY3UvSm43VlVmUXkvOGFrQWN4SDZzakN2OG9vRktKaXNpZm1LVmxHeVZZMG8xdC9lbTNSYStWY3Q2OElNVWhhNlVmV0dpTi91dHgrSWRubnNBOTM3TElSUmhvV3NoNXBDTnQ1eklDenJJZXY2ZmpSZDdvM0Q0WmtUa1A0c3F1WXI2Q1JmNlU3WkQxRDU3WVJuR1k3T0xMem9lVWtxTjQ3UlRKOTRtTktsMlRqbCtObm9Od2hLOUp6MW1rWVpMSEZuSXVhZVdwZmRVZi9vVDlReS9TaUFjSjFWWHUrZXBIOWJqbEp3M0xsdTZNdjZoNzRncjh6VE40eG1QVE5Sd3lldTNTZlJmVlJ1YmtibFd5Y1N4c1ZDWExWWTR2OHN5VGU2bTZWNW1ueHV3ckVUek40Y2w2aTlEbjB1K1R4SXR0SVhoMkt0UFFwdTFMTUc1bUJjSHpuY3FVQVV3Z1hteFh0cDBjREFQWWc4cUtDc0RjRnI3b0hWWWt6a0ZNbGNFVE1JaHVHeHpHcFZVdlI4eGF4bSttT2YzYUNKNDJST0VuUkhNdnN6TjVsZEVrV2JsbXRSN0Vjem92Z3VkR1dsZEcrK1orUmtkTVhxVHcyUjNHQkYxRFN0QmVORlRUckQ0Vm4rQnB2emdudFEzR3RrOWl4SFA5YTlieTFkMmtBTTlXM3oxNGhocGo1dWk0eGY3cG5ZL09FVmZVQmFqcTdIOXUvLzdyaDA5NmZ0QW9NakczSDhIelJpNkQwVmwzbnFreDZHS3JRSXVJRjQ0bG90di9mQldmNExtVytlbjQ4YzFwNUI0OGtjanJQRDVEN1pweDEzYSt0bU9uMjRVOFJtclBQWGhpK2VPTDZHTTAyVlNOSlgzWGJPZlZmVjVWbnB3cSt6eUM1MkpVNFIyem9qbjRCRTk0R3Y5MlVKSHFTc1RjY2tlZTM0VDVjUjZwRXUzbkYrSWVQTG41bGFWWXptODVsNEFkNlFaZDZTOHVVRnkvQ2xWa1hxR1lucEVaeldOK2VjRE5yeUN0bHFmRnU4OHhlTDVQL2Y5WEZWNlN2VzIxRFhBSW51SDFINHpFMnRNdjd1VnpWQllhYlB6eHJITDlNOC8vOVBZdjdzVzJvemFaSStOaENvS25YNWt6OEc4NGh0czg1Z3Y4STNoNkZ1ZHIya3o4ck9kcHZmLzNwUXVkQnRKOG5pWC9IeWRjcUxFVzRYdWUxbnNBYll1MjZrbjRYTzFaWnBrUkw1enYvd0VhS09KSGNNRUh3Z0FBQUFCSlJVNUVya0pnZ2c9PSIKfQo="/>
    </extobj>
    <extobj name="334E55B0-647D-440b-865C-3EC943EB4CBC-32">
      <extobjdata type="334E55B0-647D-440b-865C-3EC943EB4CBC" data="ewoJIkltZ1NldHRpbmdKc29uIiA6ICJ7XCJkcGlcIjpcIjYwMFwiLFwiZm9ybWF0XCI6XCJQTkdcIixcInRyYW5zcGFyZW50XCI6dHJ1ZSxcImF1dG9cIjpmYWxzZX0iLAoJIkxhdGV4IiA6ICJYRnNnWEdkbGNTQmNabkpoWTNzeGZYc3lmU0JjYzNWdElIWmZhU2h0WDJrcElGeGQiLAoJIkxhdGV4SW1nQmFzZTY0IiA6ICJpVkJPUncwS0dnb0FBQUFOU1VoRVVnQUFBZ01BQUFDb0JBTUFBQUNQc2ZCZ0FBQUFNRkJNVkVYLy8vOEFBQUFBQUFBQUFBQUFBQUFBQUFBQUFBQUFBQUFBQUFBQUFBQUFBQUFBQUFBQUFBQUFBQUFBQUFBQUFBQXYzYUI3QUFBQUQzUlNUbE1BUkpudmRva1FNdDNOcXlLN1ZHWm9SK241QUFBQUNYQklXWE1BQUE3RUFBQU94QUdWS3c0YkFBQVJqRWxFUVZSNEFlMWRXNGhrUnhrK005UFRQYk05bDQzeFJZak1HQkFWeFI3WVhEWkdjZ1lpSVEvQ0xJbm1SYUdiYklJTGlqTSt4QXRFZWtBUmI5Z0xpcGlvZE91REVoUjdpQytpU0xjc2hxQklEM21JQVluZFlCNGloTXk2WStMTTdpYmxWNWRUbDlOVjU5YmRTL2RzMTBPZnFyLysvNitxLy96MVg2ck83SHBleGxJNHM1ZVI4c1NRclpIOUU3T1diQXQ1bE56c0luak12OGxGVUh5Tm9OeThHMkg1OXVlcEFHNW1FY3hpOVllZnF0L1VJamo3clEvdmVEZTFDTGdIbVlwZ3FnWGVWQVJURWNBY1RHM0JWQVJUTFpodUJCb1pURzNCVkFSVExaaHVoS2t0b0JLWTJvS3BDS1phTU4wSVZBSlRXekFWd1ZRTHBodUJTbUJxQzZZaW1HcEI1RVlvK2lSdDJhRU1KNjg0ajB4bTBncUFrTWJrTFovTzJDbUM1ZlFpZVBPRWlhQ1FYZ1QvUFdFaThNcGNCZzNIdXZLZi9jTzdYM2xJM005ejFFTUg2cGlENjg3TDlVVytycmVqRjVELzZxZDlqb2pmeWZ4WW8rNmNlRjRzYlM5YUJwNlhmNkVtaEhBeERuVXMrOTBpOExwOFlidng4ODQveUZIL0Y0ODZoaGdSSXFDZm9hQmNTVExySjN5S2VqVUo2dGpoMUowYndmT0VmaWZhNFRrbWc4cllyUy9CaEtKRTBDS3NYRXZBeHZQbUtlNjVSS2hqaGxTUDBJSVZKZ0Z5bkd6S2p3SjdJeG5xZUdGRmljQnJjaGtrZkxlM0V2TFdlQzB1Mld3aVJiREFSZkNmWkt6eTlhUUtrNHpmamNLS0ZJRUlrZzhyeVdaemlwQ2RaSmhqaFJVcEFtK0xxMEU3NFpUTEU1a3NRZ1E5OXdLWHVBaVM1aitueUNRbWkvRDltMjRSQkVGeVV2M3V2T0htRmRQejB1a1lCSHQzOFQ0N1BBVVVyM2s5QW4yTnE4RmRFU2g2MTBMbVpISDJjRTlubEx4ZWF5Zkh0V0kraVNXK1hiRjJNU0FMZUpKSHZzV29YZVVlQlQzTnJQbkZoZU5LSk9Pb3p2d25iLy8xSmZhU2ovN3k4L2YySEtoMXJnYXU3akJWZVRjTVNkWmVJdG4yZ2VjVi9XOGtHOEtDbGVlTEU3OXRDd1lGdFhoL3NpRFo4K1l5dnN4NnpMR0VZM1lVWEQycVJQUkdkdVhKbVc4K3hjdVB2dWEzSGJqaUNQSEkwUjBHNTdJbGk2Y0d5QzZXeWNYd0xJYmNMbkUxV0UvSTlwYUVlQ1phK2JyWlR0VXFaeE43OGpGRWtEelM2SDltb0hoaUljcXRKMStvRzdNb2pFVkduK1ZtclBXY3oreElLSk1pRVFabzVqMGF6MkZXRDdnTVJybmg2Z256Y2NleXRvU2xtaU4zT0RBR0JDUDVvU1Y3M0JjNy9ncEo2bkRzck9hRU1WMGw1TTZLSFdVd2FCQWtaM1hjOGFOdlJ3YW84ZlFyWWljVUVPMWZxY1RqcDhlb01pMGdTWVBrOUFNMHlZRHpyb21OTkZOSElEc0tvNVhqSWhqRWIwV0twWkRza0RxQ1J6ZTR4Q2wwQ0xtK0U0R1p0UXV5cFdVekszME0zZEpBTHBFeVg1Q0hsc1VtSWNjajJMTG51UWd5eHI0eEFrQ0VPNkFwOEx3Y2tTY2ErUkloUi91eFk2WkZFSjhhSkEyUzA3THZESHpjbGljcVNjOC9qTDlEN3FXZFF5dytKRXRMSXhZeEMwS2VEQzdiWm1BTTZBVHVod3dleURLVEtKcGtsOHhSSENMNmNrTUlPZGFNVk9rbHZLNUhJa2JNMGpYU0lIbGh3TUNJTG1qVjVQRXV5T0NEV1JZYVFYTkE5d0VodXhFb21idXF4aHZNeG1ZcHBFbjBNT3lYMlZpNXFFU1FuT2lTMmNYREJTOE5jRllROEZ3SjI1UGZRd1ovQ25xSDg2eFJKWWk0Zmh4Z0ZKTDV6RXdOaXAwYUNvaWV4V3gvcWhDR1VLdFNBWkJSQk1ud3VFT1lYNjB2Y0h2Y0orUjdRK0FzV1lnZ2ViQ2tWbkxUSy9ORHVZaHNrcmJPbE5icEZ3OURUWjQ3VkFuU2YwQ3dmT253WjhIY0hyd3pxT25QUmRPU0xWKzY1MzJzTy8vQzk4bTNleHh6NWYzKzJkOVVlTjMrZTBBdTkzV3NZUGUrRVVuVlJ4SUpFRUZ5d2t2bWdGV2hUbXBCUklYTHVVWUExNTZyNW8xODZkQm5hRFRReFJJMktTYStYRGdpS2diV2lHVzFHcHdjU1FncU5IRzhzcWREQnFxTElQbXdrb3JMMnBXOWxTQVAzQ0ttOHhhTTFvekp6eDd0ekJPYWsyNGRRaGx1WlZWdytLSzM3UGVydWphVlZXSTdoYWVKNDlXUW5kU0kwbGJMZEIrUXlIbjBzU3pRdURVdzFuWDdpeXdiS3R6RnFZU1BkMytLdlg4WStuWFBLN0VjcUJXSXNtOFVDbGdnVjIxd21qaGVQMjNyeVFJVFFiSk15Wkx3bUtPdnBpYkVCaEhZNG9xT0VYRFZJTE1PaE5MNU1lUGZoT0lzSGUvUk92WVJleko0Mzg4cExWSFNPNHNsSk0vZ09aUVNCTWs3S2JpVkdrQU92a0E2d0F1eDBCb0t2a3d6cGhKNWUxRmdkaUcxVHB0UjRVNW5uVldzUDdNdTEwb1R4NlBUVnByMHdDNjJBY3B1Y3NvQ3FkQWpibkVpZ2xuYVJHQ3NiSkVxV1pOY2FiYjVLRlZ5TkN1SThNWExCZ2ZhZnVHMDkyeHd3SkE0cGpUaURrYWVoeVhRWXQxemRxSWxldW9NTzNxWmQzZHN0SkRRcHFKdXZZbDZIYm9yUU51RUhPenl1aFNsNkRJZjBCSFhxMGFzYkRPVkpuM0NWbzJKZ1BRU291TTRpQzRJa2hOdmI5dU1BRGdiU0VoanVOVUcxRmV1bzRVaHhkdUZGbHpqSkxaZjlQWnNjTStqR1ZQRDNwVWVTdWVERWpHUkVFOW1DdWFrRjVtM3ZRMTgyNmk5dm5xUDdSeTVuRFhsUmZDZXFVUWRCVHB5enRwRjgrYmg1WXppUzh3ajYxQTJvRThYaDFYczg4NkNFUUVJQW56RHNhTm82U3ZIV29OOTRNR0U3b3BlN1BiTENyR3Y1bmpWOVBSa21DY0hUZkJEV2U4YjN3NG9zUHlucEd5MVhFT2gvbHhBZ24yQ1pZc3lRNDhBQVpFSHRTRGVGMzNJMTNkRmxUNitjcjJpdGFqZnVXaTBlZU5WVFBjUkN6d3pLR1dRbkdOaGdLK01ZRzFERE4xU01LeXNJaWMwVCswbnJyTGxhbXJLM1FQY2xvalV6elJVQ3pXTlNNTHpjQVpEUGtXRXphSGxzQ0lIaWF6TS9CWGRNSGR2QlZqMWhxaVZsSHMwUk1Bb3R0VzJ4b2N3TXByU3dPQUNWV2tMWnZ4aDZnaUQ1Y3NJQ1hvR2x0NWdhd24vNkFqVytoYW5rQy9KaW1RQ3NjVExBY1R2aVZwSEdVWUVmWldnbnorN3lrRHE4dFBBd0FOWnp5RHpBNzhqb1hHQllYajFyQzJwWFJVTVRFdWFTR05Wc3gxeTE2OHBlNEs0T3pSYVNVRmdLNlVYME1BZ21GSHF3Y243UkZCb3hxUUhmQzJoMzlCYytwdDVuMUZJemU3SDZJTjB0WGNxN3p1Sy81QjQvU0tvS1llQXp0MEEwMWViaDRMK3VCZDA4R2ROS1JzRHpIVGlrc1RRNG5uVFpHcHJyVEhFaHEzTEFXc3FnMmI5Rkt0UEJOai84bE9HVmFWQ3NIK1JHVnBJQzVick1DTWhLVGxtbUJMTXZzU1VYanNKc1diUWxteHhhcDh0UUZnZ054b2t2aThHd2NqU1Zkckc5Wlcrb0h2WUIwYjZpQkF1U2ZPcEl4WWtaNzRxOTdYRzBmQUlGQTViTCszbmxyS1Y4SW03R2xsZjFSQkJ6aC95c2FFK1hBcytNWTErNFNWdkJQVGRkbERUbm4waTBNT0Nqcm9lcUNwWHFWR3JxaDRYUEE0SkRQWHdXQTJER3BZazFkVG9jRFMwM2V3MWV4WWt2SFJUcE52YVdyVmRWQTdqaFhocGNjTHdyeENNc1RBVDIwSU1ITDJCbDdjZnRNTUJBSU5qajU4T0VOaXpxd0FJeGFUNThKVkNHT2lpQVNQYUVOVVJYQ1RwSTJKclMzT3R3NTExYlRldmlMTVBFeGNjcFl4WVQwbUZCY2lNcmdsc1NDUFNJYWhNY1FUWGljYU04VkliQmlDdTBWUXZiMEhzb0psTDkyd3FNcXl0cDFxbzFWVllvQmtTN0JjcWpabGZNTnpienZ6QW9HRnhlSStCUm5HcHJJOVY5Tlg4ZExpN1hsY0J6ZHBGaHBidkhOZVA5aVFGTlBpY2JLQVNDZ3Nhb20rT203c0Y1bDQrUjU0aTM5R0pXSVo5bWtKRzhXbUJNZEtGMUxlS3ZncGtPL3VNMTRXcjNxSktCV21LdDY2UGdiUkEybHZvWEUvMHJmSHp0ZFlHMnZsYXc2dUhnaE54ZHZndk9LeE5RVEthUnozR0xQZVBxcmJ3ekJIdjdaeUQ2OWRDN0pvdUQvWjN2eko4Z0NIWkV5eGhJU3FvbGh2NG9VZVNwWkFGd1VaQnovMlJxU0VRQmk3dzRmSU5KV1RtUzV1K3lJMzdDaVJoZkJEUlVZRUQ1YW1uQlIwVlhJc01vVWExblI2b2RzenRBNWJnQzlwanJtcVUwMGdLM2tvdkplTzZGRUYzbDVFdXdLck5xZDJCbXpPVkRGS0VWVzFqcU9OcUdId3FRWGFxNU5XZ0dyNjVmVGpMN1NIZUhMSEo5djJrOW9qZzBBeWNhTkhmWVF3UDJwN1hrbklCcUtvaWFJcUFUUis4U0Mwc2dJV2cyNE5wRW5XdUVFbVBZc3V5VGZmVy9FZjRHQkk2OUFxc1V6c3QwMjV3UkxZb2puL29qVmxadW51d0MxMklsbFZhb0lVRkVNRUdjTmZvendKZHJMSVNmRVpWblNVSGplQTN2VWZFSktEWEZUYVg1a1gyeU5NekExOFg1VklnSk5hUHNBQ2JtaGN0TElCQ1VIb3FQMjhiY3BoVHZwYmpIcGdXaFFPSC9wdmVJMklLZUpPYmRDYnpoeFg2OElwZloyRU1YWW9vODhybVVZaVdGaUFXYUFna1NBMVZmcmYydTAyNlhUU2ZRbkdhQ3BVMlIxUTZ4b2wvMGtFNmJLdm5tMW9vQThlaVVVUEg5MVFUcjFzNm5aYTI0Y3RVY2NveVRXK3FoSnJUK2lIYm9EZ09zUWJQS3llWGdpM1crNEJYdlArNG9taTJUZFZYOWc4b3VLNlJZVUUzMkVTQUwwQ1NUd3BOWWlGa1EvRkREWktyR0lDUk5ESjRSRGFQVndrNTZ4LzJ0RGtkbUxJMGRCZzZjUzVBcldxK00wKy8yT0VKQXJyTld6Z0FjaVFVTFFZOGh2bUVSNVJIK3VuNHZ1TjUvN3ZhM3ZkZzhUWjBEbXRHOCtFN1pWL3V6THFzZS9wM1c0aUI1RWtzeDFqUzNhd2lHbTR0aTBlMHowRGx0YngvemxRS081RUpiUVhSUmdEZVZ0c25BQ1Y5ZnY0Wi8relRMeWJBeHZHNWRGWUowS05Rd2o1OTNqUU5VYVJCbnhGWVVPQldLRmdNRU9PZnR4RldFcHl6NFVUdnJuaCtpVERDUGgzcGNTSTZEY2tJTENpOHBsOVBhNGl4VlJ3eFBmMmhPcVJ3Unl4cU5vOW9aY3Q4K3JMbUpJMi9wN0NTaElDd21UQXVMKzFKY0RHck5TejRSejF3K1RkazhKemtacS9BSTRaaUVUdGVFbWlUbWorYUxRV2xaYWJMQWRqOTVKK1gwV3hKbE5uMDVvUlRka1U0QVhkM3VCTndzeitCc21udlNRMkYzcThqT2RwVmhMTm1vcVE2WExWdDZwd0ttbTNhMWlOdUY1VUZYaUIzY3lqMGl0eHJRVkFnWUdUMGlJcEhVSU4zaGJ6MUEvVjhPT0FQVUYzUExwWFpLWm85aTFMbXBpQlh3MG9zNWRDbDVPZmxuVWczN3B1Qktza281bUNPMnBQbEJDeGJra0N4QXRtT3E1VHBWcUxaa2loNTRWTldMY3RuSU5maGMxUEd1d2hpSTdNTTZoRXJ3WGlEUGxrZ1oxNHZMa1NPM2ovZ0ZqVWVuWjdzbUJkUkFkeVd2Y2lWU2hKV0tTaFhpdTBaYVUvQU9ucWpLTTc1VDZpNnZWYWdhcitGTmFneUV6bTZ3Z3RxVmVoa1RvdUlXMEdPOUlXWHJlWHZsWURTZkM1cGlVVkorOGpMeEdLdFR2SWNjZjZxaGQ0RWRRNjkyWkJTbFVMeHJrblExMXJDUmlqSnJCRVJ0eWFPUHVRSXdLbzIyU3JVWU0rSm04WWpianQwVG1OK2dmeUUvRkJybzdxZ05OTHNzTGZ5dGVQT2NVWDJyV1NOMnJya2VEUGdnc09KQ0tkM0VOVVpzQkRQOG00SVlHbCsvTXpmUWxENVQzR0U0SzVtN3RKSDkxWGZkdWhXVXZYRTFIVGx4eEdWT3p5QlI5UVVKcHByTVVLU1VaVGQwTTZJd3UzcjY3Z01maDltQ0lBTkhsZ1JlaG9aUG9aUjJLMEk4U2dzWGx2UURFeTRMNnFkYzcrQktETFdONXR1RjJuODZsaDJXN1RwcDdYeXNFYkRvZFZVSHJFRWE1K3BsQk1yV2gvN3JheGo0dUJDdlYxRWJNNURhRnpSM05zM3JBT1F5NXhKekt2RElnZHZGM2laTkZ4ZGNmQW1saDBRVXhISVQ0SkNoTURiQ1lHY1RkdWZ5am1Selk0dExkNDFlMkphMWV5aCt4cVdmVnF3ajlnSU1CT0pjMFNjbUsvSFROalp2WnhjMEFhUGZFWURUSm5BMjB0TEdtRU9EN1R6VEdOc1N5T053dlNSUCtzT1RQcHdOVUQrVjFvamJmV0pQOHRCcVZQY3NOS244WWhmeHRXMmxja2tBR2xvdEc2ZGFFdlpUR3UvQnFTcUpQVktnMDlHdFlyWjc5dW1tcThsemhHWGEyRGk4cXcyM3VNRksrUEF3RHFqNUI2UlNVQUdHbFptWXczMCtSY00vWE9FZ1R2ZEQ3VkFIZ01MRktzcVdkREhEa1REZ2wzYnJMQzlFN25yL0d0TUFBNVZzbkVlTnhnOWJkbXhUU3FaUnl6Sy95c2xlNVJpRy8xR3dyQlNxeWxQNGhFLzg4NFBjQTJndjY0STgwWXVKdE5ZU0lSa3FHd3crQzBoZDMvSlZXNTUrZldQUGZRTVNMV3lhNUJQVUFPbnA5YVRKM2pFbEdWemdsWnRUSFhOOFZjVzhJZ3BTOFhnT3prTlovalRUQ21BNUlkTDR5WWNKQWloMDB3K1F4cndwaXZ4UjZmanRuWXhuekk1cnRpbTFrMjNmbUJ2Mk5oTUFBeHhVZHMyVFhxL2tyS2NzL0daQUZqVnNZV0xma29CUkYxRmpMVWNzTkpKZlhuRGt1djVaRm5Bc0lZYlF6N3dpUHRqT0swYk9hWEY0RHVMR3pub2VJM1ZrZDlaak5lOGJ0eHNadVVmSU0rOGVPTkdIYXVSeXZJNjAvbzMxV00xMTlGTVprV0Z4cTFKRGUwR2xFeFhoY2JkaXdQeW1renlHZTFLdTd3K21Xc1ljTlpWN1ZxNnZqa2dzNGtrTC9wdE9lOTh3c055U1hBeUt2anJZVmx5R1Q4UGtRd21zMUsvajMrbDk4L1hYM21vbnZxRCtNbGNzemxyZXAyc2l2VUExU1E0ZVMzemFGRGJGQ2R2cVk0VmhZNEdyWGNwRHRLVEF1NnFUVUJyRTN2ME9jRDdxSnNpdURZQXEwa2xEVjBWWFo3VWRhaDUveCtobUc2aDR1bEJxQUFBQUFCSlJVNUVya0pnZ2c9PSIKfQo="/>
    </extobj>
    <extobj name="334E55B0-647D-440b-865C-3EC943EB4CBC-33">
      <extobjdata type="334E55B0-647D-440b-865C-3EC943EB4CBC" data="ewoJIkltZ1NldHRpbmdKc29uIiA6ICJ7XCJkcGlcIjpcIjYwMFwiLFwiZm9ybWF0XCI6XCJQTkdcIixcInRyYW5zcGFyZW50XCI6dHJ1ZSxcImF1dG9cIjpmYWxzZX0iLAoJIkxhdGV4IiA6ICJYRnNnWEdkbGNTQmNabkpoWTNzeGZYc3lmU0JjYzNWdElIWmZhU2h0WDJrcElGeGQiLAoJIkxhdGV4SW1nQmFzZTY0IiA6ICJpVkJPUncwS0dnb0FBQUFOU1VoRVVnQUFBZ01BQUFDb0JBTUFBQUNQc2ZCZ0FBQUFNRkJNVkVYLy8vOEFBQUFBQUFBQUFBQUFBQUFBQUFBQUFBQUFBQUFBQUFBQUFBQUFBQUFBQUFBQUFBQUFBQUFBQUFBQUFBQXYzYUI3QUFBQUQzUlNUbE1BUkpudmRva1FNdDNOcXlLN1ZHWm9SK241QUFBQUNYQklXWE1BQUE3RUFBQU94QUdWS3c0YkFBQVJqRWxFUVZSNEFlMWRXNGhrUnhrK005UFRQYk05bDQzeFJZak1HQkFWeFI3WVhEWkdjZ1lpSVEvQ0xJbm1SYUdiYklJTGlqTSt4QXRFZWtBUmI5Z0xpcGlvZE91REVoUjdpQytpU0xjc2hxQklEM21JQVluZFlCNGloTXk2WStMTTdpYmxWNWRUbDlOVjU5YmRTL2RzMTBPZnFyLysvNitxLy96MVg2ck83SHBleGxJNHM1ZVI4c1NRclpIOUU3T1diQXQ1bE56c0luak12OGxGVUh5Tm9OeThHMkg1OXVlcEFHNW1FY3hpOVllZnF0L1VJamo3clEvdmVEZTFDTGdIbVlwZ3FnWGVWQVJURWNBY1RHM0JWQVJUTFpodUJCb1pURzNCVkFSVExaaHVoS2t0b0JLWTJvS3BDS1phTU4wSVZBSlRXekFWd1ZRTHBodUJTbUJxQzZZaW1HcEI1RVlvK2lSdDJhRU1KNjg0ajB4bTBncUFrTWJrTFovTzJDbUM1ZlFpZVBPRWlhQ1FYZ1QvUFdFaThNcGNCZzNIdXZLZi9jTzdYM2xJM005ejFFTUg2cGlENjg3TDlVVytycmVqRjVELzZxZDlqb2pmeWZ4WW8rNmNlRjRzYlM5YUJwNlhmNkVtaEhBeERuVXMrOTBpOExwOFlidng4ODQveUZIL0Y0ODZoaGdSSXFDZm9hQmNTVExySjN5S2VqVUo2dGpoMUowYndmT0VmaWZhNFRrbWc4cllyUy9CaEtKRTBDS3NYRXZBeHZQbUtlNjVSS2hqaGxTUDBJSVZKZ0Z5bkd6S2p3SjdJeG5xZUdGRmljQnJjaGtrZkxlM0V2TFdlQzB1Mld3aVJiREFSZkNmWkt6eTlhUUtrNHpmamNLS0ZJRUlrZzhyeVdaemlwQ2RaSmhqaFJVcEFtK0xxMEU3NFpUTEU1a3NRZ1E5OXdLWHVBaVM1aitueUNRbWkvRDltMjRSQkVGeVV2M3V2T0htRmRQejB1a1lCSHQzOFQ0N1BBVVVyM2s5QW4yTnE4RmRFU2g2MTBMbVpISDJjRTlubEx4ZWF5Zkh0V0kraVNXK1hiRjJNU0FMZUpKSHZzV29YZVVlQlQzTnJQbkZoZU5LSk9Pb3p2d25iLy8xSmZhU2ovN3k4L2YySEtoMXJnYXU3akJWZVRjTVNkWmVJdG4yZ2VjVi9XOGtHOEtDbGVlTEU3OXRDd1lGdFhoL3NpRFo4K1l5dnN4NnpMR0VZM1lVWEQycVJQUkdkdVhKbVc4K3hjdVB2dWEzSGJqaUNQSEkwUjBHNTdJbGk2Y0d5QzZXeWNYd0xJYmNMbkUxV0UvSTlwYUVlQ1phK2JyWlR0VXFaeE43OGpGRWtEelM2SDltb0hoaUljcXRKMStvRzdNb2pFVkduK1ZtclBXY3oreElLSk1pRVFabzVqMGF6MkZXRDdnTVJybmg2Z256Y2NleXRvU2xtaU4zT0RBR0JDUDVvU1Y3M0JjNy9ncEo2bkRzck9hRU1WMGw1TTZLSFdVd2FCQWtaM1hjOGFOdlJ3YW84ZlFyWWljVUVPMWZxY1RqcDhlb01pMGdTWVBrOUFNMHlZRHpyb21OTkZOSElEc0tvNVhqSWhqRWIwV0twWkRza0RxQ1J6ZTR4Q2wwQ0xtK0U0R1p0UXV5cFdVekszME0zZEpBTHBFeVg1Q0hsc1VtSWNjajJMTG51UWd5eHI0eEFrQ0VPNkFwOEx3Y2tTY2ErUkloUi91eFk2WkZFSjhhSkEyUzA3THZESHpjbGljcVNjOC9qTDlEN3FXZFF5dytKRXRMSXhZeEMwS2VEQzdiWm1BTTZBVHVod3dleURLVEtKcGtsOHhSSENMNmNrTUlPZGFNVk9rbHZLNUhJa2JNMGpYU0lIbGh3TUNJTG1qVjVQRXV5T0NEV1JZYVFYTkE5d0VodXhFb21idXF4aHZNeG1ZcHBFbjBNT3lYMlZpNXFFU1FuT2lTMmNYREJTOE5jRllROEZ3SjI1UGZRd1ovQ25xSDg2eFJKWWk0Zmh4Z0ZKTDV6RXdOaXAwYUNvaWV4V3gvcWhDR1VLdFNBWkJSQk1ud3VFT1lYNjB2Y0h2Y0orUjdRK0FzV1lnZ2ViQ2tWbkxUSy9ORHVZaHNrcmJPbE5icEZ3OURUWjQ3VkFuU2YwQ3dmT253WjhIY0hyd3pxT25QUmRPU0xWKzY1MzJzTy8vQzk4bTNleHh6NWYzKzJkOVVlTjMrZTBBdTkzV3NZUGUrRVVuVlJ4SUpFRUZ5d2t2bWdGV2hUbXBCUklYTHVVWUExNTZyNW8xODZkQm5hRFRReFJJMktTYStYRGdpS2diV2lHVzFHcHdjU1FncU5IRzhzcWREQnFxTElQbXdrb3JMMnBXOWxTQVAzQ0ttOHhhTTFvekp6eDd0ekJPYWsyNGRRaGx1WlZWdytLSzM3UGVydWphVlZXSTdoYWVKNDlXUW5kU0kwbGJMZEIrUXlIbjBzU3pRdURVdzFuWDdpeXdiS3R6RnFZU1BkMytLdlg4WStuWFBLN0VjcUJXSXNtOFVDbGdnVjIxd21qaGVQMjNyeVFJVFFiSk15Wkx3bUtPdnBpYkVCaEhZNG9xT0VYRFZJTE1PaE5MNU1lUGZoT0lzSGUvUk92WVJleko0Mzg4cExWSFNPNHNsSk0vZ09aUVNCTWs3S2JpVkdrQU92a0E2d0F1eDBCb0t2a3d6cGhKNWUxRmdkaUcxVHB0UjRVNW5uVldzUDdNdTEwb1R4NlBUVnByMHdDNjJBY3B1Y3NvQ3FkQWpibkVpZ2xuYVJHQ3NiSkVxV1pOY2FiYjVLRlZ5TkN1SThNWExCZ2ZhZnVHMDkyeHd3SkE0cGpUaURrYWVoeVhRWXQxemRxSWxldW9NTzNxWmQzZHN0SkRRcHFKdXZZbDZIYm9yUU51RUhPenl1aFNsNkRJZjBCSFhxMGFzYkRPVkpuM0NWbzJKZ1BRU291TTRpQzRJa2hOdmI5dU1BRGdiU0VoanVOVUcxRmV1bzRVaHhkdUZGbHpqSkxaZjlQWnNjTStqR1ZQRDNwVWVTdWVERWpHUkVFOW1DdWFrRjVtM3ZRMTgyNmk5dm5xUDdSeTVuRFhsUmZDZXFVUWRCVHB5enRwRjgrYmg1WXppUzh3ajYxQTJvRThYaDFYczg4NkNFUUVJQW56RHNhTm82U3ZIV29OOTRNR0U3b3BlN1BiTENyR3Y1bmpWOVBSa21DY0hUZkJEV2U4YjN3NG9zUHlucEd5MVhFT2gvbHhBZ24yQ1pZc3lRNDhBQVpFSHRTRGVGMzNJMTNkRmxUNitjcjJpdGFqZnVXaTBlZU5WVFBjUkN6d3pLR1dRbkdOaGdLK01ZRzFERE4xU01LeXNJaWMwVCswbnJyTGxhbXJLM1FQY2xvalV6elJVQ3pXTlNNTHpjQVpEUGtXRXphSGxzQ0lIaWF6TS9CWGRNSGR2QlZqMWhxaVZsSHMwUk1Bb3R0VzJ4b2N3TXByU3dPQUNWV2tMWnZ4aDZnaUQ1Y3NJQ1hvR2x0NWdhd24vNkFqVytoYW5rQy9KaW1RQ3NjVExBY1R2aVZwSEdVWUVmWldnbnorN3lrRHE4dFBBd0FOWnp5RHpBNzhqb1hHQllYajFyQzJwWFJVTVRFdWFTR05Wc3gxeTE2OHBlNEs0T3pSYVNVRmdLNlVYME1BZ21GSHF3Y243UkZCb3hxUUhmQzJoMzlCYytwdDVuMUZJemU3SDZJTjB0WGNxN3p1Sy81QjQvU0tvS1llQXp0MEEwMWViaDRMK3VCZDA4R2ROS1JzRHpIVGlrc1RRNG5uVFpHcHJyVEhFaHEzTEFXc3FnMmI5Rkt0UEJOai84bE9HVmFWQ3NIK1JHVnBJQzVick1DTWhLVGxtbUJMTXZzU1VYanNKc1diUWxteHhhcDh0UUZnZ054b2t2aThHd2NqU1Zkckc5Wlcrb0h2WUIwYjZpQkF1U2ZPcEl4WWtaNzRxOTdYRzBmQUlGQTViTCszbmxyS1Y4SW03R2xsZjFSQkJ6aC95c2FFK1hBcytNWTErNFNWdkJQVGRkbERUbm4waTBNT0Nqcm9lcUNwWHFWR3JxaDRYUEE0SkRQWHdXQTJER3BZazFkVG9jRFMwM2V3MWV4WWt2SFJUcE52YVdyVmRWQTdqaFhocGNjTHdyeENNc1RBVDIwSU1ITDJCbDdjZnRNTUJBSU5qajU4T0VOaXpxd0FJeGFUNThKVkNHT2lpQVNQYUVOVVJYQ1RwSTJKclMzT3R3NTExYlRldmlMTVBFeGNjcFl4WVQwbUZCY2lNcmdsc1NDUFNJYWhNY1FUWGljYU04VkliQmlDdTBWUXZiMEhzb0psTDkyd3FNcXl0cDFxbzFWVllvQmtTN0JjcWpabGZNTnpienZ6QW9HRnhlSStCUm5HcHJJOVY5Tlg4ZExpN1hsY0J6ZHBGaHBidkhOZVA5aVFGTlBpY2JLQVNDZ3Nhb20rT203c0Y1bDQrUjU0aTM5R0pXSVo5bWtKRzhXbUJNZEtGMUxlS3ZncGtPL3VNMTRXcjNxSktCV21LdDY2UGdiUkEybHZvWEUvMHJmSHp0ZFlHMnZsYXc2dUhnaE54ZHZndk9LeE5RVEthUnozR0xQZVBxcmJ3ekJIdjdaeUQ2OWRDN0pvdUQvWjN2eko4Z0NIWkV5eGhJU3FvbGh2NG9VZVNwWkFGd1VaQnovMlJxU0VRQmk3dzRmSU5KV1RtUzV1K3lJMzdDaVJoZkJEUlVZRUQ1YW1uQlIwVlhJc01vVWExblI2b2RzenRBNWJnQzlwanJtcVUwMGdLM2tvdkplTzZGRUYzbDVFdXdLck5xZDJCbXpPVkRGS0VWVzFqcU9OcUdId3FRWGFxNU5XZ0dyNjVmVGpMN1NIZUhMSEo5djJrOW9qZzBBeWNhTkhmWVF3UDJwN1hrbklCcUtvaWFJcUFUUis4U0Mwc2dJV2cyNE5wRW5XdUVFbVBZc3V5VGZmVy9FZjRHQkk2OUFxc1V6c3QwMjV3UkxZb2puL29qVmxadW51d0MxMklsbFZhb0lVRkVNRUdjTmZvendKZHJMSVNmRVpWblNVSGplQTN2VWZFSktEWEZUYVg1a1gyeU5NekExOFg1VklnSk5hUHNBQ2JtaGN0TElCQ1VIb3FQMjhiY3BoVHZwYmpIcGdXaFFPSC9wdmVJMklLZUpPYmRDYnpoeFg2OElwZloyRU1YWW9vODhybVVZaVdGaUFXYUFna1NBMVZmcmYydTAyNlhUU2ZRbkdhQ3BVMlIxUTZ4b2wvMGtFNmJLdm5tMW9vQThlaVVVUEg5MVFUcjFzNm5aYTI0Y3RVY2NveVRXK3FoSnJUK2lIYm9EZ09zUWJQS3llWGdpM1crNEJYdlArNG9taTJUZFZYOWc4b3VLNlJZVUUzMkVTQUwwQ1NUd3BOWWlGa1EvRkREWktyR0lDUk5ESjRSRGFQVndrNTZ4LzJ0RGtkbUxJMGRCZzZjUzVBcldxK00wKy8yT0VKQXJyTld6Z0FjaVFVTFFZOGh2bUVSNVJIK3VuNHZ1TjUvN3ZhM3ZkZzhUWjBEbXRHOCtFN1pWL3V6THFzZS9wM1c0aUI1RWtzeDFqUzNhd2lHbTR0aTBlMHowRGx0YngvemxRS081RUpiUVhSUmdEZVZ0c25BQ1Y5ZnY0Wi8relRMeWJBeHZHNWRGWUowS05Rd2o1OTNqUU5VYVJCbnhGWVVPQldLRmdNRU9PZnR4RldFcHl6NFVUdnJuaCtpVERDUGgzcGNTSTZEY2tJTENpOHBsOVBhNGl4VlJ3eFBmMmhPcVJ3Unl4cU5vOW9aY3Q4K3JMbUpJMi9wN0NTaElDd21UQXVMKzFKY0RHck5TejRSejF3K1RkazhKemtacS9BSTRaaUVUdGVFbWlUbWorYUxRV2xaYWJMQWRqOTVKK1gwV3hKbE5uMDVvUlRka1U0QVhkM3VCTndzeitCc21udlNRMkYzcThqT2RwVmhMTm1vcVE2WExWdDZwd0ttbTNhMWlOdUY1VUZYaUIzY3lqMGl0eHJRVkFnWUdUMGlJcEhVSU4zaGJ6MUEvVjhPT0FQVUYzUExwWFpLWm85aTFMbXBpQlh3MG9zNWRDbDVPZmxuVWczN3B1Qktza281bUNPMnBQbEJDeGJra0N4QXRtT3E1VHBWcUxaa2loNTRWTldMY3RuSU5maGMxUEd1d2hpSTdNTTZoRXJ3WGlEUGxrZ1oxNHZMa1NPM2ovZ0ZqVWVuWjdzbUJkUkFkeVd2Y2lWU2hKV0tTaFhpdTBaYVUvQU9ucWpLTTc1VDZpNnZWYWdhcitGTmFneUV6bTZ3Z3RxVmVoa1RvdUlXMEdPOUlXWHJlWHZsWURTZkM1cGlVVkorOGpMeEdLdFR2SWNjZjZxaGQ0RWRRNjkyWkJTbFVMeHJrblExMXJDUmlqSnJCRVJ0eWFPUHVRSXdLbzIyU3JVWU0rSm04WWpianQwVG1OK2dmeUUvRkJybzdxZ05OTHNzTGZ5dGVQT2NVWDJyV1NOMnJya2VEUGdnc09KQ0tkM0VOVVpzQkRQOG00SVlHbCsvTXpmUWxENVQzR0U0SzVtN3RKSDkxWGZkdWhXVXZYRTFIVGx4eEdWT3p5QlI5UVVKcHByTVVLU1VaVGQwTTZJd3UzcjY3Z01maDltQ0lBTkhsZ1JlaG9aUG9aUjJLMEk4U2dzWGx2UURFeTRMNnFkYzcrQktETFdONXR1RjJuODZsaDJXN1RwcDdYeXNFYkRvZFZVSHJFRWE1K3BsQk1yV2gvN3JheGo0dUJDdlYxRWJNNURhRnpSM05zM3JBT1F5NXhKekt2RElnZHZGM2laTkZ4ZGNmQW1saDBRVXhISVQ0SkNoTURiQ1lHY1RkdWZ5am1Selk0dExkNDFlMkphMWV5aCt4cVdmVnF3ajlnSU1CT0pjMFNjbUsvSFROalp2WnhjMEFhUGZFWURUSm5BMjB0TEdtRU9EN1R6VEdOc1N5T053dlNSUCtzT1RQcHdOVUQrVjFvamJmV0pQOHRCcVZQY3NOS244WWhmeHRXMmxja2tBR2xvdEc2ZGFFdlpUR3UvQnFTcUpQVktnMDlHdFlyWjc5dW1tcThsemhHWGEyRGk4cXcyM3VNRksrUEF3RHFqNUI2UlNVQUdHbFptWXczMCtSY00vWE9FZ1R2ZEQ3VkFIZ01MRktzcVdkREhEa1REZ2wzYnJMQzlFN25yL0d0TUFBNVZzbkVlTnhnOWJkbXhUU3FaUnl6Sy95c2xlNVJpRy8xR3dyQlNxeWxQNGhFLzg4NFBjQTJndjY0STgwWXVKdE5ZU0lSa3FHd3crQzBoZDMvSlZXNTUrZldQUGZRTVNMV3lhNUJQVUFPbnA5YVRKM2pFbEdWemdsWnRUSFhOOFZjVzhJZ3BTOFhnT3prTlovalRUQ21BNUlkTDR5WWNKQWloMDB3K1F4cndwaXZ4UjZmanRuWXhuekk1cnRpbTFrMjNmbUJ2Mk5oTUFBeHhVZHMyVFhxL2tyS2NzL0daQUZqVnNZV0xma29CUkYxRmpMVWNzTkpKZlhuRGt1djVaRm5Bc0lZYlF6N3dpUHRqT0swYk9hWEY0RHVMR3pub2VJM1ZrZDlaak5lOGJ0eHNadVVmSU0rOGVPTkdIYXVSeXZJNjAvbzMxV00xMTlGTVprV0Z4cTFKRGUwR2xFeFhoY2JkaXdQeW1renlHZTFLdTd3K21Xc1ljTlpWN1ZxNnZqa2dzNGtrTC9wdE9lOTh3c055U1hBeUt2anJZVmx5R1Q4UGtRd21zMUsvajMrbDk4L1hYM21vbnZxRCtNbGNzemxyZXAyc2l2VUExU1E0ZVMzemFGRGJGQ2R2cVk0VmhZNEdyWGNwRHRLVEF1NnFUVUJyRTN2ME9jRDdxSnNpdURZQXEwa2xEVjBWWFo3VWRhaDUveCtobUc2aDR1bEJxQUFBQUFCSlJVNUVya0pnZ2c9PSIKfQo="/>
    </extobj>
    <extobj name="334E55B0-647D-440b-865C-3EC943EB4CBC-34">
      <extobjdata type="334E55B0-647D-440b-865C-3EC943EB4CBC" data="ewoJIkltZ1NldHRpbmdKc29uIiA6ICJ7XCJkcGlcIjpcIjYwMFwiLFwiZm9ybWF0XCI6XCJQTkdcIixcInRyYW5zcGFyZW50XCI6dHJ1ZSxcImF1dG9cIjp0cnVlfSIsCgkiTGF0ZXgiIDogIlhGc2dYR3hzSUZ4ZCIsCgkiTGF0ZXhJbWdCYXNlNjQiIDogImlWQk9SdzBLR2dvQUFBQU5TVWhFVWdBQUFFc0FBQUExQkFNQUFBRDdTQXRvQUFBQU1GQk1WRVgvLy84QUFBQUFBQUFBQUFBQUFBQUFBQUFBQUFBQUFBQUFBQUFBQUFBQUFBQUFBQUFBQUFBQUFBQUFBQUFBQUFBdjNhQjdBQUFBRDNSU1RsTUFWTTN2WmlLck1oQ1ppZDEyUkx1R3Y1VExBQUFBQ1hCSVdYTUFBQTdFQUFBT3hBR1ZLdzRiQUFBQjlVbEVRVlJJRFpWVnUwb0RRUlNkZ01GRkVoQXNiUVFSSzRtQ1dBa0orQUZhV2FxTllKZmdCOGhpSWVnWDJDV2xsWThQRUFVL0lNSFdXbXdFUVVId2djZTV5NTdKdmNNYTFqUm43NW16TzJmbTNKazRWL2lyekxhRy9PYks4Tms4alRld0dJaGpvQk1LL1ZCdEF6c2tKb0N2bElYR3BBc3NreGhyQWowV0J2dkFKNG42RGJETHd1QVU4SkhtakRlSmVUUEs0aDc0MmNnTE1YbkZBWU5id09zZ1o1SUxaZEtvL09xL0pzbmNLWlBrTXZTcmY3c2xNNjFNa3N0UVZuOUdScHNrbDJIRnIzNlBqRFpKTGtOWi9STVpiL0l0bUNRcEtLdS9KbEhUSmtrS210VWJrMXJsK3NBM2lYcTVpRjdLUmhSTWNvSU1aZldkbkRFbWphcDhSQzIrTnpLaUhsWDdxby9JWlNpck54SFJwRkhGRVEzN1NNdVNkcG1JM0xadTBJYnFJLzB0NTliVllVMVVYbGJsRG9IM2xGejNyNUNjVzFNTlgvZXpQdktkQ0MrVXUwb1RPSTNHODFMdWduQVlhMTUzVzZ5cnZpaExKNzV0VzhVNnNSUXVpazEvVWdmRk9tTkpVaTNNeXpsL1FvYVdIdndlYlJSL1Q4NWJzQ1I3bEJicmpLVStzRm9zYzlxUzJhTklMNVk0bGV6UlFqVE9VbHVTTGh3Ulc3QWsxMDdaMkhxY3lPSi9ZZ3VXamtiRXBpMGRxTHZBVHV0TUo0Mkl6WFNTMzZQd1Z4Sjl6MWp5c1lWYkw5SnBTeExiVWpUTzBzVFdCdVk0RUtHM05FTktZa3RaUk5qSFpXQjhiSDgwcVV2T0IwSG14cDdkTDUwYldKZTFvdW16QUFBQUFFbEZUa1N1UW1DQyIKfQo="/>
    </extobj>
    <extobj name="334E55B0-647D-440b-865C-3EC943EB4CBC-35">
      <extobjdata type="334E55B0-647D-440b-865C-3EC943EB4CBC" data="ewoJIkltZ1NldHRpbmdKc29uIiA6ICJ7XCJkcGlcIjpcIjYwMFwiLFwiZm9ybWF0XCI6XCJQTkdcIixcInRyYW5zcGFyZW50XCI6dHJ1ZSxcImF1dG9cIjpmYWxzZX0iLAoJIkxhdGV4IiA6ICJYRnNnWEdSbGJIUmhJRnhkIiwKCSJMYXRleEltZ0Jhc2U2NCIgOiAiaVZCT1J3MEtHZ29BQUFBTlNVaEVVZ0FBQUNNQUFBQThCQU1BQUFBZWR4NGtBQUFBTUZCTVZFWC8vLzhBQUFBQUFBQUFBQUFBQUFBQUFBQUFBQUFBQUFBQUFBQUFBQUFBQUFBQUFBQUFBQUFBQUFBQUFBQUFBQUF2M2FCN0FBQUFEM1JTVGxNQUVIYXIzZSs3aVZReVpzMGlSSm44ZFpNOUFBQUFDWEJJV1hNQUFBN0VBQUFPeEFHVkt3NGJBQUFCd2tsRVFWUTRFV1ZUdTA3RFFCQThpNWNKQ1VSSWlKTHdCYWFnbzNBYTZnU0pqdUpFQXcxUytBUFNVaVYva0ZCVGhEOUlDdnJ3QjBsTFpaRVhvQUREN3ZuMnpuS3UyZlY0dkRzN2UxWkt6djZwbnQ4K3loUEhMWml6ZVBKZ2YzYWpHWndQQkZ0YkR0UjJ6RmhYb0U2VnNsS05vRGVCNGk1bkJZMmxJRXEzVFhwNFBuYVE1d3NVNEY1U0YxRjNxU1MxaVdRdU51WmxsOXZrWWJYWUVEOTUxanBtZVlpTXlNc0lnTjg4TGNGS3p5SHdrcU90QVg4NXFFaFdOWE5ZQTdqSVFTMWs3T04zd1RQN1hzblFnZ1FMZ2o0eVVJUkpPUWFtSG5yRnRLeElHUWFDbFRSdmI1Y2dOMmZQek1mSzZwWVYyaFdUTWhsOVpNdDIzRXowUWRYd041ellIYUJ0SUs2ZjFvcEVEdFZNSWZwT05rRlFtV21id0VsS1Y5cHFKZEZwS2FYNmxoWDdkWkV3NXROcTNIVklVcWpncXl2YUVyTm9EVldPZkdJc09KRGtNVWMrZlh4eW9JWk5qbngwT3ZiSSswYWRqTk05bVl1dXZTMGJlVmwwZXlyOGZaUjI0WlJHTXlQMnhBZWw5dXh1V3g1cTRZdkpKTUl0citIY2xSK0pORFFOaTl3MWtmZG9YNUtwMXE0amZOdVhzY3lZdUIvMndGb2YrajRsVzJLWXViNDlYRk9OVURzeE5LMmVINnRpSWlWTkN4cjNVdVBPdGt0RGVLYXYzaDN5RDNUZkJvODNQQ3pSQUFBQUFFbEZUa1N1UW1DQyIKfQo="/>
    </extobj>
    <extobj name="334E55B0-647D-440b-865C-3EC943EB4CBC-36">
      <extobjdata type="334E55B0-647D-440b-865C-3EC943EB4CBC" data="ewoJIkltZ1NldHRpbmdKc29uIiA6ICJ7XCJkcGlcIjpcIjYwMFwiLFwiZm9ybWF0XCI6XCJQTkdcIixcInRyYW5zcGFyZW50XCI6dHJ1ZSxcImF1dG9cIjpmYWxzZX0iLAoJIkxhdGV4IiA6ICJYRnNnWEdSbGJIUmhJRnhkIiwKCSJMYXRleEltZ0Jhc2U2NCIgOiAiaVZCT1J3MEtHZ29BQUFBTlNVaEVVZ0FBQUNNQUFBQThCQU1BQUFBZWR4NGtBQUFBTUZCTVZFWC8vLzhBQUFBQUFBQUFBQUFBQUFBQUFBQUFBQUFBQUFBQUFBQUFBQUFBQUFBQUFBQUFBQUFBQUFBQUFBQUFBQUF2M2FCN0FBQUFEM1JTVGxNQUVIYXIzZSs3aVZReVpzMGlSSm44ZFpNOUFBQUFDWEJJV1hNQUFBN0VBQUFPeEFHVkt3NGJBQUFCd2tsRVFWUTRFV1ZUdTA3RFFCQThpNWNKQ1VSSWlKTHdCYWFnbzNBYTZnU0pqdUpFQXcxUytBUFNVaVYva0ZCVGhEOUlDdnJ3QjBsTFpaRVhvQUREN3ZuMnpuS3UyZlY0dkRzN2UxWkt6djZwbnQ4K3loUEhMWml6ZVBKZ2YzYWpHWndQQkZ0YkR0UjJ6RmhYb0U2VnNsS05vRGVCNGk1bkJZMmxJRXEzVFhwNFBuYVE1d3NVNEY1U0YxRjNxU1MxaVdRdU51WmxsOXZrWWJYWUVEOTUxanBtZVlpTXlNc0lnTjg4TGNGS3p5SHdrcU90QVg4NXFFaFdOWE5ZQTdqSVFTMWs3T04zd1RQN1hzblFnZ1FMZ2o0eVVJUkpPUWFtSG5yRnRLeElHUWFDbFRSdmI1Y2dOMmZQek1mSzZwWVYyaFdUTWhsOVpNdDIzRXowUWRYd041ellIYUJ0SUs2ZjFvcEVEdFZNSWZwT05rRlFtV21id0VsS1Y5cHFKZEZwS2FYNmxoWDdkWkV3NXROcTNIVklVcWpncXl2YUVyTm9EVldPZkdJc09KRGtNVWMrZlh4eW9JWk5qbngwT3ZiSSswYWRqTk05bVl1dXZTMGJlVmwwZXlyOGZaUjI0WlJHTXlQMnhBZWw5dXh1V3g1cTRZdkpKTUl0citIY2xSK0pORFFOaTl3MWtmZG9YNUtwMXE0amZOdVhzY3lZdUIvMndGb2YrajRsVzJLWXViNDlYRk9OVURzeE5LMmVINnRpSWlWTkN4cjNVdVBPdGt0RGVLYXYzaDN5RDNUZkJvODNQQ3pSQUFBQUFFbEZUa1N1UW1DQyIKfQo="/>
    </extobj>
    <extobj name="334E55B0-647D-440b-865C-3EC943EB4CBC-37">
      <extobjdata type="334E55B0-647D-440b-865C-3EC943EB4CBC" data="ewoJIkltZ1NldHRpbmdKc29uIiA6ICJ7XCJkcGlcIjpcIjYwMFwiLFwiZm9ybWF0XCI6XCJQTkdcIixcInRyYW5zcGFyZW50XCI6dHJ1ZSxcImF1dG9cIjpmYWxzZX0iLAoJIkxhdGV4IiA6ICJYRnNnWEdSbGJIUmhJRnhkIiwKCSJMYXRleEltZ0Jhc2U2NCIgOiAiaVZCT1J3MEtHZ29BQUFBTlNVaEVVZ0FBQUNNQUFBQThCQU1BQUFBZWR4NGtBQUFBTUZCTVZFWC8vLzhBQUFBQUFBQUFBQUFBQUFBQUFBQUFBQUFBQUFBQUFBQUFBQUFBQUFBQUFBQUFBQUFBQUFBQUFBQUFBQUF2M2FCN0FBQUFEM1JTVGxNQUVIYXIzZSs3aVZReVpzMGlSSm44ZFpNOUFBQUFDWEJJV1hNQUFBN0VBQUFPeEFHVkt3NGJBQUFCd2tsRVFWUTRFV1ZUdTA3RFFCQThpNWNKQ1VSSWlKTHdCYWFnbzNBYTZnU0pqdUpFQXcxUytBUFNVaVYva0ZCVGhEOUlDdnJ3QjBsTFpaRVhvQUREN3ZuMnpuS3UyZlY0dkRzN2UxWkt6djZwbnQ4K3loUEhMWml6ZVBKZ2YzYWpHWndQQkZ0YkR0UjJ6RmhYb0U2VnNsS05vRGVCNGk1bkJZMmxJRXEzVFhwNFBuYVE1d3NVNEY1U0YxRjNxU1MxaVdRdU51WmxsOXZrWWJYWUVEOTUxanBtZVlpTXlNc0lnTjg4TGNGS3p5SHdrcU90QVg4NXFFaFdOWE5ZQTdqSVFTMWs3T04zd1RQN1hzblFnZ1FMZ2o0eVVJUkpPUWFtSG5yRnRLeElHUWFDbFRSdmI1Y2dOMmZQek1mSzZwWVYyaFdUTWhsOVpNdDIzRXowUWRYd041ellIYUJ0SUs2ZjFvcEVEdFZNSWZwT05rRlFtV21id0VsS1Y5cHFKZEZwS2FYNmxoWDdkWkV3NXROcTNIVklVcWpncXl2YUVyTm9EVldPZkdJc09KRGtNVWMrZlh4eW9JWk5qbngwT3ZiSSswYWRqTk05bVl1dXZTMGJlVmwwZXlyOGZaUjI0WlJHTXlQMnhBZWw5dXh1V3g1cTRZdkpKTUl0citIY2xSK0pORFFOaTl3MWtmZG9YNUtwMXE0amZOdVhzY3lZdUIvMndGb2YrajRsVzJLWXViNDlYRk9OVURzeE5LMmVINnRpSWlWTkN4cjNVdVBPdGt0RGVLYXYzaDN5RDNUZkJvODNQQ3pSQUFBQUFFbEZUa1N1UW1DQyIKfQo="/>
    </extobj>
    <extobj name="334E55B0-647D-440b-865C-3EC943EB4CBC-38">
      <extobjdata type="334E55B0-647D-440b-865C-3EC943EB4CBC" data="ewoJIkltZ1NldHRpbmdKc29uIiA6ICJ7XCJkcGlcIjpcIjYwMFwiLFwiZm9ybWF0XCI6XCJQTkdcIixcInRyYW5zcGFyZW50XCI6dHJ1ZSxcImF1dG9cIjp0cnVlfSIsCgkiTGF0ZXgiIDogIlhGc2dYR1p5WVdON01tNWVNbjE3WEdWd2MybHNiMjU5SUZ4ZCIsCgkiTGF0ZXhJbWdCYXNlNjQiIDogImlWQk9SdzBLR2dvQUFBQU5TVWhFVWdBQUFJRUFBQUMzQkFNQUFBREhyU0RUQUFBQU1GQk1WRVgvLy84QUFBQUFBQUFBQUFBQUFBQUFBQUFBQUFBQUFBQUFBQUFBQUFBQUFBQUFBQUFBQUFBQUFBQUFBQUFBQUFBdjNhQjdBQUFBRDNSU1RsTUFFR2FyemUvZFZFUzdJcGwyTW9ucy81MFZBQUFBQ1hCSVdYTUFBQTdFQUFBT3hBR1ZLdzRiQUFBR0cwbEVRVlJvQmUxYVBXd2pSUlFlKzVLTDQzUGk2TkFkU0JRWElVcWtCRVJCWjZPVGtBQUpSK2h5Qlg5cmtHaVFrSE1Vb0t2c0N1a2FFZ29haXN0S1ZOQTRFbW5naE9MeU9ydWx3VUYwZ0hDQTJIQUhkNDl2L21lZDNiRzliaWgyaXQwMzcyL252WG52emRnempNM2VDb2ZCNkpYVzdISkdJaDhRMnZCSGc1Z1ZLRFpHZDcvNnBFRzBQcXVrNXUrUGVnQkxSSDlxekl6dll2Q3BrT2dUYmM0b3F0Z1hUaVZRSVBvam5ZYm03MHF1UXJTV1NzWCtnUkpyRTNYU2FNalI4RmpLTFJEVjAyaFlJZnBYeXEwU2FZTm1VZ1FIS2xmbWllN1BKS3FZaTBUM0pMaEU5SGNhRGF4QmYwazVqT0ZCS2cxZmp0YWxIS0l5WXNYRlo0UHJWMi9Nb25PWmFNdmh2OFhUamVnZEJ6VUpMQlBwMEFEckYwUlh2NmxCeFJ1VDVDeTlTeFNhM2tvZ2pIc1NLbVRhR0lvSENPZ2ZTMjJxWElmYVljK2l2UkNtd3JwaGhkNlV6QWdYZXMwclo0bHRHb2FtZDhuQVRReGl6ZUM5UU0yTmhvcUpyWE1ZeEtaWFVCTXZFTFUwekZic3JPU2d3YWd6REhGQVYxdk9pY3RPcFRneWlSTW5abkY1R2puV2xwMlMyY2NnUXN1WUNHM1Fua05yMG1sSGR4ZWh3WFEwOHV3N1R3OWRwRHR5QkR0VlhXSTh2T0c0RVJ6N2tGcFhuQ2c4ZEJJdjVXRHo5SjdUWTR6bmc3WUtrVFpGN2VyZUUyN01mNnYwY0ExVkJhUHdSTE0rOGkzVkthbVlPWDlmSVNxUTJuUTBUS3c4WGVYR3NyWjNGeHBhU3NNMFZwUzAxL3BWSllVQVZRV2NNY2VUTjdkZjdnbU9SdytENjg4b1h2N3E2cWdkNkpHekgyNkhtb0hQNXBib25DTlZBQjRuR2puZllLV2g0bjRzTm5KNFJCMElEWlgzMllCUFVZbGU3N0ZDWUdhTGRXbWJ0OEN4WFgrZnYvdkE3M0Fnanl4ZjVOWlZoSVZ0VTVDNG5icUZuSE9zRFZBZ0JHb1Jxd0pNWXN1bkllOGo3WHNDajRIWkpqSFJaNkIzQmMwNlkzRHhUZzJHb0NGT05nV0FkZE8wa2NCRUh6eWc2Z0sxM3hFZi9sb3RjUkRjRW5qT29adVQwNExHSCtkQkZLUE44WnFCOVYwSEswclBkQXYxaHA2MlBQODJuNWlRSzJZTUM2NE9ZWWxJZU9ZQ2JlNEMzeU8xdFZNWUt1RjBHdUJ4dFRrbzh5ODJqUkVNMFg2UzhOa0llcGZvYlluWTVYNDdNbFBJcDZVZVlZM3Y1QnFtZmc2T3dkTFFJeEpPM1lzWGltQVJRYzhyeEsyUU1mamZWTU15MFhHRU43NHpvRlBNb1dtWWVwMkZEUGExRENFUmdFUmtwTEQ5UkRQREpScjB2UHRqZTIyRVYxV3pPeTdScUxQdllqQm02aFZyT3dKS3BPaFpLUmR6YVh5bmpYQm9LUWFFdzhUcXlUQ1ZPNjVDRVE0YWdReXBhemp4dmVBdXhvTExzYjF0RFVwVXdQYUhZWlRvaGtQWHBGaVV4KzFkMFBITUNtcFg2WVlEZ3RWbGpvVUhaajlRVm9YQUNRZE1oWW5PV0drZzh5YWVXWHRMTXNGN1ZjV082c3B6dGZDNTZzZTltamFlbTFYSjRJUURZcXNPNUlKblJndm1jNHdORHFRR0p4WDZjbHZTUHBHVXVHZGZGVlJPcTNVa3g4RCtFZ01ZQWpuWWs1U1laekd3dEp3T3hKcjF2NHFNeGs2TXJFUmRkdXAyU2Uvc3lDeFRtQXBlTmxma1doU3JwZmJxUjZKOThNUlR2OVJVR21PSHJIN01NSUI4aHBlVGs0c3YyTGFwV29zWjFDc0VOSEFmaXRvWk93SldzZUtBbEVWT01zR0tLaVFiNi9IaWN0Zmg2RkJqTGV0dEFNUUN2bWl1T3ZNMXBxcnBpQU5VdGJGdnF3TzJERlZzWGRSQ01DYk51N1dvQmg2L2FCczJITENBUG1EZkQwT0JqM3Mwb2hxNDA5QjJuV1RLMWVoZGVscmlwMyt1Ymg5YjVxWFBocy9aWGdabEhzZzhrSGtnODBEbWdjd0RtUWZtOUVCMEF6Tjc3NFROTGhPVitIOW9tTk9ObVhqbWdjd0RtUWN5RDJRZXlEeVFlU0R6UU9ZQnZ3Y0tQNzFBZE0zUDQ2WGVsTnZvTlMrVGovZ2hGTHg0NTg1ZEg0K1g5akgrdGU1NU9TWVE4WmZ6dy9UamgzTDh1enBzVGZpSW4zeDUrb3NsQ1lyd0wvSmNUdUJuemZ3Zi96bGExNTdEcE5PQzQ2ZzVqYkJudHVsR0lFN3c5UWxHU2hWSHp2bG1PaFVCMFZ1L2lmWnJ1cmprRjVWMDY2UWFBMDdsZExzV3B0S0FZeGpQNGRFMEtzdm1idDAwM0hFODBERHhRREZPenVLdXpKMFYwREJuUU1FS3oybWtIV3N5aFBzVDZsZ3BtY2RQd1d6T3FRRlZkazRyRU5YbTZvRi90SW5VWUpxei9rUnBUaGpvKzU1ZUxoOFJBWkV1cTQxU1hQUHNtRTQ2b0dLbXN4Q20wM0JlMzBVcDFnN1NhY0JOdXBlNFpQRm8yaXVSWjc2RG9QcU9zWXY3WTljN3p2QjVFSS9namhodUx2enNZWmxFV2pwc0RHLzdWOS8vQUErOVh5Mmwxdm8vQUFBQUFFbEZUa1N1UW1DQyIKfQo="/>
    </extobj>
    <extobj name="334E55B0-647D-440b-865C-3EC943EB4CBC-39">
      <extobjdata type="334E55B0-647D-440b-865C-3EC943EB4CBC" data="ewoJIkltZ1NldHRpbmdKc29uIiA6ICJ7XCJkcGlcIjpcIjYwMFwiLFwiZm9ybWF0XCI6XCJQTkdcIixcInRyYW5zcGFyZW50XCI6dHJ1ZSxcImF1dG9cIjp0cnVlfSIsCgkiTGF0ZXgiIDogIlhGc2dkaWhyS1QxY1ltVm5hVzU3WTJGelpYTjlJREFnWEhSbGVIUjdJQ0FnWm05eUlIMGdheUE4SUd0ZUtpQmNYQ0J3SUZ4MFpYaDBleUJtYjNJZ2ZTQnJJRnhuWlhFZ2ExNHFYR1Z1Wkh0allYTmxjMzBnWEYwPSIsCgkiTGF0ZXhJbWdCYXNlNjQiIDogImlWQk9SdzBLR2dvQUFBQU5TVWhFVWdBQUF2VUFBQUQ1QkFNQUFBQlZNZGZzQUFBQU1GQk1WRVgvLy84QUFBQUFBQUFBQUFBQUFBQUFBQUFBQUFBQUFBQUFBQUFBQUFBQUFBQUFBQUFBQUFBQUFBQUFBQUFBQUFBdjNhQjdBQUFBRDNSU1RsTUFWTHZ2cTBSMjNZa3l6WmtpWmhDb1grcDhBQUFBQ1hCSVdYTUFBQTdFQUFBT3hBR1ZLdzRiQUFBZ0FFbEVRVlI0QWUxZGYyd2tTWFZ1NzluZTllNTQ3SEJTZmlBbGRnSkpnRWp4M2kxM0M0UzdkdUF2N2hMR1FFaFF3akZXaU1SSmlSaVRKYXhDd28yalF5Ry94RmhBaEFRU05sd0N5VW5CRGdFRnhjQk1nTUFmcThpV2tvQkVJanppanJ2bGpzUG01bUFXMzk1VnZ1cXVxcTd1ZnRWVFBkM3I5bmltWmJtclhyMTZWZlZWOWF0WHI2cDdIT2NZWDI5aHE4ZTRkaWU2YWpjenRuR2lHM2g4Ry9kRk5zSytvTjZaQlBSc3Q2RENoN3ZZOGdLZ3YyMjRNU2lxOWE4RDlFOFhWZmh3bHpzTjZEdEx3NDFCVWExdkFQcy9MYXJ3NFM3M0RLQi9jcmdoS0t6MWZOalBGMWI2VUJmTXRmMW8yQmN6Qk5hQi9VWXhSUTk3cVdVWFJrNTcyRkVvcHYybk1PeC9VRXpSUTE5cURkaXZEajBLaFFCUUJ2U2RRa29lRlhwdXBISUtHd1E3d0g2anNOS0h1K0FGWUQ5eTVSUXlCa3FBdmx0SXlhTkN1Uy9uaHlNWUNrSGdKbUIvdlpDU1I0VldnZjNLQ0laQ0VHZ0MrOVZDU2g0VldnZjJheU1ZaWtDQXIycFpFUVdQeW5RbUFQM0l4Q3htSUl6MlRZckJuWmZLemZ2UjRaQmk4T2VldE5IU3FoanN4ek5oWC9yZGV2ZlgrNjc0ZCs2NTl4VVA1UGJRNVN1dDcwYWx5SmdKKzRrRjFybkViazlSbk03S2kyYnNLWjJVSVd5VU5uSDV1SnJRdk1yUDlOdmtKdnRoZTZyZTc5S01lek15RkI2cHRGSGFXYllZWVQwdTBRVHNuL2hVL1dXL2tEUm1IbVhkdHJQZnR6dG80dDUzdTMxbmp1Rm5sRGFJMkw4UGhqLytkbU90bElSeW5kM3BPTmp0N1grdXhtQTlMOFZsdjlQU3h0bFdkdEUzUklKeDNEL011dDkweXM5bGgydW1jbUVpTFRsT2s3RnJKbzZlZEtDMTJKUEptb0dXZG80dFcwczRXa1lUOWlYWHIvTE41dGxnM1R2TXRwZEZaVU5oN2ViWDNwaTA4bmJiY1NaNUVlWHQvSXJKVFpJSisvZXo3M3RseUQ0Z0NsendXRTVuY1VIUDVlckhpMGtiWjdjNHpqUi9PbTgram9ySGdEM09xaTM3Y0srTFRvaUJEeS9jQVlqbFY3NjlIVXV6SlRSelBaMFNrM2FXc1ZmRFk5Vnl2cFdyYnJOdFhTOCtBL1puMmFISWlSZXgxa2doWXprY2I2am5lZ1kzSmczMmIyZTJ4TnBqTG51eVJUYWlVS0lCKzFwd1N0QTFuQ0JCcHl4bXJEb2VuZjV0cEZqWmhEUXMvcDc2SHNQTFpFL1I0eWNtNDBnSkJ1emRZQit4WmxBNk1ITzJNbFlWajg2UE1vclFzbFBTU3ZlejJ6bzNzOXZiR3QreENkTFl3N3U1TEt1NFk5REpPRUs3S25uNnZLUDcrSlNSMDBWTCt3Wmo3S001bFpDekdCcDdXTXJxSVlVaHMwUVZDdXlYS1hvS0drVFBwMkFYckI5ZXBmTVlwSm1lVzFySVVWSnA3S3ZhUGlLRzB5SlZveHl3aDBHK1RJbE9wTDNXTkVmUTBwNkxjZit6aVFJTFM2U3hyeWd6aDY5TmFNV1FBL1l4Zzl3Q0JtRHByenhpdkpTMDh2M3NsZ0hUOTdwckYxUFlNN0YyZ3BBRDlrM3Q4YUtLSUdoZng0SDFYWUlPRWlGdHFqSndkZzdnRHJZMHB2U08wRnFkQS9ZeGcxd1RUd2ZmYkliZWlVdWIybFQyL1dHTEZsZ2tsZFE1TUhNQy94ak1adkxWaU96WVEzSlFqQTBJNVFZY3E3TUdUa0xhSUs1clVXZHR6Y01ZYXhQdHpZNDl6cWVrZXMrckJLMXlTTnBjdkhxRXRGUEtuek9YZVMxQ0lKQ1ZSSTc3bWRCOEJ1eXBCbWZISG8vWFFZcjZseXFNUGJsbXpFQklFMzdNV2NjcDNkMDJaaXdzZ2NSK0p6UWdYWG9SRmNYK2lidnFMM3VCZ3FiOEh6LzkrNjk0WU1WeHB2NzF3Z3NNN2NianRlRTMvSWtIT3IvV0M0S3BCVXc4TFRPWFNkcUErZStyb2JWK25URHd3U0V2QVRmV2o5am02cnhYZ01QN2xIdVg0VXU1d0o5ODZ0cVhuWHFPZGVvTW96UHBtdGlFQWRCSzREQkpHN0I5cTczUU5tcWRXSDFXQWF5NGZPeC9peDFpbStzMzFHSkpZdi8rdzUvQkF5TDZKNEpjVlNpekNmZU90dE80SGtrTlI4ZnFtSmpiWVZvNFpwSTJZUHUxdFNqMksrRm1PczZWN2UxL1lleFh0bkY1Z0l5enJvY3ZkaHA5bk1mKytwWG9tNVd5dSt3MGxHcUpTRUdDUjJuQW9MMjZtZmhGaDJtWDlUcUxZcEkyWU5nM285aWZqNkRHb3hqTzg1SmMzcFIraDczQWRNRzNxRlpPWVExYU4wMnBtLzdxZWJ5ejVrd0JXeW1NdUQrQzVIY1JkSjFra2paZzUzTXFJZXczYWV4MDdMK3FqamhoV2JZckVJSGhzYkszNmpqQTdWa2RKQm1XQnZuQ2ZZNEQ1eDFweVBxOFY1SGF5eGRwTDAyV1gvaWR0SE1XMG1KZkQ5ejlEVFh3MFEzMzhlUGw2TWtWcXAzQ0lCL255bWJQc0lEejhsMEI5SDlQU2RCcDF0TDBUTVdHN2JDbnhxMDI3aUdrSlp0eFduMlRCR2k4Zzd1OWR1ajFBVDhDemVWV052Q3ZZWEJjSU1uNUFLQi9JUThrWHJiU0VvVWNiYUlKZXczdFRWcG5hTmp2YWR1dU9OQy80VGNCanFETGZLSW8vZHVyeURiQklNZnpjTzZRSjJMY20reWMxd0w2bnNhLzQxaEtJMnRTRUpIRVBveDJPS2JxR1dBUFZhdTVkVlVFMkNmdWJNMTRtNDVOYUhzK2NRdjdTSW1YQWU1Ly80S01KTnp0cENVSU9Qb2tPK3lwTVJsZ2o4ZjlJS2g1UmI1RHhMRmZDK2l4VUpWaFBYV3UyL1lTN2xtS3BYc0U3ak9XNnpXYVExQ3RwQ1ZLT1BKRUUvWWEyajNIL2I1U003ejZOV25wQUh2U0FTcmIyT0NtVGNNYjlwSVV1M09mOFhLTVNoRnNwRkg1Q3FTUjJDK0V0TzltTDMyL0Z6cXhzQzU3QXRnbnJwYzI4WURJWVU4ajRQbU1kK20wS0xXM3RHaU93dU41WUkrdTBnRGFsMTBGN0lNZEdLS2hTQzV2ZnBKSWtDVFBaendyWXozdVBhWDF5RjlBc2dYMjlaQTZWM1VNOUQwTFlUOGpKMXRnVDI0MkNna3dRWitwSmIxMVVxN2d3VmxTNVNVSGVrcEx6bDVJS29rOUdxM3ArMTdZbzltNkV4SkxWQjlSWUsrWlA3SFdZWVlPNVlzeGNFRnJNYXFCMEZPYUlWK1JaQkw3WnRTSGZFQlVVWTE3L29xdU5qeHhUTVl6MlIxZ243UXRCWU9jZFQvZklpUUxFcFRYMjh5cGtaU2UwaUw4eHlGS1lsK0xZcjlDVkZWaHo0ZGNHSHYvUmZVZTJNOGdHeTd6MlJuZXA3MGNhS3BlUGFVcHp1TVRJTEhmaTJLL1FWUllZWS9EVTdvZGozSHZ1eVNCZmRKcHl5cGpiM3BEUGNrMXpMMlh0aTh4OXBaR05LRmdFb2s5R3FKcEN5Q3dTTlJTWWM5RnJBVU10dGczZUJmaEFBMHptenJjYS8rU2RpQTZJV1FoTFNGM01Va2s5dXVoV1JMUXJoS1ZVOWp6Y2EvcEhFeVIvcEtxeDdqMy9lMllxTHR0UXJwUEdxdkRkRFFuYS9sc3BHbnN4eUpJWWcvbHFWbUhnSGFXcUt2Q0hvY0dkUVprVnZvK1NlZUl3em5yOUZNbEN1Uzd0RWtiNUtwZVZ0SVU5L0VJa05qRGFBak81OEJURm5pSXRVb3I3UG1jcUhVT3NQZVhzOG5qSGdQZTAydDRhalI3VnBQdkI3M1RDV3N4Y3BSZ0tTMmFyZGc0aVQwc2wrREFHQ0FrdC9NVTlweGhOMmdGc1BlWHM4bllvd3pQVHcwdTdSa0x4TWlRZHlwblNjWk1kMXRwcHZ5RjBFbnNzZU1VTERnUjhlMzFTUDBVOW54VGNEVkkzSkVUZFRMMnZyOGQyVVEvUDI3QzE4cXpZQzB0cUdmeElSSjdxSmtBYnFqelFBRnBGUTZ3YjJxNzVvNHpKOThWVDhZZWo4ZVdKMDFnWDF2VlpJZUNPTWVkOUhxN3gyc3ZMU1M2MkFpSnZZUHp1NnBhSm9VY1lGK1ZhSHQ1R25MeVRNWWVtV1k1UDc1TDYrbWNUZE80QjgrYmUzcVMwMGp6YW5rYy90SFkxN1JUQTdEWE42aWFCdGpqZ2ZkVXQ4KzFLYWZtWk96UlJXMmVRY3lTWlhKTzhTVTZUczhkbEZUU3BOU2k3elQyKzVybE1oT2FTWVA2QnRnRHZrQXJZUno3VXkzMzV5VFltTnpmemk5WVNiempwZ01sNTVFai8vak80ZWNpTkQyYVRwcWVzOEF3alQzMHpLS3NGQjdudGd6cjl3QjdCNTh3VWluUzRzQ2FOUkY3YVVwaE9qbVB6S2NTalIzSDZiRmpubEthcW0yaEFScDdETjREV2EyS05xZ2xqZCtCL1lhSVA2UTlHanZxa1FIMm1tZENzTXFiTk1qNTYxeGN6TDZtdFNSUDZKNTRVaVMxdEpEb29pSTA5amd2SThjaGJKNFZzbkxROGhzaUFTaXI5ZEdtV2hvb1FLanNlRHo4M29VSnV3aUd4aGJGcGRPdVFPMllUa2lsbDZaTGx1R2ZXSktoK0wxMFI1eVdsV0xBUGpqaEJBYTZTdkRibkplbHo4bXpDZnpBMDZLZ1FwUExEcFI4d1YzMUhQb1dHY3JrMGpsZzU2R3JBTi9nME85RFdsZzJqNTNydE9KRVJhblBxMkJlQVFQMkpWZENXRFdvSEg2Y1NibTVKbHo1VTVRVk5leWR4MkFaMHQyR3ltTUdYL1hic01ubThabk9ZQzNuVTZuLzVoT3gvVWlMbFZCSnNBd2M1OUhEZGl4SFJvSUJlMmRkWUFoMXNrVVU4ZmoyOHpBSzJlSHpQN3ZzcFg2Vk1TL3cyMUxiVDIvZnhSazZ6OS8rR3lLN0EvblM3MXpsajgvY25TUlhoRGhkTnpqMCs1SVdFWDdLOEh3THRwSjdYeVJENXFnSit5blh4M3d1R01kNldaaFJ4Ylhoay8rTHNYLyt5TCsvaFgrd3hydTRYUCtpNTlzOTVTU2FoRTA2bWR4dVh5VCtqOVZoMExSVlZBWDZrNmF5ZTRITlFFR1cvL1pyNzM2Ukd4bHo2OTEyT0VQbW1BbDc1MkhXK1FQSGVhNUJiZXgwTGx4KzhNSExseTZvK1JhdzgwdWVuQnhuRnk2Lzg4RlBYTDVnc0hXcWNoWEFEMU4xMlVzdEcrSzkrUlBIb0U5cGVxSGpVZ2VDV1BHYXNxZ25vOTlWVThQMC9tTkc3TGxGM1hWWlo5bFc5bGZ1Y2kvKzBwSXQ5NW1MU25ENVBlempiZHQ4M0tmODhoaHp2OUkwUVEzdEhKZnJZYitycGZKZ3cyWk9pdVJKakpxeGQvN3pMdmRsTDdBR003R1VIQlBoVXc0VzBmbkpuZERkSXIvNUY2OEUrcTJJOU5QK2xCYWhab2dtWUo5QjZvM01XcjQvUHU2emwvZVF2Z1VCY1hqaW8wSkxTUzZTS0xOTkhLdlRCQ3ZjUnNMSjROazhETGZEMVhZd1pFck45MERKYU9iN0NIc1B3dWxnWWU3RnNlSUx6QjRKOGszYWRDeHBXZTRqN0QzMDlpT3JHSGc2NGl1dGFZS1dCWHVzeGcxV1lCYXBBNWUzRXZIVndwRjdQdDZJZWtReHhUbFNVVzRDOXRkVDVUaUp6RlBCYXNOdkhqYU01dU1ObmRQUFk4U1QwMUptZ1AxQjJrd25qditVYm1IeTF1MExIMG00cGFlcGh5SE1raWFHUWd3KzRqUlNCcDEzUGFMdW5UbmxidEtiTnBudjBtSUgyTS9yOG9jeXZDQWRlN0wxVGVWdWtoUitMOGVOZmowNWJYZ1AyRytselhUUytNdHErMEcyckU2L0tsYkpWZUZYZ1Ayc0xIRlk3NU5SWnkzTWU5SnhVYzNWbitZQysyR0ZYTFg3ZE5UVUk4MTdzTTlFR1pXSVBnTDhGN00xQjE0ZkVrNUNsdlhvY0laNVR4cC9wNklQU0piV280T0p4WE1XaVlPWXR4bDFGdERtUFQ5TWxLTkxoN3NVbmgxRXVIS3RjK3c0QUN6dlZhb0VxSWsxaXQ0WGpadjNpMzNsUEVHWmNKZ2wwcHBxckRjRVF6MUhIMzROMkxjaUJROWQ5QXlMK21rYXNkNFFvRlJ5WEF5NStrbjdJUUQ5T2U2TGwwUXpKeSt0aXREWjJBd3F2cjJHMWRRMzNCZTNCQnUvN2RGenNNWmhIY1NCdkR5dEp1dHlpMkw4RUxibDVhNHJmZ1JGVkdNbSt2NDd6SHZ4M2syVFhRd2xydWZuUm40STJDOFdCY1RSbHp1QnM4eDdZaG5QaDEzTHIwSTFDcWc2emZpNnpqZHgwazZ3Y2VhWi9LekNDazR2dGJuTTRialc4WDJIR1FFMDM3aFk5cHZkaUNvU2VienpEUHFwL0ZlNmlqK3RIcGFzaUtGL2gycmp4TjExbk5OaUxjbXgzL0lCWEloNmNwRzJ3Wk1xTDNXYzk0ZVdXZU81ZWRQNHhva28zNi9GeWY1L2ppdjRHWUVlZnpOMTNtK3ZLd095K2JDOFZ4RSsxVzFIdis2SkJhOWt5bmh2eXRlUU04b1prT3pyejZLaU8weHNENkx4ODM3Rll3T3c2cHYzRmFUekxqcnZzL0gvbUNWYVFVeUd2dk42MC9WR3lSSzljN2wzUm9rbk9MNndpc1lCVjcrSldOSXZlaUVzVnBkOWt2d1A4Nzd0T09QYzZvZnExNjBSK0dDV0pKZTZsMTB3R2E1bHhSVU9WREhUdHNLa2t4eWI4Z1o4VTJwc0dKS3JYbk14NisyRzIrMi92ZFhjQUpXUHoxYVFpbVBaRVY2azhXblRkTTBIZWZVUTVFU05LejM1eElVOWRZOERaOUp2MnhBd0F0N0lXUFplMXhPZjBWdGdmNndoZ1dka1ZZdUtJRDlCU0YvZGlHU1o5MHNZOW1zeU1nVDNtL2hwZEl4UitTR3hkZUVYZzFvSncrRHorQjlOZFNiK0p3Uk5TQU9GVXRKRStKUHk4alFaQnAxMy9RQXQwRHp6TTBMeGc5UUt0UTJkOGF4enB0c09FVVZFV0o5VVVncmFIb3ljZGdyK2dXZXRiYUVKTUtzWFJVdE9pOU91T0E3Y0ZpVC9Cdk4reFJIRFBwU0FTQzdZbzdlSHliWUhiSzl0NFY4MTJKNCtLL3c1TWV4bmdNeGpoMjF3eDY4OFR0U1U2b0hpaTVkd2Npa1ZhV0xpRVhqR2J5YU16WGFvd2VpZnI2bW5JNVRDbDFybkk1VDAwVG5zMDdiU1p4djRISjRKNDdkaTVycC9oNG9KTnd2bXZacVF3eW41WUE5bHZ4U1ZPd1J4ckkzVXUzZFZNWUpqMkc4Qyt6LzVQeHFOZXRUdlJyTWxVb2ZNeHBGWVFMY3JuVkZiOUtreDdBRTlyaWRuWlNiOW5vZk9jV01MYWIyRUV4dm0wNmhzM01LdUg0cnFleGpmUC9qMmU3RDRXWmFjMnQyTitqeTFOTnZnVjRkVDZjeHA2eWc1dzBidEhKajNCOTZ2ckZDbVRoN1lPODBoMjZuMUI2WDJ0Wmt4NlZ1SVlnOGR0QUh1S242bUtENlNjN0h2TWV2SWJ5REVTeml4Rk0zTUdSY21KbC9xdHZRR1F5K3RJZzUzbDFnQTZJbks4YXdUVTRleElXUCsxRVJxYVlPUkFYaEtiNDR6dzczNS9JS09XZkpEL244TWVDOE96ZERTNlR3TTUrZGlsSVp1TXJudlgvL0dPRE9ubE92RGR4d1FXeDhTY1dkdlh1QUNEVEFyZ3Q0TjVuMmJCOVlKZnpIcHh5eTd6SGd0YzBueDYxRmtXSTZUVHpJRnFuMUZ0cTh1QjN2VUp5Ky92U1owVC9rek1nZnVzSUYydGFnZkJORjR6Y2U0UGNJUURueE1veEtNQ2I0cjVWMXFFMFhFNVp3Z3NKKzhKdWo4UnU1Yk9lbjk5ODVENkszUTA2WVZjaktEOEdKdWlaYnhYeGdWVjBEa0JJeGlQMm5ISCtObjFVSVlpZlIrclpDVDVzWTNyblRCYWZJT0ppK0c4cktvZVhWRk5hSHUyWlF5aXFuWG54T3EvcHk3ZnlCVGNJZE5wTVd5Qk9kZzZyU3pDQmkwdkJqM3U2TE9tekxnNEJPVDU3V0dRQyt0ZU5FOWY4N2QyOUFTOGR0L1dpeExFRk9QMG45WjVBeE1YdUFxSUIvVE1Ld0Z4ZzlhSXRROC82YVN0N2tpWFE5ZUkyOWlUK2ZVV013eVRLNHdjaEo1dk1WZ3NLMzZOZnpTajRLYWhnKzRWcVc1WDJOOE9pNUwxNFBIdngrc0Q0TDgvWVh3V01YWEQvMkpHb2hjTUZNVy9ZcHViZ1VWRGg5d2JVaVZQdWV0YTgrRUJ2bzZ1eDdreXhiQ2UwWERwWFRrUE9xZGU1TFluUW81RDlUWiszMlB2QjhDZXk4ME5VZ0JmZDI1VTBkNytQcVNNVkNaYXVLOTJjYWRXclhQeU9OU0hrMmR2VC9ybmVScExHcWMrSXBkS0tvbnBRN1g5VjhaU0oxNzhETEFWNytHV2ovY2JXbDFoMFVmUkdGNGk5RTR3YnRrTEd3SXVuS3UxckwzRzl6RHdGL3FOL01nNXNPWDd0ck9WOXp3YjJycFMweWNVanNRRGF0aElWWUxMWURRTWUzY1dnMkRLclN3eUUzd2NSVTBYV2VkUyt5T2NQVjBUWUtIUUU3RFdNVFd3eWYzSmozVEo1eTU3eGlld2Z4bTdyNXJjWlFaSno1MXFSdjlEY1dxUG9QZS93NVZuYXYxdzdlcUNBK2N5dE1rNTVPdDdpc0tsVFEwa1p0c1hTdjdvVlZZVm55QWZleERrRmxsRGx6K015RWpNNkg2ZkFiSTc5b0UrR3Y1aVJ0TVNWamYyMVc4bml0V1RXQy9iRmZ3Q2VheS9DWlJLYytwMXZzbHNCeVhDNFBhUFR0Mnh0NDUyM25CRG9jZGpQdnpkcXdVMTFkK2tiMTlsMHF3b1gzbm5udGY4VURJWFdLVHk4U1RSZG81dVo0eUNmZnArL2s2WUxpQi8yeHlpUW1wK0U3N1JiZXpuTUNSa01ROTJPUTVqSVE4NWlTanRJbkx2ZWV6c25vUnlGd0FVaHE1cW51ODZxdlcwSW5Ga29uWXhYbXI4OEYralZSc1pPQjZocFNjbm1pVWR0WkdwMXFoV3JZMWh5eHJqOTJFdnBWWXVZNlRXM3dQb0dWWldKaHQ0dDUzdS9tdDdJelNyTEEvYmROQlp6Sm9pSERUL1JoZjJBYTd4aFNIbWZZb2c2TUpDKy8rRFNVTTFneVRUYlJtdExSeEc1dDh3bVlBN3VUb1NPTjE1MnF5MzhlK3lTdk0zeDFhamFKZ0d3ZGFpMmJlMzFreXAxRXB0TFJ6VmtPamFiSENqSDRqbjZwREdsb0c3T0hVbS9kZi90MU5VNkxPdTYvMlQzV3FES2VkeFdQU3l0dHRmcXdEMVN0dlM2R0crK25lVDhkMDNpL2haOEFlNm1vV0xhbG4yTHFmUzF4VXc5M3hYZ05VSkRrbWJaemR3Z2NISHArYmUwRnI4WU1hKzNsNzJ6TmdqMkhHSVhqNDRxdEpKR3lJelVSbjBnZWh6cjVnSTBid3hLVEJrSGcxempxMW5HOGw2all2KzF5MzNhT29CZkpUc1QweUpTVm53SDR1K3dxN25teFg0MWZpMUE5bUpUVkNwTVdrVGRWWlo3YkUybU11ZTdMVlE4QmtyNlh0dVY2UFRvOEM0c2tac0s5bE5uZGhueWFQcGZjQi9CZkdLMDFUQ0drVCtDamE5MWdaLzlmb1BCcTExODlYMWVTN0VscWViTUVNMkRjem54UEM3b0hZR3pVMTRzc0EzL1REcWRFOGxMVFMvZXkyenMzczluYVVPUjQvazJ5dWpTVlpaSEZwTnBRTTJDLzB1NkJWOVlKOWVxQWlkT0J4Z1A4Mk9pbEtwYVY5QXdJK0dtVWw0N1ZFVzNzOU44ZVRLandUOXNrS1E1VmhETUNoTVc5TUZBbFhYUmJkWGpWa01VaXIyYTRkeDVLOE5XV3JWWUtoWmdaeW9kakRVbG8yMUNzZ1R3SjhHNTFoK0kwUy9pdnowZjNaUUhnb2RLVVZpb1lpWmZram1TRnF0a2loMk04bG12ZXlZV04xK29kVFpicThVOUxLOTdOYkxQVzlGSE4wOTBLeGI5cnQxVTFzNGxXUVZrOU1DR2xURlhzN3A2ZjgzQmtLeFQ1bWtCdWF4Mzg0dGJlVkdKYzJ0YW5zKzhPV1FYYUI1Q0t4aDBGdWVUNEZQNXpLbm9ScklPa2lwS1ZaMXlhSnZrRnBSV0tQSTJDaEUzY0pUU3hCb1J6T0pqQjQ3MGxGcFoxUy9weTUzQmVsaVhXeFN5d1NlLy9EQlhiMXhLVEp1cnRKdklRMDRjZEVuNVh1YmlmbExTYk5nUDNVODdxdjhpbzAvYnpPUDdUb3FpMkVIUUxsLy81RTUyTi9xVmkvKzVxdmZmcEZGeEg5OEtWYkRkNUlxSVFObi8rSkJ6bzliYmczdzYyNTdMT1QvMDNTN1B6M3BNZ2JURFJnMytpNDdKZFI5Q051cDg2ZWFzY3FBWFVoTCtFVm1JWXhVbWZzSlpJWEdob2oxWUVMc2VOMmFHMnhMM2RkempHVVF2Tm9KWDhkQWcyOXlMbE0wcXoycmJSaWppNUlZei9aV1JwajNiWXo1VjVyd2ZjZGQ3ckVzSitvczM5cU85OE9ma3hjWUQvbGZyUzlRQWpnTGF5SzgrY1Q3aDF0cDNHOVo2TzVXL056Umk2VE5LdjlXcVBVRzVsQVk3OE9JQmJnUEtvOTNZYXVKRlpBcGUzdGJaZDE4SC9iOTdCWC9NK25sc1hkY1g3eTB5NGY5dy85a0g4cjRwQnNRa09ZOXcyNFNxNXVXcmdKdVZ2VFY0V0VQSk8wUWNOK1laa2ZScmwreGxjRURYcXpiRUZ6dmo4bS9jbmFCMjRuWEdDL01Pc2RReUd3Y2h6eFp0TTR6cmhQb2FOSW5qRHh5d0QvNThNa0ZUTkpzem1mbzRRY2FZQWM5eVdPd3g2NzF2Q1Z6YjRFTmx3ekRmdFNYWGxZNTVoeUJ6WllkeG9HUExhd3liYzFwRUcrY0orWkoxeWk0MXlCTE5vcjJZKzBxUFFqanBQWW4rUCswaHFhdWViVkJodXpMYUphR3Zhbmd6MWJhSmdsd1R6SHV2c3IzbEVJN1VYaVFKQXc3OGU1c3RtREVST2tKSVN1dW96OUVaWGVselJLME5IUlNPeG4rSGlIL2hSckZUakd0NGdhYWRoWFdEQlQxcFdHcXJKdWJkYWJMNktMSGs4YWV1bFpCQ29iK0lmQ252S0lQZjl4dDZic1hKMjVQMm02aENNUGs5aFh6Nk1lRldrQjh1TlBuQkM5QXV5aDVPZFY2cDZhV2RkWjl4SW5YL203TlpXcUJXQ1FyK0I4anpjUFk5d0h2YWZ4eElQY3ZiQWJKenY5U1NNRUhSMkp4TDY1aFFyQWpCSFZBTFFVTUFIMisvcUxlak1xc3A3c3J3RWp5dkcvK1l4dlJLeFpOZHB6cTFHY2ZVbWpCQjBkamNTK1B1dDlHVXh1U3dINzd4TTFDckJ2NkVZS0pLNzQzTUErdmpJSUJGVjVKNGt2L0R2M0xBVUpDU0h1VHFZOW12MUlTeWpvS0pJbzdMM1BOMkRuV1E1MnFGTFpEWHFWRlBZd01UUURIaHBLV0RyQS9yeWVJUkpHajJGSkJTUEgvaHFyR3ozNWZVaXpML2ZHY0ZMWWUxK094QVFyZ1FNUDVldFYyT081MERhU2NWUlE5QVN3bjArb05mOHVtUnoyQ1d4YUVsNk9aZGZhR2tFTHBwZW1aUzRtU0dFL3haY3YySGxlRkZXQ2phbGhxK3Fwc0VlNnN1azlaU1hNZVdDL3BiampBVWd0YjM0eVRqZFNIbkVUZG01VFN6TVdjMlFKRlBaZTRmdUJPWUZ1U0J6M015SHM4ZE1JL25MWUFmYTc1b2JBSUgrbVptbFllbEt1UXZDN1RQSlNTek1KT2tLNkVmdTVZRUdGYnRER3RhcWNHdmZWOEZ6c3lpZG1YWGFDeXFJSE1Jc2twdXU4UEd4ZTB2TFV0Tko0bnFJdkkvWk5aV0k2VmJYS0N0VldZYjhYVHE4enR1RXhydE9ySUNFRUJqbnJmcjRsWWoxdkh3Qzd5WldEekNtbDlTenVLQmlNMk1OdEw4dUhDVUhaaWdwN3BPc0xWMkMvNG1WTnhoNmFpbCtXWjJmd1ZwM1poWW5TMGttVExTdjJic0llZHFQU013djAwVDJGZlRQY04zWEp2aTRkUW1RVHE0eTk2UTNndloxTWpSRDVDYWZQUldpaGFDcHBvWnpGUlV6WXc3eFhZeDN0bmlkcXFMQ3ZhTHpnQTU0SEh2dDZJdllOdmlEREFScG1ZZXIwMkxKQ2FXbWtFVzBwaEdUQ1hqUHZZYkNUOW9yQ3ZobldPYTVjR1NSajcvdmJZWjkwMjcxYTNtdXJGdmxUU090VjJwR2xtN0RYRHBaeUU2SkZWRWhoWHd2Yk9XQlgrbjZOeUNkSXduQkZCeTJhbVhoSzd5TUtZTEtXbGx6V2thYWFzTjluYkZsVUJOMUErdDhWOW5zeDdPZTlySURWakQwR3ZEZEI0d0dUdmd0Ulh1UldhbUtoUEJzaFJxUFcwcUlaaTR5YnNKOExjRU0zVUs0MGJPaUtMVlpnck9abHRJWEo1U3pvWnV6eE5EM0xHdzZOcG1lT1lXRnpKTTB6NzYya3hjUVhTVEJoM3d4Y2sxQXBLMVFWRmZiWUZOVFd2ZGhhRjVzYmlkajcvbmJJRlprZlg2TEtjT3lPWWdydmZVOXBaQkdGRVUzWWF3ZEw2L1JVRzR4N3FBM3RrQUVzSk9INFQ4UitSajRkQXZ2YUtvVUI5eGsvM2FKU3dqUTdhZUU4aGNjTTJNTzhsMjVqS0FWUzNRZllROW5LYlJhMEI4cEVyTW9Tc2E4S2h3SWVFMC9uYkZMamZnejlibkpjaHFDemtoYktjUXdpQnV3MTh4NmpXbG42b1Fvcm5RTURUM2d1ZVRxVWlaZzhFN0Z2aUR4aWxpenpveEhSYTlxMVhIcHg4NzdOY3lkSmkwb3ZQRzdBSHVRRFViY2R0VzhicVd5QVBVYmRza29FLzVZZlNjUmUvcW9JblA5OGxweldkbCtrcUVsQS95NFpTYjViU0VzV1VFU3FBWHRNbjlMeUUyZU80cFVMc0ljRC83eEtsMFBRKzZHY05VV09CdVQ4TERiaVR4SEd6cWJwTEU1VWxwcXc1YlkrSlMyZXFXaUtBWHNNWGdFR3RNL0w2VW91eVAwcHAreEtidTlFaUxSSU1lNlg2S3hLT1hpL0lMSUJwbjNQUkF4eFk4NUpjRnlHV0lXcVNaSVc0ajhlRVFQMmUycmo3eUhXYWRGVjFSNElvQ3lab081WEJYODFBWHZNeUFjZUcvcDJFWUhHbHNpazNlNDNucjNVbUx5Z2piUm9udUxqQnV3clRLQlpyaHRtV3YwUUNmL3BvUlhSbG9hMGNyekRacnVtRnFLTE5ydzBqTzVGdnRIWThtSjkvc3RYV3ArVlNKM05nTDNMRGhzYlhCaStEYlZHQzhVa0dYemw0M1dzMi9MWUlHOVY4SmVocjI4VDRkaHRSdkZ0c25rWXBtcXpJTVpwUThoWG1rMkplZkRRMk1Qb3ZuYWE3NDlQMUwxWElHSWxsYmMvNVFKNzlyRzcvOXhMSzlYOTlRRFdRa0xiLysrbkFUMWp0OTc5MlZZc053anJ5dDlRNWZQMDNKMFVrelV0WDJuV3hXWmtwTEhIbVA1QnlmMUg3bDRuN0E4VXlSMEgvaVZzUTVqaVQvL1VkMzhjdTExdHYwWVZ5VURQdDN2S1p6SEpub1o1c3BTcEhmbEt5MVNWRkpscDdFRTljTDdJdXNZekdTVjI0ZUk3SC96RTVRdXV0TXNuNng3WVQ3VkU0WlhPeGNzUFBuajVra3ZEV2dYaTRxcWhuSmZLU0gvM2ZLWDFWNGYwdVdqc1lkNXZPTTV6M0l1L2FpK3g5SHNQZFA3d003YjhaeTR1UzlieWU5akgyekxTM3oxZmFmM1ZJWDB1R3ZzZGZhR2FYdWdvaHhVQ05QYlFud2JyeG1MWk1za0FBQUhtU1VSQlZFcm9pTWtLQVJwN1RKUld1VWRNV1JDZ3NYZDFoM3dXOGFPOENRaVEyTU9DbE43N2hLeWpwSXdJa05oejh6NmozRkgyM2dpUTJJTjQwRHZyaUNNakFpVDJ2bm1mVVhMMjdHL3hWbXZ4ZjdlMnM4cytEaEpJN0dIZXJ4NkR5c1ZSRjVUbFkxQzVIS3BBWXIrWDZtQjhEcldnUmRSTjRHZHovdENGRlVERlRuamNwb0Y1M3k2Z0x0RWlwMTd6WStUMWtTampnTWF4NHhONHRVUWJzQU4zTExBZlVFaXRxODEzUU1MN0ZvOTRqdmRidC8vTVdzYUlzVDhFK0FIdjhOR25KaWplMVovQVVTNTdCRGpNYloxOXJ3UFAvT1VMa2FkQjV4aUZjMEpnRTlqUDVpUnJKQ1lkQWcxZ3Y1VXV5NGc3SndTd2psTG5PM0lTT1JKamlRRGVLbEhIL3l5empOaHlRZ0RuSVdNR2ZrNmlSMko2SUlCellhTk5xaDRZM2JCa1B0bnUzakRwSThGSkNPd0QrNVVraGxIYURVT0FlM1N1M1REcEk4R0pDTlFCZml1Ulk1UjRveEJZQi9iek4wcjRTRzRpQXFRTFB6SEhLREUzQkxqU1djcE4ya2hRR2dTK0JPemxtMjFwOG8xNHN5UEFmZmlkVm5ZNUl3bDlJRkFGK0lhWENmdVFOc3FTQmdHK2NUZ2ErR2tReTVHWEQzejVWbXlPWWtlaUxCQW91UUIvMVlKeHhKSS9BbzhCZTh1dm9PZGYrTEJMNU43TTBibnZZa1lCZnZMU2Y3bSttT0tIdTFSdTYyd01Od1RGdGY3aEVmYkZnWC9sNTJhTEsvekdsL3ovb1JTNWdoMHBzMVVBQUFBQVNVVk9SSzVDWUlJPSIKfQo="/>
    </extobj>
    <extobj name="334E55B0-647D-440b-865C-3EC943EB4CBC-40">
      <extobjdata type="334E55B0-647D-440b-865C-3EC943EB4CBC" data="ewoJIkltZ1NldHRpbmdKc29uIiA6ICJ7XCJkcGlcIjpcIjYwMFwiLFwiZm9ybWF0XCI6XCJQTkdcIixcInRyYW5zcGFyZW50XCI6dHJ1ZSxcImF1dG9cIjpmYWxzZX0iLAoJIkxhdGV4IiA6ICJYRnNnY0Y5cElEMGdYSE4xYlY5N2FseHVaWEVnYVgwZ2RsOXFLRzBuWDJvcElDQXRJRnh6ZFcxZmUyb2dYRzVsY1NCcGZTQjJYMm9vYlY5cUtWeGQiLAoJIkxhdGV4SW1nQmFzZTY0IiA6ICJpVkJPUncwS0dnb0FBQUFOU1VoRVVnQUFCQThBQUFEQUNBTUFBQUJjYjdxYkFBQUFPVkJNVkVYLy8vOEFBQUFBQUFBQUFBQUFBQUFBQUFBQUFBQUFBQUFBQUFBQUFBQUFBQUFBQUFBQUFBQUFBQUFBQUFBQUFBQUFBQUFBQUFBQUFBQUNYSHRNQUFBQUVuUlNUbE1BTXJ2djNhdG16WWtpRUhaRVZKbjc3ZlhlTHhwaUFBQUFDWEJJV1hNQUFBN0VBQUFPeEFHVkt3NGJBQUFmdlVsRVFWUjRBZTFkNllLREtBenVWS2Z0OU5yZHZ2L0RiaEpFdVE4RlJadittTEhLRWI0UFFoTEFuazc3L2Z4MW4vcWZuLzNpY3dESm1lSURrTGhXRTU3MXRjSG44N3RXYTdnZUJ3Sk1zUU1VdnVWRzRMV0dQdmpjM1pYejNUVVFZSXJYUVBrZ2RmeXNvZzhlQjBGcmw4MWdpbmRKMjBaQzN6U0ZrRzNaMys5L2YzL1AxK1Z4ZTU5N3JTajFTN2RSNDdoYVJJQXA1bjZRanNCVkhiaWZTM3BHUjhyN3ordDJka1VvWDQ3RWZHc3RCSmppdFpBK1FEMTNmZnorTFcvUy9mVTJUWVhyOGxLNWhOa0lNTVd6b2Z2Q2pIcThxUytEd1AyaHF3UmVjaXlENjd4U21PSjV1SDFucnJmbU1ieExnZkJ6VXl5UDdNQkVLU200SEVTQUtlWitrSTZBUHBVWDlQVWZrMGJnSmNkMFBpcWtaSW9yZ0hyVUl2ODBBK0ZUSUlRd0lqWEd0bS9qTGI3WUFBR21lQVBRZDF2bFJWTUlSWU4vOThGVTVTWEhiWHNIVTd3dC92dXEvVmRUQ0dYbjhxZHdHZ3E2SVcxaHV4TlBpQ2x1cTl1MExZM3VYejZMQ251bjllK2lWa2RSK1JZVmhvMDdsL1N3RmtrVHlzd1VoOURoWnhvQytxYldydkNjUjNQVE1aY2N6MmhaRlZxazFSZ3Avb1VwTGc3cGdRdDhhQjdEdVhCTE1heDR5Q1hIWVpEdFF0Y3h4WVY3OWFHTG80bHVWQXFsVHlDaGhWRFk2R2lDaldIOXBLeURWYXRsVEhFdFpBOVlyckdwdGZTTUIzMnhiSmd5aDRKWFgydkFEazY1VzVpL2J0bHhFSGVwOCs4eXhmT3g4K1JzaldLUG1ITnU2Ky9OS0IxQ09QV2Z6WlljMzUrdVVzUnZXTmIzYWJyK1U5cnhta1BzbEljcG5yQW9kTlVheFlXYWhjV01lNGZJYXlqdDdzUFEyV2kyQkYrbHRMVWpVUjljY3A4bmRPOC9WOTh6V2NTcS81bmkwbkEzUjNIQkJwWThGMnVMZGRzb0RBK2VTaTF2NFNRUTg2dE9lSGRoMzVSQ1lJcnRqcm5zVG5NVUwydU9tcnZpcGxhc3BxczJUYXVOTUs5aEJGU3pTKzRpL2hxd1BtRDlvU21Gd0JTYi9XUHg5OVlvWHR5Z3FZQXE1MkxINGg5YkxEbUNzK0R6N2tmQlpsOEl2SUl4QWtqUzFFNHNwbmcyMjc2TXJWSHNrM1BHL1VybllnZEpudFhzZG05VHdXRU9EbGR2eHFRSHRNOHE0bzJBQkg1L0lxbVdzb21ZNHJKNFFtbXRVVnl3Z2ZxbTF0MmZPY0NBZWtYL25keUYyT1pFZ0xUMGJvNUZoRFBGaStCelpXNk5ZcGVNOCs1VjlpL25DVFU3Rnk2NFZ3c2VuRTVpK1M1V0FVSWFpRERNYnR6Y2pFenhYT1M4K1ZxajJDdG8vb09LNTJMemhWbWFBMktKTloxM01yM2p1eXBnVVRKbVF5eHRhRlorcGpnTHJwVEVyVkdjSW5OaUd1RVRpOEI1elZoY29qaExrbUhIcjdRUmljU2lnOXdKdmdDa3F4ZlRuQUVRVXp3RHRIQ1cxaWdPUzV2ejFOalV1bjRJTUVmWVlGcGNEU3oyTmtoSFRlSXNVMEo0QXZWU1N4NERVK3hnYzltdDFpaGUxaG90OTNCa2I3QVFpdTliMXVxcStnV253WVRST2xzRzJ1eVhwSEFnM2xUVGI4bHVBVk9jRFZrc1Eyc1V4K1ROZUY3M1hHeUdJTXVTWXFkUEdxMXpxNkc5ZmtuK0NDNzZON1ZXd3hUUEpkMlhyem1LZllMT3VLOXZhazF3a0dmVVVUOExudTZ0YVI3UTVzVEVyUVV3ZThUamp2VWhtV3BnaWljc3lsdzFSM0daWm1FcGhuL1prdXViM3NqcTVnR0Y2Uk94d2ZtNEtiM0tGS2YzcExTVXpWR2NKblpTS3YxY2JGT0xaVW55WXlJMER4SkhhM0taV2tLc0lEVXFnTFpFV3dZQ1U2eVJ1ZnhMZXhRdmI5TllncjZwTmRFb0huTzNjSUgwMUZWa1VFRjZVQUJqbTAxRkVJeWZiR0tLRjNmYTlpaGUzS1NwQU4yL2pHM0JtL0kxYzRYbVc5VkZmd3dncFNzY25JNVRqWW1WTUdTS3l3TGRJTVhsR3JqN1RhMFEzcW02RittRTAwR0dub1RVZGVYSjVwNHB6b1lzbktFOWlzUHlaajJsYUJtMmtEN3BFMkZXSmZVU1l6U3g3bndNTzlKeUlnSVliYWhxcitSanlSVG5ZeGJLMFNERklYRXpuK0g4TjMycUx1Um5TcGFTSEFNZ1ZZY2ZLcHljQ25Ed3RhWlZtZUtVcnBTY3BrV0trNFdQSjBTTGUvcTBGUXlMU28rQ1Y5MXFqWnNUYzNZM2tIVmVkYjBqaW9tZGdDbTJNWmwvcDBtSzV6Zkh6SWt6NFBUWjE3NWxXazB6RzFUME93eWxQSnNKeDE1VFd4QUFEcWE0ZEo5b2p1S0NEZFEzdGRiMXhndUtqVVhoN0YxVllGek9UTnFxUERZTWpmT0tyMm9hNjhtNllJcXo0SW9rZGxEOGM0WTM2djZxZHVFRjduVFhXMTduaVZTODBtTU1rRXlmSEc5NWxvQXZST3JYc3ZJZmZaZGROYTZsK1ROQlJkMzFyWkowZjcydkVDRHNmNDBWZzh1N0I1bmd0dVVhUFByTUpYdUszczNDcFdZbXB0aFBjVGJ1TnNVd0wzWFFyejdub2YvY0h4aUdKamZ0MStwUzJmV3RuY0hZMUdxTjFLTHkvT0FZUnFTTWNVWTkxcmdYclJpSzhXLy9nVmdqa1RRV2VoZmJyNGdteGVEejNJNVc3azVBdHJtcWc5ekpWcjdMRkdOWE1abWZTWUpGOGVQVHdhQ2huU28wK245QUc1Qmw4RUlsMFZ4bmlEWmIzOVJhTllRQVZiM0Joa0lWcS9ubGcwV2JaMTZSM0Q2NDM1OGVIcUZITVpqdlVFVW5ySVVuNmZJQkZoTGxCM2trOWhiYitsQmh6b2FGS0RsbEVqREY5U2dHL1VEOUZxYzBuSHlnbzcwSHEyQ25zVWNjTmRObjhaRHdkMkdBVHF4Z1lHM3FTQjUyMGVWRjRraHNUMld2ajlCck9QU3BWUEQ2eHRLSkpxR1B3R1p3M2ZhVW1uRGJZZnNrNUtxZWhDa21pQlhtNTBOdVVId2VlaEJCL0lkVDBMUktoL2VxVHJEeld4SEtxVzlxSFFkSUtNdXNaNTJjT2hGU1ZlOE1BbWcyUTdRR1ZNaSt4ZjUrSUlYOEVDanAvTGtxeGdjdHllTjMvVFlsVnBKRkpYQWt3S0p6ZGpBNWlxaHlpeWttV010VERDcEdFRVp4aFJ0b0FHV2l3NEMwNlJwWG9iZHNvYVEyVVhUeFVScFV0SjczQ0EzV280NGF3bEpYRWZHYVZiUGZTUDJTaW9KaUJoZjR4VFZWKzVDdmh3N0wyWDNiS0N6cksxV1lsV09keEV3eDRZeGV2dTZxNXNPdlUveVd4Y2xWSEczMExOUS85NTluL21maGpJYUFFRXdJRlgxOGsyNCtkRm9POEJaVXYwcCtvVFNFc1Q0NnRieXVMeWlyeDZLNFNpK0FMSUgzcjFFeWhZUjZPUHluYVFteFVLK3FLVmV0a1h2VUt3b3dFcWttL3pGVGpKZ1I4MFVwSHUwQjhoZk0vWEhVcnoyZE5NNmhFUWNXb3pQK3Q0Q0JMOGFqckdxTXljZEZ6a2h4SGhjSFJYaEx5MHFLTkt0ZW12SGNUWWRIZytZWnpHUmpsd0taY1orTE5DS2tJR0lPSFhMS201bi9hZGpWWGFQSmxFZ21aNG9CaWVJVVAwYzdsNmFlc1lzUHFOUDBNRnYvNkdGZ09UcWovL1ZaVHZLZjkxOHN4c2lxakFYNnZLSThxU2Z6UUp6SzExR2lJZXJmVE9Bb2s4QnlDL29ZSjM3MEtlQmpUTmlpVjFpM2FmSXcwenBxRHQyaU10eFNoYkt0OFl3cGxuczFqZTZRQ2I1RzhlZ3V3QThadzBmdjFHSWx6ZXBuNmZYOUR2MFhpMDcrOUNXbUl6bEVobHFYSWVaczhCUTlFTkFaV2d6TnJheHhSREVIZDlPdnNxU2hWV2E1Zzk0MWpRdGhVaSt6RDZqR0xMM21CS3ZHVGFaWU9zWUZLWmFCNjVPd09jMHVKUUpqMDRKRERWN3JsRG1FOUFaOVVDR0UwSTFIajhSd05FQkNyYXVGWW1MTkpIL05uV1BVeUdLRUc5NkMxTnBXRzBWRUtGWnY1RGtDbU9YM1JNb3IrSmdweHMwQjhGbUlLUll4VUF4YVlGQXVvcXVaODZnSUtwaGFBbmJseWIyTUMwV3BtRjM0UDloVy9NeU9nZmdraFBFdUh3bFBWbjZULzZGU2VXbjh2emozTWxNcEp2NlVjL0xwUkUyVzBoQzNEWVYwb3BlZm1ERUZRNVQ0VndUUFVrRHhiS3VrWUlvSkFXc2kwTUYzZHpjbGpVTHhhL1JNcVUrWjdvTG9VbVpRZ1F5MVJ1ZU1xWmxHTU5OdGlVL0pjNjhlazRvaHA4akNvN2VjcjZFSzB1bTJPRVN0MC9LN2pRU1F5MnlQVHJwdGNYZWkyNFliazl2TWs5SlpzdlBXenNBVUoxRHM2VzRLTndyRlAyZlpNYWxrcTFOVG1IenErYUlRVWgxTCs1a2lUNlZMaXBOZ1crbFRlbHZWOHl6bmNxZTdjSUk5QWhhYW9xR2tQc3dRd0RDYk8vWEJXSlh3NlN4dlh0eTJMQ0JQNmt5MEVieklCSlJaWXNIa1RESFNZM1VJRFdGUGQxUFN1Q2dXbmNmcXBhUWx6QXBKU1ZoSmxRb2F1UlRPRmJZV1AvYTBXa2hNWWJWYWhZMmJGODBuSkkxVUp0TkRRdFdwRDhZMHdxZVRHbnk4N1ZGSW50Ump0clFMN0U2MjZXSG4vY3ZiYUVMNzcrMVNjdTh3eFVDUDFTRTBGRDNkVFVuam90Z2RQaEJhUWthM1pSSFkvNnpaU0Q1czZiK3diZ2lRS0d6ejVhYnliVHpHSUtCWk1wcFhscStQOWdSOHpMVDZkeEVuME8vQk54SGtzVlNKSjdXVlBYekQxVmtjT2NURVFWQWsvZ24zWWtjVnpsdE1jVXFuY1hRM0JVMFh4ZFI1ckhsQXpEeVdBdnA3MmRPYlVuNHpsN3AvR1FabHR0Q2VhWGdLQWxvbFAxL1cySVUwQ2ZxQUJwMXQ1MUJPMjZaSG1zZndrQ1ZFNmcycU01NDRVUWtveWN3Z2Rid09Wd3FtT0VxeHU3c3BZTG9vcG51V3d5dG1ucngxTTZXaXpTOEhmVWE5MEdwY0llbklYYkEwS2F3RVpWWVkxd2UrZ0FBMXp6SlF4UEw4NGxIbm1qd2N5TjJvQXluRFBYTFpxZWV4SE9VbDMyS0thMURzQ1I4TTFsZ3lPYzBsSEJRYWRFNTdXaTBrckhzMHd0bWl6QWhMUEg3Z3RVUlFCTXY2RVUyMzFpWnpXNDM2d0xZOWNrdXBtSjRwWGdxdWcyTFIxYXpPUTMwOWFwQXNsYWRtZnBwMXNVdTdUUFFTRlh1UWczVzZ6QnI5NjQxU1RFOUFRTVRVck5wb3dvNk81T2ppdEtPelNIa2ErYzhVTHlUQ1FiRTdmREFzNTJST2RBdWxLNXQ5Mk5UYVZRdDQwTFJ1dXd2VHhvN1U5c1QxQVkxdzI4NGhDYXlCTDdnTEwwWFJ5MjhpOFdtY0V1dzZVeHUxUmpxbWVDSEtEb3FwcTFsYkNnWlRyTnBZV3RpT3BPekM1U2tUekhaVmlHQTZWbHQrYzkwRmNTZ3FCSFZlK0VCd0Z5b1BXNE5UUTFoU1RHQjFEQmNRMjkxamlwZGhiMU1zdXBvVm1CQXhJbXZxeWFoOW8vY2ZUQktLWVZIUHdoSFRzT1c4NTdzTFl0VXdwTGM4NFFNaGdkVkNHdWxSNnJBckJFOUFVcy9Jakl4TzZLOXl4UlF2ZzlsQnNkc0pGbHJDamxRbFY2OHZCbEhmUy9sajZhWGtDcTJFb21FeHE5bktsbjdENDd4Zjh1ZFVFdFZXTEpNb3dmQ0JhUWdJTFJGRkVzc00xU2tPMkZmRWIycmUzQ3VtZUM1eVF6N3l0M1NLM1YxTjlIVnRqbm5pandCRWU1a1VVRjBMU2xFRVE1cHk1cWtZRlRXbk4vTDZOWWlvOGIyMVp3TnUzeDlYL0FrRksvSW40Q0pacldsZVFnbi9LVzVtdS9MdUFJWmdWR3FKcC9lOStiSEZhYUl3SkpVaTRDYVhUTEdBM2FZNDNOMG1zaHdVdThNSHdsMVFPc01kK3Q0VnVtVXYrOWxVcVB0cXUvY2ZrRHgvWkRUYlE4Z3Q3S3k3TkVndEJmWjBoZUJBdlhablRLOGdxdFJKMXBpdXBwV25vRTFJVzlvSjZMYWw4dlNXOTdPM2tORHNHL0ppTkJuWC84SVVENWhiRkVlNjIwU1ZUYkhvYXVhMEx6U3ZNdmZkZTlwakExMjY2aENiSkYxNEJmTENwL1JCSmwwb0duZldYcUN6d3dnLzA4OWNVSmpBUGI1UVdLdWtxVFpoYkZsWkJVdW1paEdKSmFOL1NTY1FwcXFVSzdJUlU5Vy9rbStsUzZaNEFOcWlPTnJkUm9ac2lvVUxadTQrRUNhbmNuZDRZV0RVNXh4cjJ2aUM1dTVndEd5NWdEaUk1Y3RPeDlLZWpoMDg4cFVSNkszWnk1T1lGYlZYUU5HS3NKbmxiQkNiVmlNRmR6THhMWGV2NU5nU3Nlb3hmVzN0aWlrZUdERXBqbmUza1VycUsrTTN2Q0FuMkR4TEk1WjFGZnRVdnE4VEhWYmx0bFpTUzE5RXE2d0p0YXlJWkIrWXMvUDRmck9wcnZHVnlHU0xPU2RjeE5XdEthZ1k2dnFLdFRhVTdRNGZrRmlqRytPTVpreXloYTZ3ZUx2U1VJNDFuekhGRW0yRDRvVHVKblBDVGxxVFl1bzk1aHhEL1UrZHIvb2hCYVlPMkxWalBSdGZpSW5USEtxbGhTS1VqRXJHWDB1WUtnT0xZWmlzU2MwNmxSUUpMS2YwS2F1OEF0UmR1Tk50TTN3Z2RMa1VLM0MwU2hidS9kODAyVXl4aCtLVTdqWlNibEVzZW84UjVpSWZRdDNXSjVmUUtMV1VZeXkwdVF2aEExVzNZMmlHMG11QkVKZmlaQkV3c1BBcWI1RmNUdnVBSWdFeW1ZV25pQWhZYTRPaDhJSFVMUTV6eFNyZWM0T3NHYXRTVCtLMWJ6UEY0NTU0bmVLazdpYlpzaWtlM2t1cDJnSW4yanFncWdOd2IwVy9JRC9XMmFGbERTMzhGK05rdEppcmlVUjlVcCtlcjdiMXBIaDN0cmMyeW9aVHZWZlJab1VQU0hsSTMyT0plVUF3TmtvMlV6eTZsd2JGYWQxdDZIYzJ4Y0lMMC9hcGliaXRPbG5kWmVWb1h0UWZaK01nbVhleHdqTFVJQmpaNjNJbXhudS9qcUJnTnpsamdhZ2hPbks2YWxFYW54VStJSTZsZnBlS1hDa3N0aGRpVElwVGhkUXI0ODAyTHBqaUtmeHNVSnpXM1FZYWJZcHhoSCt1TjZVZmt6cm9WSFZ3K3V2RjZoVk5QYTFha0xLbnJyRU1OZFJGUHF4YzJJTjdOOWNDNTJVRWpLd3ozYitRUXROU3BIZndJVWUyNFNFT0lOaEtCQ2tkN3BxLzRrYlZnZFNodlJDalNEaFYyS1dQanplOFlJb25ha3lLMDdyYlFKNUZzUWdmM01BaGtGSENKMDVpbmplcWt6R3hZVDlJcXBxQzdxUExucFJsZGlLcVM2ck8rMjlrc3hiNUY4NXc0dWxFcXRaam5BdmoyTXFvQnc2bk5xQjNJWXk0MnhqSm5KNUNTTG5Eb2pDVlZhU1NUSngzOHJvd1dzcTF2ekRGWVlvRkg2SHVOakNHVTRkR3NRZ2ZQRTlnZ0YyeFgvL1FrTmVTVEdUVC9OYm1qREVKS1ZiZnd6MTlTcjMwaXVCNm9Ndnc5d0FJVmQvQkxqb1FQampSdTgxSFMwTFBLMGl5eWhZaE5ldTIyTXdBWlA3QXlMZWZKaTlPa3hheTgrdWliZktOS2FiOUtsNktCMUtDM1kzUzJCUlRmOGJkQjMrb2M4V2VQdXJlTHFLcFg2NDEwbHdDSk54Ylp4bHFFdVFpTU90QjAzWWVOVG9tRG9RUHhENFFqNjRsMjhIMk00aE5hZGFObGNERkhlTU5XSm5qNUVMNjRqUWlLY01RYXVtYlh6UEZZWW9sUWNIdVJvbHNpa1g0Z0I2K3p0Mm42Mzg5Y3hRbXdXN205WEdwak0zL2lEblROVWlxaWZaOG4wRWI5T2NBY0tKdU1xK1VhSU11RVE1Nkg3aTNyclBWQWJ6UXBPczhMU1V1ZngycU8yTnhHaWVJbUliVG03RE9ONmFZY1BaU0xGa0lkemRLWlZFc1hGQnZINVZGaS8rVTJOVXY5V1JiZmhPZWRxTXJJTlNSWmJEQlJnbFZzMk1FMndrWDNNbFluS2J1MUtDN3dCUW44aC9wYmxDS1RiSHdUUDE5Vkt1Ni9jMEh0SEdpMlMyMmtXZ3N3dXR4R0RRYWxuekpXSnhHVzlKamZTeVJZR2xlcGpnVndVaDNnMkpzaXNmd1FVb2xPSUUxT3ZVTzRndGZ2c0ZKamVTTDRFZmFPb1dIQldreUZxY1J5OFNKWW9GQTJWbVo0bFRJSXQwTmlyRXB4anlwWTF6WmZQQktmZ2xDcXZCRjBxMjVESlV2TUxsYklkY01sWE0wQ0pGZnI1b2pmWEVhcFcwd21zZ1VxM1NHcnFQZGpWNS9wVk5NZWF3VHU1NWFzTHNPQVM5NXVzbVRjcVBiWWhtcThvaWEzemJ5elVJejdxcERrTHpMUUxnQ3dRdzhuZy9Eb3B4TWNUSjgwZTVHeDlsMWlrWDRRTC9ucTVETVdlRlEvalRwb290bHFOQUU3R3ZhT3Zmai9oejI5cERDS0NrbmpTeC9nY2gyZTc0aFUreG56SHdTN1c0T2lpbVArZTREcytEaHV4S3V6SCtmdUtmTWtyZkpuV2t4QWlZYkdmZm5IQXpKek1YL28rK29HNHRhRlJqY1hFczFhUldIdmpERklYU01aOUh1NXFDWXdnZUJYcUZXZ2RtRnV6Q2VibElmYjMzZDlESVVnaFAzNThRZTRuVkdJVmw3ZmxzS0g5ZGU2OGp1TVV4eEJtVFI3dWFnV0lRUEVuY1VvSzBtVkVmMnJ4Tm1OR051MG1FWnF0V2xCV2hXM0orRFJEQnJyek1NRld2UEJUa3EvOWF3WklwZFRQbnVSYnViZzJJUlBrZ013S0YySm8veUViSXpmZUxWdmkrV29Uem5nV1pYZnIvNXA5RGNRcVArSEJhSUZuRmFPQ2UzZWlOOVdCcWNLSnJibXNnVUd4d0d2NFlKRnVhcVNiRUlINlRPQTdEVWcvN0MyM1ZtTGlqYUNnOHJMVU1wMjNjV055THF6MUVORU9iemJWcGVMSUZhUUZnYTJKaWU2RVdxWmRhOVpvcXo4QTBUVEdjUFRJcEZlQ2JaTHNSRDUxZGdKWEtJTDB2cVFva3JMVU9CaTFWc3NvNzZjd01VQVBJS3V3TEQwb0RkNkRnWVdZaXJtY1V3eFZuQWhRa203MVdsK1A1NC85SkxkOEF3N003djl5M0phWGpBRHpURmorMWt5VjBrc2ZCN3lwbjJVaWg0ZllDOFhQdy82czhOTlNDUjlVT0tRV2t3MGxSTUR5NEdUaFRBRk9jQkdTUlluRnhRS1JiYUZuZ2ZQM25WTlpWYTJEbmw0M0F3Tk12cEdQVE5randCaVBUSjF6SFhRem5vWFlJTldLN2RaZHJBRkdmaUdPbHVKc1dnUHJxdTc2L1hhOTkzNkdxVUgwMlpEWmlmbkV5akd2NHVtTzZwc1pXNDlLaDQweHdCV01neFBidDQ4WmtwUXQ0bHpCVnBnbWJXdVNBNVU1d0xYcmk3TlVoeGJnTzk2YXN0UXdGbzVYYm94YllIcTgyRGxhREs2cG5HbDhjR0FIVlVydGxxcytaZk04VzUySVc3VzRNVTV6YlFuNTdDSU5yTDRmMXBjNTdnZm91a3FJcS8wSmY0elV0TWdOSHg1R0FFS0lURVRTSCt1b05QQXQ0bDlLVEt5aWdvbWZNaFUreUV4YnlaMnQxYXBOaHN5K3p2WXMyMGZBU09oc3hzcVNnaktXbXh4a3RiNjlRQVRyaGswRVhtMm5BNFErWlRmL2dBQkczTldSaCtVWkFwanBDYzJ0MWFwRGpTdFBUSHVNdHE4VHp1cUE2dGc2VWpnNlkxWVpYalhwcWNjUWJjbHUvL1V6Tzk0UU5ZV3ZDNEVWUG10YStZNGpURUU3dGJpeFNuTlRBaEZjM2lGWXpySWxZSHFoVHhXeXpZcGZPYzhyOTM2YjJXQ3ByKzhNSDl0MksxaWdRWmwweHhJbGlKM2ExQmloTWJHRTlXYVJucUI2ZnpESC9mSXlncWJKcHRzVXZucVFOUGlZVnUweENyYVg4VWtoT0xZWXBUd1d5MnU2VTJZSEc2U3N0UXdrQmRiamxET1JqbnZPTm1qN3J4d1V3a0k0dlRtYVZWVGM0VUo4UGJiSGRMYnNIQ2hPSlh1MHB2M29FbzdmQlp2UGtBRnhYTzlLY3RLeHpibHhQTldNalRndXhNY1FaNHJYYTNqQ1lzU2tvQmxNSXJqWk0yS0dIaHY4NzlwN3ZlMnRJR0p3cEVweTkyTE9Kb1lXYW1PQWZBTnJ0YlRndVdwQlV4djVMOStnNC91VFo5Rm00K1dOSzBDbmxURjZjclZEMi9TS1o0UG5iZmxsTjQrZVdXNmU4WHRMZW1UOUpoZzkyQW5ybzQzVlNEbU9LbTZHaGFtS0xMVUgrdjl4ZzFrQnBoSHc1MktrZGtlTS9iQzVGYVJmRjBUSEZ4U0E5YllLRmxxUHZQOC9HbXNTTFZ3UGgvSit0eGlReFRzeWlPZ1pOdVM0dWYzZ1l3eFY1bytJR0JBUHc4UFh5Nm4velA4L2w2WFM2UHh3MWVBS0ZHQzJqQUtIK1NEeHNZa2pYNkZYVmVrM3NodkhneHhWNW8rSUdCZ0ZpR1VrWnYrY3ZtdHUwYUVHUiszZDNpTkZPY3lmQTNKM2RiK0VXVnd1TE5CNDN4czdmRmFhYTRzUTdVc0RoaUdhcm84RGNMYSs3TTcySTY5clU0elJRdkp2eHJDaERMVU9ZSUx2dTk1TGFHcnlHbVhFT1o0bkpZSHIwa1drb3ZPL3F0MG82MStXQjNQWUlwM2gxbG13bU1iLyt0L21ucStORm1VRzlWTVZPOEZmSTdyRmVzUTFYV0NJMmRPTmdoVFV0RVpvcVhvTWQ1R1FGR2dCRmdCQmdCUm9BUllBUVlBVWFBRVdBRUdBRkdnQkZnQkJnQlJvQVJZQVFZQVVhQUVXQUVHQUZHZ0JGZ0JCZ0JSb0FSWUFRWUFVYUFFV0FFR0FGR2dCRmdCQmdCUm9BUllBUVlBVWFBRVdBRUdBRkdnQkZnQkJnQlJvQVJZQVFZQVVhQUVXQUVHQUZHZ0JGZ0JCZ0JSb0FSWUFRWUFVYUFFV0FFR0FGR2dCRmdCQmdCUm9BUllBUVlBVWFBRVdBRUdBRkdnQkZnQkw0RGdkOFAvOHJDd1psbWlnOU9jTUhtUFQrZmE4SGl1S2oyRUdDSzIrTmtOWWt1ZlpjMTMvZWZ6OFVqM00vMWN6N2E3enQ3bXJxcjIwenhydWphVk5nSC9tSlR4cSt3UXZyZUkvQWZGblc4SDNqMnRIWS90NW5pL1hDMXVhUWREbUxmaEc5TGh6OFI2Tk1lYnl6cWJPZmhPOXNpd0JSdmkvK3Vhc2N4L0VuLzJVVVk4OTRSZjhhaTBsWExybURhczdCSUMxTzhad1pYbEIwbjlWZHlmVCtobmdWaHFNODd1U2hPdUJZQ1RQRmFTQitobnVjckl3UjQvWVFXRy85ZTZZYkdFYURiU3h1WTRyMHd0VE01WDU5UHR6T1JXZHc4QkpqaVBMeStPalZFcGpnK2NPd2V3QlFmbTkrU3JZT0ZLOTZLVkJMUTlzcGlpdHZqcEZXSmNLM3hwMVhoV0s0U0NEREZKVkQ4a2pKK2ViZlIwWmxtaW8vT2NMbjI0VnBqeGxKRXVZcTVwTFVRWUlyWFF2b0E5Y0JhNCtNQXplQW0rQkZnaXYzWUhQM0ovWEh0dXVzN2VjYS9oTllhbjJjb2k3VkZZMzJHS1c2TWtJYkZnVUJ5ZDRiNUlIa0JFUmFpZlBzWTc3QlQrUXBsOWJ3ZHFTWEdtZUtXMkdoYmx2T253Mk5KTjFBSXZ1TkplZ01ncFcrdDhkN1RxVVpRQ0w0VWVsSDhiUlVFbU9KVllENUVKZkpGQlhoRU9XbkhJU2IwclRXZXhSN212RzN5aDRDeDVVWXd4UzJ6MDVac3YvS1FJcTQzYTBmZkhuUTRGdTlHUHQzb1BGeUdGeUxnOGNhc042dTBoY25CcEdHS0QwWm94ZVk4UC8wUVJxUlhtS2dPQTd6OUtQRXpIbnZ1QjRXQ21vU1BOMWFrTGFkb3BqZ0hyZTlPZSs5RzB4OU9yK2oyd2VYYXV6Ny9mRDcvNnZmUFVvdGNCbHVEVkF1ZmJtaWphekhGYmZDd0N5bHUwMHZOME9mL3hJV0d0VWJmUzlKTy9iRHNnS0ZKemZXSUY4c3BhaUhBRk5kQzlvRGxkdE93UmZjZ3ZpZ0FzNDEzRmVJdTQ1SG9Mb3creEFGUjIxV1RtT0pkMGJXdHNKY3hGRWpoeEhnTUVLd0k3MGovNjhVMkpIdzVrbmVEd3JidC9jTGFtZUl2SkgxNWt5bDhJQU1CM3VJd01oRGRhUVFuWVZJOEQyOGwvS0FPQWt4eEhWd1BXV3BhK0FBV0VxTTJCRmthL0s3MTlub0pVOXdlSjgxS2xCUSt3RGRvUlU4NVFNVFJIMk5vdHYxZklCaFQvQVVrRjJvaVRlclJVMGpRbytMTGlIZ1NJbW1qWXlIUnVaZzBCSmppTkp3NEZTQkF2cVZ2RjdKRUNFN0ZlTmNhWlpvVGJUNklPaFZqY3I1WUN3R21lQzJrRDFCUFNnd1FKNWhveEpIT1JjVmpqZ2VBYkc5TllJcjN4dGlHOGpxMkRMek8ramJFL3IvUDV6L2pGbjBkOXllUy9JNlNObXdYVnowaTRDQ0dLUjdSNFFzVkFUTHlqZkFCaHAvU1B1cU9CR1h6d1l0ZmdxQml2UEUxVTd3eEFYdXFudFlFalBCQit2bEdOY2FJVnVrUVRaU25tL1lFeEhGbFpZcVB5MjN4bGlYNGxyaldHSytYZ3RqaWFPTlBRdkF4WGlDbktJUUFVMXdJeUc4b3h1RmJtczJHSk9QbVp2UFo5RjBKWXY4bXJFMU9HZm1xTWdKTWNXV0FEMVM4eTdjMG1oZDRTWnFhRW84MkNqTmlQTjJrUHVicnJSQmdpcmRDZm9mMXVueEx2Um5Zbll6NGdwNWcrQVpiRklaVGttYzJENXdJYlhTVEtkNEkrRDFXRy9jdElVWFNrUVQ4R1E5YWJuZ2tISjdlSTFSN2xaa3AzaXR6RzhnZDlTM1RmNjBIVGp5aHYvQWUzOE8yUVhPNFNoc0JwdGpHaE8rNEVZajdsckFYd2RpZDRDN3BkSUkzcm4rdStDTU0wWE5QdmhMNGZnVUVtT0lLb0I2MXlLaHZDUW5pQnhja09nLzRnYVp6d2xLRVRNLy9WMENBS1Y0QjVLTlVnYjVsY0c5QjJscmpVZUE0WWp1WTRpT3lXcWxOb0E2Q3IwZUhSVVIxUzNJbEtiallpZ2d3eFJYQlBWalJ0SWNvY0hBUmZjL29TOUlPaHNuQm1zTVVINHpRNHMxNWlWOWF4SEx4MTVSQzRRRjR6ait1VXB5QStnVXl4ZlV4UGtvTk5HR0ljMGk0bGhoNnJ3R2NXSXkvSk8wb3VCeW9IVXp4Z2NpczNSUjhxZG13aElqbm1rUHpQenhYRHpEV2xvekxMNFFBVTF3SXlHOG9CdFdCQ0FyZ2lZTlF0RERwSlduZkFObmUyc2dVNzQyeERlWEZ5WU4yR09IQ2RFZ2RwTDBrYmNPV2NOVWVCSmhpRHpCODIwWUFySUlPMWd6dStFNys0TXRQUXovSVpCZkxkOXBCZ0NsdWg0djJKY0ZGaFRQOUNTOGxRckp3Z3ZhYitxMFNNc1hmeXZ5Y2RzTzdORC9kOVJZYjdOZlVnd3R6Wk9BOFZSRmdpcXZDKzUyRnh4VEdkNkp5cUZZenhjdnAvQis5ZDFad0NIWGZIUUFBQUFCSlJVNUVya0pnZ2c9PSIKfQo="/>
    </extobj>
    <extobj name="334E55B0-647D-440b-865C-3EC943EB4CBC-41">
      <extobjdata type="334E55B0-647D-440b-865C-3EC943EB4CBC" data="ewoJIkltZ1NldHRpbmdKc29uIiA6ICJ7XCJkcGlcIjpcIjYwMFwiLFwiZm9ybWF0XCI6XCJQTkdcIixcInRyYW5zcGFyZW50XCI6dHJ1ZSxcImF1dG9cIjp0cnVlfSIsCgkiTGF0ZXgiIDogIlhGc2diUzl1WGpJZ1hGMD0iLAoJIkxhdGV4SW1nQmFzZTY0IiA6ICJpVkJPUncwS0dnb0FBQUFOU1VoRVVnQUFBTUVBQUFCZUJBTUFBQUJvWEcwNUFBQUFNRkJNVkVYLy8vOEFBQUFBQUFBQUFBQUFBQUFBQUFBQUFBQUFBQUFBQUFBQUFBQUFBQUFBQUFBQUFBQUFBQUFBQUFBQUFBQXYzYUI3QUFBQUQzUlNUbE1BVkx2dnpaa3lFTjJyWm5hSlJDSUdYR0wwQUFBQUNYQklXWE1BQUE3RUFBQU94QUdWS3c0YkFBQUdrMGxFUVZSb0JkMVl2VzlqUlJCZk94OU9ZanVKRGxFN0VnVWRqaFJPSjZSd3RuU2l4VmVnazZqcy84QkJPbXBiQWgwNktIdzFqU09oRStXTHhCL2dDQm9hNUFoRVFZTXQwZEFnMzUzdndNZEhocG45blBmV2R2WlplUlJzNFgxdjlqY3orMlpuZnp0ckliSnBQOTZCajcvTHhyU3krZ1ZRT3o3SnpNZXY4Tm5QdjMwTDhHZFdIamJoQVprZUFEekt5TVV2ejJSNE5nRmVadVNoVVZlR1J3Q25tYmpJZ1Y3aGJZQS9NdkdRZjZITjdnTDhsWW1IRGh4cnV3MllaZUtoRFhDbURBL0JCT3g2SGVFQzE1WEZDR0M4a3UzN2J5OVZtd0FjS0VBRjRHSXBkTkhnOFBtaUVTbmZBdGhYQVB5RzFsTG9vc0dhU1piNWdOM3FwM29BZC9WNFBtYTV0QXovTEFmWTBTcE03WE9haHcwNERJUURMUC9hUldiMjRIelJVRnhlQkxpTVN3TGZLcUhCWFFPNEcyZ3pEcXVHYnRSb3hXVW9oSklOMHRMdCtOd0MzNHFoaExtKzZtNVlOenYycWhrMWc3TTZZV2xpZG14Q25ud3R3clNWbElXOUR5RU1GOEVuWVVBUGRRVm5HUHdPUERPUEtmdFF6b2hDOTZYbmZ6dU1NM1pXWFdZaEFqa2ptbzI5eVFVS3dqaWpDSzlMZTQ5WDhGTmRmdnpvZVE1MExkWkw3NkVRVkl3V3pUSUhacmFlbCt6Q09HT2dhK0xOb0EvbTlvWFlDdUdNb2lrQVNqcFljUnZMMzlvaG5ESFFuRm9ZclZEekRRTk9YbVNrSTJvQXEyeUtFTTdBVXMrMFN4bVJHMGZ2dE9UREIrL1ZacC9ySUQzK2FQcndTLzNNdWpMODd0NXlyNzE1VDc0VlhyMHpmWGhxQmtyR1BQWlBTTGdCUitvbThTSEFURmZMaFNaQXo1YWZSaFg3YmVpNnQvNVVIY1FKZEp0NWtPam1BekdrQkNuQ3paWW8xMlN1UkhEdlJMd3loeDA1WjJ6UFdpVUpHVXp4VTM2dzZBcno4QWpuazV1ZWlEVTZldnR5M1NkVTRtekk0aG5QV2E5VWlGaWRFZDBTb29iSTdZVm85YmxiVDRYSUE0ajg4ekVKOE40eUZ0VjM1VmpWTDNjNFo5VDJoYWhpcERXNno1ZEk2dXVmU3BmbURLZU5BeW5JNGNUeit1eW9lQ1ViNTR3Y0ZUVk5lTHB1MFF1MlYrTk1Udng5amNNTFpMZXBuSW0yVis5d3pzaFRWUHZ3b3I4UWplUFlkdW1XZ25XSHVWUVU4SjV0S3E2SmQ0WFpZamZrRHQwQ0d3Q0dlam9lV2pvUVJabzdsbjltQlhGNWJmUXg3Y1lLWlg3YmhuQlFFQjNnVDgyaGNUNWpsSGh0blZnUUJ6VVppako2d0xqSlZ2Rm0xV1NjMFRpbENPQUtLakRHZEw2SHZVc0VvS202eHUzZ3R0T1A5TGVCZWRROTV3eXloM2xoZ2lRaUQ2MlVSb2ZZTjEzOWgybUY2YXRhM3psVEFzNFpaZm9jUkZzV2FTYlIyc3J3SEI5NmJpWjRDU09mc3ZYc050VUN6aG1sdjFHSTZMb2V3MFhYNldnRXV2OStMQVRtRDhGbDY3aU56TVZtMEN5UkVPVTNVSWJvY3pVa0JETmlSTGJIYU5xYjJjaGVKQ25JVnF5d1VmSUNYbkhYV1V5UkJOcmFsOUY4WWw2SExuOHd5RmFzaGh2Sk9EVGQ2dnBvWXhMN2VEUnRLdUV1T1dBb3lrMlQwMFljWDhDNkVYdDlQSnIyK29pN3hJV2RsSXJKYitJcjVhRzVtM2cwYmJKaXdGb2NodC82S1BZZVc2a29pZVpRRmsyOG9Oby9uWHJKQk9lY0lmVjU3SmYrMDhPaWlTZEZWenRIbHJVNXJFU2NNNlNFTFNEeVJ3S3R6VkRIbzdubnRnTWU2TVFvck5XU050Z0NMcjJkODd4dk95YkRWT295ODBSQ2xpRzBuQzBnZms0Y3pWVjVOQWRnQ1JLZHhWT0pjNGJTWndzNFlidWJHNWZQZVA3VWpaRDltNExxWXhUL2RHTEdPZ21QZFA1WVpoMHFOSkdRM3pyTVBmc1R0cWJVZXkyajRYRUdYMENkZUEyTE5sclVqeHk1WVA2WWJZczhRd2Z4cmp0elBNNWdWSVNLRXAwOFVKUWYvRUFUQ1pZUnVEcTBNMXg5dnVzT0RxVW5NTnZNNXRHSlYwb1NsMEt5dllMYjRWQ3JhMWJhc29SWlNuSUdGUkJkamRZN2c0cXZPWTM5azdYbi9tN0g1RGhGc0R3RHBaTEhHWGd0dFVXaFJyZk4vR0p1TUpyV2M5dHRCMXdkaWgyZDk2cDVuRUVMdUs4SE5icDZadEM4WjlHa3MzOXNkV2lONVdtc0pCNW5ZRUZ0RnhBOXhOSGFpdXhZTkxFTXRhblRsc25LQXV0eEJtNEhlNVpNRk5va0lyZFBsM3diVFN5d2JPMjVKaCtiQndhY1M3SVVuY3oyTEZIb29VVWJMZGxqN0MrMEFBblN6a0plRFVveldndlo4bTdqYXdudUFadG9SZnFHb2tOcmlPb2lGMDNrUUpQZ1ZPSzBOcXUzTE5UbkRDemVITHBCNk5zV0hYc1lPV0xIV2QyMVkvZnh6dlhTZmdLV2RPNVpZVEFKenptNnh0QldUZytsbzNQNy90Vk4reWpFamRwYkYrN1Y0d3dodmpsMnd3azBHd2g5OURralZETVU1M05HcUdZb2JvMnRVS2hPT3R3SVd1a1VVcU9iZHZ1bVZnMVVjQ2tkcUpBV05vY3owcHE0QXU5enhoVUtxWWM3OGpoS3JaWkNZZUJ4UmdybElHakRzbm9RUEQzb3YrQ013L1RUU3FYeGYrQ01mdmFjUVVWcGxxM3MxeG5YN0M2WHVGaGZzM2t5OS9WNFphUC9BbStyay90YWxFeEFBQUFBQUVsRlRrU3VRbUNDIgp9Cg=="/>
    </extobj>
  </extobjs>
</s:customData>
</file>

<file path=customXml/itemProps1.xml><?xml version="1.0" encoding="utf-8"?>
<ds:datastoreItem xmlns:ds="http://schemas.openxmlformats.org/officeDocument/2006/customXml" ds:itemID="{1BA12E47-E766-4C42-97A0-FAFC87341E9E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1594</Words>
  <Application>Microsoft Macintosh PowerPoint</Application>
  <PresentationFormat>Widescreen</PresentationFormat>
  <Paragraphs>290</Paragraphs>
  <Slides>21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Bold</vt:lpstr>
      <vt:lpstr>Arial Regular</vt:lpstr>
      <vt:lpstr>宋体</vt:lpstr>
      <vt:lpstr>Arial</vt:lpstr>
      <vt:lpstr>Calibri</vt:lpstr>
      <vt:lpstr>Calibri Light</vt:lpstr>
      <vt:lpstr>Cambria Math</vt:lpstr>
      <vt:lpstr>Office 2013 - 2022 Theme</vt:lpstr>
      <vt:lpstr>Algorithmic Mechanism Design</vt:lpstr>
      <vt:lpstr>Mechanism Design</vt:lpstr>
      <vt:lpstr>Where Algorithm Comes In</vt:lpstr>
      <vt:lpstr>Strategic Models</vt:lpstr>
      <vt:lpstr>Combining Strategy and Computation</vt:lpstr>
      <vt:lpstr>Multi-unit Auction</vt:lpstr>
      <vt:lpstr>Memory Considerations</vt:lpstr>
      <vt:lpstr>Efficiency Requirements</vt:lpstr>
      <vt:lpstr>General Allocation Algorithm</vt:lpstr>
      <vt:lpstr>Intractability</vt:lpstr>
      <vt:lpstr>Approximate Optimality</vt:lpstr>
      <vt:lpstr>Truncation</vt:lpstr>
      <vt:lpstr>Truthful Auctions  - VCG Mechanism</vt:lpstr>
      <vt:lpstr>Truthful Approximation?  - Counter Example</vt:lpstr>
      <vt:lpstr>Restricted VCG  - Maximum in Range</vt:lpstr>
      <vt:lpstr>Proof</vt:lpstr>
      <vt:lpstr>PowerPoint Presentation</vt:lpstr>
      <vt:lpstr>Beyond</vt:lpstr>
      <vt:lpstr>References</vt:lpstr>
      <vt:lpstr>Central Issue  with Algorithmic Mechanism Design</vt:lpstr>
      <vt:lpstr>Beyond Multi-unit Auctions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Qianhui</dc:creator>
  <cp:lastModifiedBy>Qianhui Wang</cp:lastModifiedBy>
  <cp:revision>435</cp:revision>
  <dcterms:created xsi:type="dcterms:W3CDTF">2022-11-07T18:17:49Z</dcterms:created>
  <dcterms:modified xsi:type="dcterms:W3CDTF">2026-03-15T23:32:05Z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1033-4.6.1.7451</vt:lpwstr>
  </property>
  <property fmtid="{D5CDD505-2E9C-101B-9397-08002B2CF9AE}" pid="3" name="ICV">
    <vt:lpwstr>DB2B748F1EF9C94FC3F259639DE489C5</vt:lpwstr>
  </property>
</Properties>
</file>